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3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93" r:id="rId14"/>
    <p:sldId id="294" r:id="rId15"/>
    <p:sldId id="295" r:id="rId16"/>
    <p:sldId id="296" r:id="rId17"/>
    <p:sldId id="297" r:id="rId18"/>
    <p:sldId id="298" r:id="rId19"/>
    <p:sldId id="299" r:id="rId20"/>
    <p:sldId id="300" r:id="rId21"/>
    <p:sldId id="301" r:id="rId22"/>
    <p:sldId id="302" r:id="rId23"/>
    <p:sldId id="303" r:id="rId24"/>
    <p:sldId id="304" r:id="rId25"/>
    <p:sldId id="305" r:id="rId26"/>
    <p:sldId id="307" r:id="rId27"/>
    <p:sldId id="308" r:id="rId28"/>
    <p:sldId id="309" r:id="rId29"/>
    <p:sldId id="310" r:id="rId30"/>
    <p:sldId id="311" r:id="rId31"/>
    <p:sldId id="312" r:id="rId32"/>
    <p:sldId id="313" r:id="rId33"/>
    <p:sldId id="314" r:id="rId34"/>
    <p:sldId id="315" r:id="rId35"/>
    <p:sldId id="316" r:id="rId36"/>
    <p:sldId id="317" r:id="rId37"/>
    <p:sldId id="291" r:id="rId38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FF3399"/>
    <a:srgbClr val="66FF33"/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693" autoAdjust="0"/>
  </p:normalViewPr>
  <p:slideViewPr>
    <p:cSldViewPr>
      <p:cViewPr varScale="1">
        <p:scale>
          <a:sx n="82" d="100"/>
          <a:sy n="82" d="100"/>
        </p:scale>
        <p:origin x="45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1065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65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065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065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DBEBFFB-488E-4FF4-A242-60EF1D9A20A7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ltGray">
          <a:xfrm>
            <a:off x="0" y="0"/>
            <a:ext cx="825500" cy="6858000"/>
          </a:xfrm>
          <a:prstGeom prst="rect">
            <a:avLst/>
          </a:prstGeom>
          <a:solidFill>
            <a:schemeClr val="tx2">
              <a:alpha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US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990600" y="1171575"/>
            <a:ext cx="7467600" cy="2105025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600">
                <a:solidFill>
                  <a:srgbClr val="CCFFFF"/>
                </a:solidFill>
              </a:defRPr>
            </a:lvl1pPr>
          </a:lstStyle>
          <a:p>
            <a:pPr lvl="0"/>
            <a:r>
              <a:rPr lang="en-GB" altLang="en-US" noProof="0" smtClean="0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sz="4000">
                <a:solidFill>
                  <a:srgbClr val="CCECFF"/>
                </a:solidFill>
              </a:defRPr>
            </a:lvl1pPr>
          </a:lstStyle>
          <a:p>
            <a:pPr lvl="0"/>
            <a:r>
              <a:rPr lang="en-GB" altLang="en-US" noProof="0" smtClean="0"/>
              <a:t>Click to edit Master subtitle style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838200" y="6248400"/>
            <a:ext cx="1752600" cy="457200"/>
          </a:xfrm>
        </p:spPr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276600" y="6248400"/>
            <a:ext cx="2895600" cy="457200"/>
          </a:xfrm>
        </p:spPr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934200" y="6248400"/>
            <a:ext cx="1905000" cy="457200"/>
          </a:xfrm>
        </p:spPr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fld id="{DED175EB-4708-47C1-B6CA-EFC112F36961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ltGray">
          <a:xfrm>
            <a:off x="0" y="3543300"/>
            <a:ext cx="3343275" cy="122238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CC0688-80C6-4937-B3D4-7C526B66069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57893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00800" y="457200"/>
            <a:ext cx="20574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457200"/>
            <a:ext cx="6019800" cy="5638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861C04-D906-4027-AC97-F6E5B03FD00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442024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906AEA1-7501-4918-BD95-49990426480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139447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195D22F-3133-4F04-BA6A-78436B722CE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01915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B12EAD-160F-4924-A018-8B21F9412CB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94420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CB9B31-A02A-40C6-9F0E-E213A0D9D5E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80723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32B144-DC68-404A-AF9D-3F2835474C3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67925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5BF9C5-F61A-4635-AF63-16DC5F59EFE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88007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E3DC1A-A0A2-488F-885F-5CC880F4D51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93478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2AE3A9-FCCD-4D02-B9CF-A8C0BACE4DF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95838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58D276-47A2-4EA9-9A9A-8EE21EA1C24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89450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8E6B58-F32C-40EA-8B9A-2CC57F702A3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84839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457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/>
            </a:lvl1pPr>
          </a:lstStyle>
          <a:p>
            <a:endParaRPr lang="en-GB" alt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/>
            </a:lvl1pPr>
          </a:lstStyle>
          <a:p>
            <a:endParaRPr lang="en-GB" alt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/>
            </a:lvl1pPr>
          </a:lstStyle>
          <a:p>
            <a:fld id="{AF6D6362-7244-41E4-9862-EFE76A17C380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gray">
          <a:xfrm>
            <a:off x="0" y="1638300"/>
            <a:ext cx="3343275" cy="122238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n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55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en-US"/>
              <a:t>Evolution of Complex Systems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87450" y="3716338"/>
            <a:ext cx="7056438" cy="2566987"/>
          </a:xfrm>
        </p:spPr>
        <p:txBody>
          <a:bodyPr/>
          <a:lstStyle/>
          <a:p>
            <a:r>
              <a:rPr lang="en-GB" altLang="en-US" sz="3600" dirty="0"/>
              <a:t>Lecture 1: </a:t>
            </a:r>
            <a:r>
              <a:rPr lang="en-GB" altLang="en-US" sz="3600" dirty="0" smtClean="0"/>
              <a:t>Introduction</a:t>
            </a:r>
          </a:p>
          <a:p>
            <a:r>
              <a:rPr lang="en-GB" altLang="en-US" sz="3600" smtClean="0"/>
              <a:t>Peter </a:t>
            </a:r>
            <a:r>
              <a:rPr lang="en-GB" altLang="en-US" sz="3600" dirty="0"/>
              <a:t>Andras </a:t>
            </a:r>
            <a:r>
              <a:rPr lang="en-GB" altLang="en-US" sz="3600" dirty="0" smtClean="0"/>
              <a:t>peter.andras.ncl@gmail.com</a:t>
            </a:r>
            <a:endParaRPr lang="en-GB" altLang="en-US" sz="3600" dirty="0"/>
          </a:p>
        </p:txBody>
      </p:sp>
      <p:sp>
        <p:nvSpPr>
          <p:cNvPr id="2" name="TextBox 1"/>
          <p:cNvSpPr txBox="1"/>
          <p:nvPr/>
        </p:nvSpPr>
        <p:spPr>
          <a:xfrm>
            <a:off x="3887577" y="6283325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2022 Edition</a:t>
            </a:r>
            <a:endParaRPr lang="en-GB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1477C-ABF0-4DE3-9650-EE08FF400EAE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/>
              <a:t>What are the boundaries of evolutionary units ?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Are the units of evolution cells, tissues, organisms ?</a:t>
            </a:r>
          </a:p>
          <a:p>
            <a:r>
              <a:rPr lang="en-GB" altLang="en-US"/>
              <a:t>Consider bacteria, cat, cancer, ant colony, etc.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1C25-0E21-4A69-9B0C-9F4AC264061B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/>
              <a:t>How can we link biological and social systems ?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Complex social systems: humans, monkeys, bees, ants</a:t>
            </a:r>
          </a:p>
          <a:p>
            <a:r>
              <a:rPr lang="en-GB" altLang="en-US"/>
              <a:t>Simpler social systems in other animals</a:t>
            </a:r>
          </a:p>
          <a:p>
            <a:r>
              <a:rPr lang="en-GB" altLang="en-US"/>
              <a:t>How do social systems emerge from interaction of biological systems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2DD2F-7EA4-494D-AEF4-F3180B48F480}" type="slidenum">
              <a:rPr lang="en-GB" altLang="en-US"/>
              <a:pPr/>
              <a:t>12</a:t>
            </a:fld>
            <a:endParaRPr lang="en-GB" altLang="en-US"/>
          </a:p>
        </p:txBody>
      </p:sp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/>
              <a:t>What is the role of communication and information ?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Genes, proteins, nervous system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EF1A6-68EF-4452-8C00-BC0E8DCCC28A}" type="slidenum">
              <a:rPr lang="en-GB" altLang="en-US"/>
              <a:pPr/>
              <a:t>13</a:t>
            </a:fld>
            <a:endParaRPr lang="en-GB" altLang="en-US"/>
          </a:p>
        </p:txBody>
      </p:sp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/>
              <a:t>Education as family socialisation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7631113" cy="1376363"/>
          </a:xfrm>
        </p:spPr>
        <p:txBody>
          <a:bodyPr/>
          <a:lstStyle/>
          <a:p>
            <a:r>
              <a:rPr lang="en-GB" altLang="en-US" sz="2800"/>
              <a:t>Ancient times to middle ages: learning at home as part of regular socialisation</a:t>
            </a:r>
          </a:p>
        </p:txBody>
      </p:sp>
      <p:sp>
        <p:nvSpPr>
          <p:cNvPr id="73735" name="Text Box 7"/>
          <p:cNvSpPr txBox="1">
            <a:spLocks noChangeArrowheads="1"/>
          </p:cNvSpPr>
          <p:nvPr/>
        </p:nvSpPr>
        <p:spPr bwMode="auto">
          <a:xfrm>
            <a:off x="2339975" y="6165850"/>
            <a:ext cx="3240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(atschool.eduweb.co.uk)</a:t>
            </a:r>
          </a:p>
        </p:txBody>
      </p:sp>
      <p:pic>
        <p:nvPicPr>
          <p:cNvPr id="73737" name="Picture 9" descr="rfamily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11413" y="3213100"/>
            <a:ext cx="2952750" cy="26495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059316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AAC08-BFDF-4A9E-BF47-872137B682AA}" type="slidenum">
              <a:rPr lang="en-GB" altLang="en-US"/>
              <a:pPr/>
              <a:t>14</a:t>
            </a:fld>
            <a:endParaRPr lang="en-GB" altLang="en-US"/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Literacy and numeracy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GB" altLang="en-US" sz="2800"/>
              <a:t>Few schools in the middle ages</a:t>
            </a:r>
          </a:p>
          <a:p>
            <a:r>
              <a:rPr lang="en-GB" altLang="en-US" sz="2800"/>
              <a:t>Schools related to churches</a:t>
            </a:r>
          </a:p>
          <a:p>
            <a:r>
              <a:rPr lang="en-GB" altLang="en-US" sz="2800"/>
              <a:t>Schooling usually guaranteed a position in church or governmental administration</a:t>
            </a:r>
          </a:p>
        </p:txBody>
      </p:sp>
      <p:pic>
        <p:nvPicPr>
          <p:cNvPr id="74757" name="Picture 5" descr="Tithe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59338" y="2276475"/>
            <a:ext cx="3810000" cy="25860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4759" name="Text Box 7"/>
          <p:cNvSpPr txBox="1">
            <a:spLocks noChangeArrowheads="1"/>
          </p:cNvSpPr>
          <p:nvPr/>
        </p:nvSpPr>
        <p:spPr bwMode="auto">
          <a:xfrm>
            <a:off x="5292725" y="5157788"/>
            <a:ext cx="302418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(members.lycos.co.uk/RobertSlade/Gallery)</a:t>
            </a:r>
          </a:p>
        </p:txBody>
      </p:sp>
    </p:spTree>
    <p:extLst>
      <p:ext uri="{BB962C8B-B14F-4D97-AF65-F5344CB8AC3E}">
        <p14:creationId xmlns:p14="http://schemas.microsoft.com/office/powerpoint/2010/main" val="31739316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AE64C-6D63-46BD-92B8-2FE60B2D30E1}" type="slidenum">
              <a:rPr lang="en-GB" altLang="en-US"/>
              <a:pPr/>
              <a:t>15</a:t>
            </a:fld>
            <a:endParaRPr lang="en-GB" altLang="en-US"/>
          </a:p>
        </p:txBody>
      </p:sp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Early universities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4391025" cy="4114800"/>
          </a:xfrm>
        </p:spPr>
        <p:txBody>
          <a:bodyPr/>
          <a:lstStyle/>
          <a:p>
            <a:r>
              <a:rPr lang="en-GB" altLang="en-US" sz="2800"/>
              <a:t>Middle ages: Italian cities, Paris, Cambridge, Oxford, Prague, etc.</a:t>
            </a:r>
          </a:p>
          <a:p>
            <a:r>
              <a:rPr lang="en-GB" altLang="en-US" sz="2800"/>
              <a:t>Focused on theology later on law and medicine</a:t>
            </a:r>
          </a:p>
        </p:txBody>
      </p:sp>
      <p:pic>
        <p:nvPicPr>
          <p:cNvPr id="75781" name="Picture 5" descr="116009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508625" y="1773238"/>
            <a:ext cx="2740025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21277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F59CE-E01F-44EE-A0A9-2EB9A70B9571}" type="slidenum">
              <a:rPr lang="en-GB" altLang="en-US"/>
              <a:pPr/>
              <a:t>16</a:t>
            </a:fld>
            <a:endParaRPr lang="en-GB" altLang="en-US"/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Trade schools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7126288" cy="1879600"/>
          </a:xfrm>
        </p:spPr>
        <p:txBody>
          <a:bodyPr/>
          <a:lstStyle/>
          <a:p>
            <a:r>
              <a:rPr lang="en-GB" altLang="en-US" sz="2800"/>
              <a:t>17</a:t>
            </a:r>
            <a:r>
              <a:rPr lang="en-GB" altLang="en-US" sz="2800" baseline="30000"/>
              <a:t>th</a:t>
            </a:r>
            <a:r>
              <a:rPr lang="en-GB" altLang="en-US" sz="2800"/>
              <a:t> – 19</a:t>
            </a:r>
            <a:r>
              <a:rPr lang="en-GB" altLang="en-US" sz="2800" baseline="30000"/>
              <a:t>th</a:t>
            </a:r>
            <a:r>
              <a:rPr lang="en-GB" altLang="en-US" sz="2800"/>
              <a:t> century</a:t>
            </a:r>
          </a:p>
          <a:p>
            <a:r>
              <a:rPr lang="en-GB" altLang="en-US" sz="2800"/>
              <a:t>Training in specific areas</a:t>
            </a:r>
          </a:p>
          <a:p>
            <a:r>
              <a:rPr lang="en-GB" altLang="en-US" sz="2800"/>
              <a:t>Commerce schools, technical schools</a:t>
            </a:r>
          </a:p>
        </p:txBody>
      </p:sp>
      <p:pic>
        <p:nvPicPr>
          <p:cNvPr id="76805" name="Picture 5" descr="Old%20Central%20High%20School_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79613" y="3789363"/>
            <a:ext cx="3097212" cy="28067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6807" name="Text Box 7"/>
          <p:cNvSpPr txBox="1">
            <a:spLocks noChangeArrowheads="1"/>
          </p:cNvSpPr>
          <p:nvPr/>
        </p:nvSpPr>
        <p:spPr bwMode="auto">
          <a:xfrm>
            <a:off x="5292725" y="5445125"/>
            <a:ext cx="2376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(www.kckps.org)</a:t>
            </a:r>
          </a:p>
        </p:txBody>
      </p:sp>
    </p:spTree>
    <p:extLst>
      <p:ext uri="{BB962C8B-B14F-4D97-AF65-F5344CB8AC3E}">
        <p14:creationId xmlns:p14="http://schemas.microsoft.com/office/powerpoint/2010/main" val="1349225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6B247-5F5C-4BF2-96DF-8DE6DCFAFA34}" type="slidenum">
              <a:rPr lang="en-GB" altLang="en-US"/>
              <a:pPr/>
              <a:t>17</a:t>
            </a:fld>
            <a:endParaRPr lang="en-GB" altLang="en-US"/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General elementary education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7702550" cy="2455863"/>
          </a:xfrm>
        </p:spPr>
        <p:txBody>
          <a:bodyPr/>
          <a:lstStyle/>
          <a:p>
            <a:r>
              <a:rPr lang="en-GB" altLang="en-US" sz="2800"/>
              <a:t>Late 19</a:t>
            </a:r>
            <a:r>
              <a:rPr lang="en-GB" altLang="en-US" sz="2800" baseline="30000"/>
              <a:t>th</a:t>
            </a:r>
            <a:r>
              <a:rPr lang="en-GB" altLang="en-US" sz="2800"/>
              <a:t> – 20</a:t>
            </a:r>
            <a:r>
              <a:rPr lang="en-GB" altLang="en-US" sz="2800" baseline="30000"/>
              <a:t>th</a:t>
            </a:r>
            <a:r>
              <a:rPr lang="en-GB" altLang="en-US" sz="2800"/>
              <a:t> century</a:t>
            </a:r>
          </a:p>
          <a:p>
            <a:r>
              <a:rPr lang="en-GB" altLang="en-US" sz="2800"/>
              <a:t>Basic education (literacy, numeracy) for everybody</a:t>
            </a:r>
          </a:p>
          <a:p>
            <a:r>
              <a:rPr lang="en-GB" altLang="en-US" sz="2800"/>
              <a:t>Basic education in some sciences (e.g., geography, biology)</a:t>
            </a:r>
          </a:p>
        </p:txBody>
      </p:sp>
      <p:pic>
        <p:nvPicPr>
          <p:cNvPr id="77833" name="Picture 9" descr="case23d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63713" y="4581525"/>
            <a:ext cx="2808287" cy="2017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35" name="Text Box 11"/>
          <p:cNvSpPr txBox="1">
            <a:spLocks noChangeArrowheads="1"/>
          </p:cNvSpPr>
          <p:nvPr/>
        </p:nvSpPr>
        <p:spPr bwMode="auto">
          <a:xfrm>
            <a:off x="4859338" y="5805488"/>
            <a:ext cx="2952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(www.ethosnet.co.uk)</a:t>
            </a:r>
          </a:p>
        </p:txBody>
      </p:sp>
    </p:spTree>
    <p:extLst>
      <p:ext uri="{BB962C8B-B14F-4D97-AF65-F5344CB8AC3E}">
        <p14:creationId xmlns:p14="http://schemas.microsoft.com/office/powerpoint/2010/main" val="862279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008DE-05EC-41DD-8599-C3AC25DF04D8}" type="slidenum">
              <a:rPr lang="en-GB" altLang="en-US"/>
              <a:pPr/>
              <a:t>18</a:t>
            </a:fld>
            <a:endParaRPr lang="en-GB" altLang="en-US"/>
          </a:p>
        </p:txBody>
      </p:sp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Modern universities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GB" altLang="en-US" sz="2800"/>
              <a:t>Late 19</a:t>
            </a:r>
            <a:r>
              <a:rPr lang="en-GB" altLang="en-US" sz="2800" baseline="30000"/>
              <a:t>th</a:t>
            </a:r>
            <a:r>
              <a:rPr lang="en-GB" altLang="en-US" sz="2800"/>
              <a:t> – 20</a:t>
            </a:r>
            <a:r>
              <a:rPr lang="en-GB" altLang="en-US" sz="2800" baseline="30000"/>
              <a:t>th</a:t>
            </a:r>
            <a:r>
              <a:rPr lang="en-GB" altLang="en-US" sz="2800"/>
              <a:t> century</a:t>
            </a:r>
          </a:p>
          <a:p>
            <a:r>
              <a:rPr lang="en-GB" altLang="en-US" sz="2800"/>
              <a:t>Organised around research and sciences</a:t>
            </a:r>
          </a:p>
          <a:p>
            <a:r>
              <a:rPr lang="en-GB" altLang="en-US" sz="2800"/>
              <a:t>Advanced level training in sciences</a:t>
            </a:r>
          </a:p>
        </p:txBody>
      </p:sp>
      <p:pic>
        <p:nvPicPr>
          <p:cNvPr id="78853" name="Picture 5" descr="27_MIT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59338" y="1844675"/>
            <a:ext cx="3810000" cy="28575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855" name="Text Box 7"/>
          <p:cNvSpPr txBox="1">
            <a:spLocks noChangeArrowheads="1"/>
          </p:cNvSpPr>
          <p:nvPr/>
        </p:nvSpPr>
        <p:spPr bwMode="auto">
          <a:xfrm>
            <a:off x="6011863" y="4941888"/>
            <a:ext cx="1584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(azfoo.net)</a:t>
            </a:r>
          </a:p>
        </p:txBody>
      </p:sp>
    </p:spTree>
    <p:extLst>
      <p:ext uri="{BB962C8B-B14F-4D97-AF65-F5344CB8AC3E}">
        <p14:creationId xmlns:p14="http://schemas.microsoft.com/office/powerpoint/2010/main" val="25390235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04A41-1349-4303-A641-D1E694E7010E}" type="slidenum">
              <a:rPr lang="en-GB" altLang="en-US"/>
              <a:pPr/>
              <a:t>19</a:t>
            </a:fld>
            <a:endParaRPr lang="en-GB" altLang="en-US"/>
          </a:p>
        </p:txBody>
      </p:sp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GCSE and A - levels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7486650" cy="1735138"/>
          </a:xfrm>
        </p:spPr>
        <p:txBody>
          <a:bodyPr/>
          <a:lstStyle/>
          <a:p>
            <a:r>
              <a:rPr lang="en-GB" altLang="en-US" sz="2800"/>
              <a:t>Mid-late 20</a:t>
            </a:r>
            <a:r>
              <a:rPr lang="en-GB" altLang="en-US" sz="2800" baseline="30000"/>
              <a:t>th</a:t>
            </a:r>
            <a:r>
              <a:rPr lang="en-GB" altLang="en-US" sz="2800"/>
              <a:t> century</a:t>
            </a:r>
          </a:p>
          <a:p>
            <a:r>
              <a:rPr lang="en-GB" altLang="en-US" sz="2800"/>
              <a:t>Standardised education and exams</a:t>
            </a:r>
          </a:p>
          <a:p>
            <a:r>
              <a:rPr lang="en-GB" altLang="en-US" sz="2800"/>
              <a:t>Almost general secondary education</a:t>
            </a:r>
          </a:p>
        </p:txBody>
      </p:sp>
      <p:pic>
        <p:nvPicPr>
          <p:cNvPr id="79877" name="Picture 5" descr="buildi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79613" y="3860800"/>
            <a:ext cx="5256212" cy="2035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9" name="Text Box 7"/>
          <p:cNvSpPr txBox="1">
            <a:spLocks noChangeArrowheads="1"/>
          </p:cNvSpPr>
          <p:nvPr/>
        </p:nvSpPr>
        <p:spPr bwMode="auto">
          <a:xfrm>
            <a:off x="2268538" y="6165850"/>
            <a:ext cx="47513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(userweb.esu10.k12.ne.us/~kearney)</a:t>
            </a:r>
          </a:p>
        </p:txBody>
      </p:sp>
    </p:spTree>
    <p:extLst>
      <p:ext uri="{BB962C8B-B14F-4D97-AF65-F5344CB8AC3E}">
        <p14:creationId xmlns:p14="http://schemas.microsoft.com/office/powerpoint/2010/main" val="1516865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DC889-E7BB-4A3F-ABE0-F0233016E3CF}" type="slidenum">
              <a:rPr lang="en-GB" altLang="en-US"/>
              <a:pPr/>
              <a:t>2</a:t>
            </a:fld>
            <a:endParaRPr lang="en-GB" altLang="en-US" dirty="0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Objectives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dirty="0"/>
              <a:t>Topics of interest:</a:t>
            </a:r>
          </a:p>
          <a:p>
            <a:pPr lvl="1"/>
            <a:r>
              <a:rPr lang="en-GB" altLang="en-US" dirty="0"/>
              <a:t>Biological evolution</a:t>
            </a:r>
          </a:p>
          <a:p>
            <a:pPr lvl="1"/>
            <a:r>
              <a:rPr lang="en-GB" altLang="en-US" dirty="0"/>
              <a:t>Evolution of the education system</a:t>
            </a:r>
          </a:p>
          <a:p>
            <a:pPr lvl="1"/>
            <a:r>
              <a:rPr lang="en-GB" altLang="en-US" dirty="0"/>
              <a:t>Advances in computer programming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44224-7794-493E-A760-E0FD6B750AE5}" type="slidenum">
              <a:rPr lang="en-GB" altLang="en-US"/>
              <a:pPr/>
              <a:t>20</a:t>
            </a:fld>
            <a:endParaRPr lang="en-GB" altLang="en-US"/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Layered university system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Mid 20</a:t>
            </a:r>
            <a:r>
              <a:rPr lang="en-GB" altLang="en-US" baseline="30000"/>
              <a:t>th</a:t>
            </a:r>
            <a:r>
              <a:rPr lang="en-GB" altLang="en-US"/>
              <a:t> century</a:t>
            </a:r>
          </a:p>
          <a:p>
            <a:r>
              <a:rPr lang="en-GB" altLang="en-US"/>
              <a:t>German system: vocational, technical and science universities</a:t>
            </a:r>
          </a:p>
          <a:p>
            <a:r>
              <a:rPr lang="en-GB" altLang="en-US"/>
              <a:t>American system: community colleges, state universities, research universities</a:t>
            </a:r>
          </a:p>
          <a:p>
            <a:r>
              <a:rPr lang="en-GB" altLang="en-US"/>
              <a:t>British system: further education colleges, polytechnics, universities</a:t>
            </a:r>
          </a:p>
        </p:txBody>
      </p:sp>
    </p:spTree>
    <p:extLst>
      <p:ext uri="{BB962C8B-B14F-4D97-AF65-F5344CB8AC3E}">
        <p14:creationId xmlns:p14="http://schemas.microsoft.com/office/powerpoint/2010/main" val="8396456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0AD77-D32F-4068-BDA3-5885C8BD1D88}" type="slidenum">
              <a:rPr lang="en-GB" altLang="en-US"/>
              <a:pPr/>
              <a:t>21</a:t>
            </a:fld>
            <a:endParaRPr lang="en-GB" altLang="en-US"/>
          </a:p>
        </p:txBody>
      </p:sp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Graduate schools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7847013" cy="1808163"/>
          </a:xfrm>
        </p:spPr>
        <p:txBody>
          <a:bodyPr/>
          <a:lstStyle/>
          <a:p>
            <a:r>
              <a:rPr lang="en-GB" altLang="en-US" sz="2800"/>
              <a:t>Mid – late 20</a:t>
            </a:r>
            <a:r>
              <a:rPr lang="en-GB" altLang="en-US" sz="2800" baseline="30000"/>
              <a:t>th</a:t>
            </a:r>
            <a:r>
              <a:rPr lang="en-GB" altLang="en-US" sz="2800"/>
              <a:t> century</a:t>
            </a:r>
          </a:p>
          <a:p>
            <a:r>
              <a:rPr lang="en-GB" altLang="en-US" sz="2800"/>
              <a:t>Formal education at post – graduate level</a:t>
            </a:r>
          </a:p>
          <a:p>
            <a:r>
              <a:rPr lang="en-GB" altLang="en-US" sz="2800"/>
              <a:t>Advanced training in scientific research</a:t>
            </a:r>
          </a:p>
        </p:txBody>
      </p:sp>
      <p:pic>
        <p:nvPicPr>
          <p:cNvPr id="81925" name="Picture 5" descr="pan2a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9750" y="4149725"/>
            <a:ext cx="7561263" cy="14239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7" name="Text Box 7"/>
          <p:cNvSpPr txBox="1">
            <a:spLocks noChangeArrowheads="1"/>
          </p:cNvSpPr>
          <p:nvPr/>
        </p:nvSpPr>
        <p:spPr bwMode="auto">
          <a:xfrm>
            <a:off x="2555875" y="5876925"/>
            <a:ext cx="31686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(www.wfu.edu/physics)</a:t>
            </a:r>
          </a:p>
        </p:txBody>
      </p:sp>
    </p:spTree>
    <p:extLst>
      <p:ext uri="{BB962C8B-B14F-4D97-AF65-F5344CB8AC3E}">
        <p14:creationId xmlns:p14="http://schemas.microsoft.com/office/powerpoint/2010/main" val="37623689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91162-71B8-4F35-868E-AC9FDF7A7A69}" type="slidenum">
              <a:rPr lang="en-GB" altLang="en-US"/>
              <a:pPr/>
              <a:t>22</a:t>
            </a:fld>
            <a:endParaRPr lang="en-GB" altLang="en-US"/>
          </a:p>
        </p:txBody>
      </p:sp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/>
              <a:t>Changes of the education system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What drives these changes from one system to another ?</a:t>
            </a:r>
          </a:p>
          <a:p>
            <a:r>
              <a:rPr lang="en-GB" altLang="en-US"/>
              <a:t>How did we develop graduate schools from church related basic literacy and numeracy schools ?</a:t>
            </a:r>
          </a:p>
        </p:txBody>
      </p:sp>
    </p:spTree>
    <p:extLst>
      <p:ext uri="{BB962C8B-B14F-4D97-AF65-F5344CB8AC3E}">
        <p14:creationId xmlns:p14="http://schemas.microsoft.com/office/powerpoint/2010/main" val="25723825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22E10-5B48-48CD-BB3B-9E4430819FA7}" type="slidenum">
              <a:rPr lang="en-GB" altLang="en-US"/>
              <a:pPr/>
              <a:t>23</a:t>
            </a:fld>
            <a:endParaRPr lang="en-GB" altLang="en-US"/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What comes next ?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Can we predict how the education system will change in the future ?</a:t>
            </a:r>
          </a:p>
          <a:p>
            <a:r>
              <a:rPr lang="en-GB" altLang="en-US"/>
              <a:t>What are the likely new forms of education ?</a:t>
            </a:r>
          </a:p>
        </p:txBody>
      </p:sp>
    </p:spTree>
    <p:extLst>
      <p:ext uri="{BB962C8B-B14F-4D97-AF65-F5344CB8AC3E}">
        <p14:creationId xmlns:p14="http://schemas.microsoft.com/office/powerpoint/2010/main" val="29633340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33025-2F5F-40B8-A76C-9077A24F41C6}" type="slidenum">
              <a:rPr lang="en-GB" altLang="en-US"/>
              <a:pPr/>
              <a:t>24</a:t>
            </a:fld>
            <a:endParaRPr lang="en-GB" altLang="en-US"/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Economics, politics, education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981200"/>
            <a:ext cx="8207375" cy="4114800"/>
          </a:xfrm>
        </p:spPr>
        <p:txBody>
          <a:bodyPr/>
          <a:lstStyle/>
          <a:p>
            <a:r>
              <a:rPr lang="en-GB" altLang="en-US"/>
              <a:t>How does economics and politics interact with the education system ?</a:t>
            </a:r>
          </a:p>
          <a:p>
            <a:r>
              <a:rPr lang="en-GB" altLang="en-US"/>
              <a:t>How is this interaction influencing the evolution of the education system ?</a:t>
            </a:r>
          </a:p>
          <a:p>
            <a:r>
              <a:rPr lang="en-GB" altLang="en-US"/>
              <a:t>How does the change of the education system influence economics and politics ?</a:t>
            </a:r>
          </a:p>
        </p:txBody>
      </p:sp>
    </p:spTree>
    <p:extLst>
      <p:ext uri="{BB962C8B-B14F-4D97-AF65-F5344CB8AC3E}">
        <p14:creationId xmlns:p14="http://schemas.microsoft.com/office/powerpoint/2010/main" val="3538331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C02BD-CD25-4F36-BC2D-50364B1EF069}" type="slidenum">
              <a:rPr lang="en-GB" altLang="en-US"/>
              <a:pPr/>
              <a:t>25</a:t>
            </a:fld>
            <a:endParaRPr lang="en-GB" altLang="en-US"/>
          </a:p>
        </p:txBody>
      </p:sp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/>
              <a:t>Information and communication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What is the role of information and communication within the education system ?</a:t>
            </a:r>
          </a:p>
          <a:p>
            <a:r>
              <a:rPr lang="en-GB" altLang="en-US"/>
              <a:t>How do information and communication shape the evolution of the education system ?</a:t>
            </a:r>
          </a:p>
        </p:txBody>
      </p:sp>
    </p:spTree>
    <p:extLst>
      <p:ext uri="{BB962C8B-B14F-4D97-AF65-F5344CB8AC3E}">
        <p14:creationId xmlns:p14="http://schemas.microsoft.com/office/powerpoint/2010/main" val="29605282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4233-48BF-462C-A520-EF3F29CB8FDC}" type="slidenum">
              <a:rPr lang="en-GB" altLang="en-US"/>
              <a:pPr/>
              <a:t>26</a:t>
            </a:fld>
            <a:endParaRPr lang="en-GB" altLang="en-US"/>
          </a:p>
        </p:txBody>
      </p:sp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Punch cards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7558088" cy="2239963"/>
          </a:xfrm>
        </p:spPr>
        <p:txBody>
          <a:bodyPr/>
          <a:lstStyle/>
          <a:p>
            <a:r>
              <a:rPr lang="en-GB" altLang="en-US" sz="2800"/>
              <a:t>40s-50s</a:t>
            </a:r>
          </a:p>
          <a:p>
            <a:r>
              <a:rPr lang="en-GB" altLang="en-US" sz="2800"/>
              <a:t>Early computers – early programs</a:t>
            </a:r>
          </a:p>
          <a:p>
            <a:r>
              <a:rPr lang="en-GB" altLang="en-US" sz="2800"/>
              <a:t>Very hard to program</a:t>
            </a:r>
          </a:p>
          <a:p>
            <a:r>
              <a:rPr lang="en-GB" altLang="en-US" sz="2800"/>
              <a:t>Bad joke: playing cards with them</a:t>
            </a:r>
          </a:p>
        </p:txBody>
      </p:sp>
      <p:pic>
        <p:nvPicPr>
          <p:cNvPr id="87045" name="Picture 5" descr="punch_card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84438" y="4149725"/>
            <a:ext cx="2879725" cy="2032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7047" name="Text Box 7"/>
          <p:cNvSpPr txBox="1">
            <a:spLocks noChangeArrowheads="1"/>
          </p:cNvSpPr>
          <p:nvPr/>
        </p:nvSpPr>
        <p:spPr bwMode="auto">
          <a:xfrm>
            <a:off x="1979613" y="6308725"/>
            <a:ext cx="48958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(www.csis.american.edu/museum)</a:t>
            </a:r>
          </a:p>
        </p:txBody>
      </p:sp>
    </p:spTree>
    <p:extLst>
      <p:ext uri="{BB962C8B-B14F-4D97-AF65-F5344CB8AC3E}">
        <p14:creationId xmlns:p14="http://schemas.microsoft.com/office/powerpoint/2010/main" val="30594342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347B1-97CF-4F6E-AFF1-9A6A08D2F054}" type="slidenum">
              <a:rPr lang="en-GB" altLang="en-US"/>
              <a:pPr/>
              <a:t>27</a:t>
            </a:fld>
            <a:endParaRPr lang="en-GB" altLang="en-US"/>
          </a:p>
        </p:txBody>
      </p:sp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FORTRAN and COBOL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/>
              <a:t>Late 50s – early 70s</a:t>
            </a:r>
          </a:p>
          <a:p>
            <a:pPr>
              <a:lnSpc>
                <a:spcPct val="90000"/>
              </a:lnSpc>
            </a:pPr>
            <a:r>
              <a:rPr lang="en-GB" altLang="en-US"/>
              <a:t>Early advanced programming languages</a:t>
            </a:r>
          </a:p>
          <a:p>
            <a:pPr>
              <a:lnSpc>
                <a:spcPct val="90000"/>
              </a:lnSpc>
            </a:pPr>
            <a:r>
              <a:rPr lang="en-GB" altLang="en-US"/>
              <a:t>Contained the basic programming structures</a:t>
            </a:r>
          </a:p>
          <a:p>
            <a:pPr>
              <a:lnSpc>
                <a:spcPct val="90000"/>
              </a:lnSpc>
            </a:pPr>
            <a:r>
              <a:rPr lang="en-GB" altLang="en-US"/>
              <a:t>E.g., for cycle, if – then – else, sub-routine </a:t>
            </a:r>
          </a:p>
          <a:p>
            <a:pPr>
              <a:lnSpc>
                <a:spcPct val="90000"/>
              </a:lnSpc>
            </a:pPr>
            <a:r>
              <a:rPr lang="en-GB" altLang="en-US"/>
              <a:t>It was still difficult to write easy-to-understand programs</a:t>
            </a:r>
          </a:p>
        </p:txBody>
      </p:sp>
    </p:spTree>
    <p:extLst>
      <p:ext uri="{BB962C8B-B14F-4D97-AF65-F5344CB8AC3E}">
        <p14:creationId xmlns:p14="http://schemas.microsoft.com/office/powerpoint/2010/main" val="387023489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FD279-CA29-4EC2-A725-E84C4A7B5E9F}" type="slidenum">
              <a:rPr lang="en-GB" altLang="en-US"/>
              <a:pPr/>
              <a:t>28</a:t>
            </a:fld>
            <a:endParaRPr lang="en-GB" altLang="en-US"/>
          </a:p>
        </p:txBody>
      </p:sp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Pascal, Ada, C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/>
              <a:t>70s – 80s</a:t>
            </a:r>
          </a:p>
          <a:p>
            <a:pPr>
              <a:lnSpc>
                <a:spcPct val="90000"/>
              </a:lnSpc>
            </a:pPr>
            <a:r>
              <a:rPr lang="en-GB" altLang="en-US"/>
              <a:t>Structured programming languages</a:t>
            </a:r>
          </a:p>
          <a:p>
            <a:pPr>
              <a:lnSpc>
                <a:spcPct val="90000"/>
              </a:lnSpc>
            </a:pPr>
            <a:r>
              <a:rPr lang="en-GB" altLang="en-US"/>
              <a:t>They allow easier programming</a:t>
            </a:r>
          </a:p>
          <a:p>
            <a:pPr>
              <a:lnSpc>
                <a:spcPct val="90000"/>
              </a:lnSpc>
            </a:pPr>
            <a:r>
              <a:rPr lang="en-GB" altLang="en-US"/>
              <a:t>Structured sub-units: procedures and functions</a:t>
            </a:r>
          </a:p>
          <a:p>
            <a:pPr>
              <a:lnSpc>
                <a:spcPct val="90000"/>
              </a:lnSpc>
            </a:pPr>
            <a:r>
              <a:rPr lang="en-GB" altLang="en-US"/>
              <a:t>Better management of variables</a:t>
            </a:r>
          </a:p>
          <a:p>
            <a:pPr>
              <a:lnSpc>
                <a:spcPct val="90000"/>
              </a:lnSpc>
            </a:pPr>
            <a:r>
              <a:rPr lang="en-GB" altLang="en-US"/>
              <a:t>The programs are more readable by non-authors</a:t>
            </a:r>
          </a:p>
        </p:txBody>
      </p:sp>
    </p:spTree>
    <p:extLst>
      <p:ext uri="{BB962C8B-B14F-4D97-AF65-F5344CB8AC3E}">
        <p14:creationId xmlns:p14="http://schemas.microsoft.com/office/powerpoint/2010/main" val="304666813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4F4DC-4796-452D-A083-831576CEE4C2}" type="slidenum">
              <a:rPr lang="en-GB" altLang="en-US"/>
              <a:pPr/>
              <a:t>29</a:t>
            </a:fld>
            <a:endParaRPr lang="en-GB" altLang="en-US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OOP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80s – 90s</a:t>
            </a:r>
          </a:p>
          <a:p>
            <a:r>
              <a:rPr lang="en-GB" altLang="en-US"/>
              <a:t>C++, Delphi, Eiffel, Smalltalk, Java</a:t>
            </a:r>
          </a:p>
          <a:p>
            <a:r>
              <a:rPr lang="en-GB" altLang="en-US"/>
              <a:t>Encapsulation and inheritance</a:t>
            </a:r>
          </a:p>
          <a:p>
            <a:r>
              <a:rPr lang="en-GB" altLang="en-US"/>
              <a:t>Advanced management of variables and sub-units</a:t>
            </a:r>
          </a:p>
          <a:p>
            <a:r>
              <a:rPr lang="en-GB" altLang="en-US"/>
              <a:t>Re-usability and readability by non-author</a:t>
            </a:r>
          </a:p>
        </p:txBody>
      </p:sp>
    </p:spTree>
    <p:extLst>
      <p:ext uri="{BB962C8B-B14F-4D97-AF65-F5344CB8AC3E}">
        <p14:creationId xmlns:p14="http://schemas.microsoft.com/office/powerpoint/2010/main" val="3388667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4F274-51BB-4692-A1ED-20679981A96E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Bacteria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7486650" cy="1303338"/>
          </a:xfrm>
        </p:spPr>
        <p:txBody>
          <a:bodyPr/>
          <a:lstStyle/>
          <a:p>
            <a:r>
              <a:rPr lang="en-GB" altLang="en-US" sz="2800"/>
              <a:t>Unicellular organisms, most of the genome is made up of protein encoding sequences</a:t>
            </a:r>
          </a:p>
        </p:txBody>
      </p:sp>
      <p:pic>
        <p:nvPicPr>
          <p:cNvPr id="63492" name="Picture 4" descr="bacteria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11413" y="3357563"/>
            <a:ext cx="3352800" cy="27717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6A137-6CAD-4341-BDA7-4B9AB0FACE64}" type="slidenum">
              <a:rPr lang="en-GB" altLang="en-US"/>
              <a:pPr/>
              <a:t>30</a:t>
            </a:fld>
            <a:endParaRPr lang="en-GB" altLang="en-US"/>
          </a:p>
        </p:txBody>
      </p:sp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/>
              <a:t>Component-based programming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Since mid – late 90s</a:t>
            </a:r>
          </a:p>
          <a:p>
            <a:r>
              <a:rPr lang="en-GB" altLang="en-US"/>
              <a:t>MFC, STL, design patterns</a:t>
            </a:r>
          </a:p>
          <a:p>
            <a:r>
              <a:rPr lang="en-GB" altLang="en-US"/>
              <a:t>Very easy programming</a:t>
            </a:r>
          </a:p>
          <a:p>
            <a:r>
              <a:rPr lang="en-GB" altLang="en-US"/>
              <a:t>High level of re-usability</a:t>
            </a:r>
          </a:p>
          <a:p>
            <a:r>
              <a:rPr lang="en-GB" altLang="en-US"/>
              <a:t>Easy to read by non-author</a:t>
            </a:r>
          </a:p>
          <a:p>
            <a:r>
              <a:rPr lang="en-GB" altLang="en-US"/>
              <a:t>Dumbing down of programming</a:t>
            </a:r>
          </a:p>
        </p:txBody>
      </p:sp>
    </p:spTree>
    <p:extLst>
      <p:ext uri="{BB962C8B-B14F-4D97-AF65-F5344CB8AC3E}">
        <p14:creationId xmlns:p14="http://schemas.microsoft.com/office/powerpoint/2010/main" val="165043347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Further concepts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Reflection</a:t>
            </a:r>
          </a:p>
          <a:p>
            <a:r>
              <a:rPr lang="en-GB" dirty="0" smtClean="0"/>
              <a:t>Self-modification (e.g. aspect-oriented programming)</a:t>
            </a:r>
          </a:p>
          <a:p>
            <a:r>
              <a:rPr lang="en-GB" dirty="0" smtClean="0"/>
              <a:t>Development frameworks (e.g. Spring, Spark, Wicket, Grails, Hibernate, JSF)</a:t>
            </a:r>
          </a:p>
          <a:p>
            <a:r>
              <a:rPr lang="en-GB" dirty="0"/>
              <a:t>Low – coding / No – coding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0F634-56A2-4B3F-80CC-7D44B230F32E}" type="slidenum">
              <a:rPr lang="en-GB" altLang="en-US" smtClean="0"/>
              <a:pPr/>
              <a:t>31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3973172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CC6C3-22AA-46A3-B091-58E8D337BB16}" type="slidenum">
              <a:rPr lang="en-GB" altLang="en-US"/>
              <a:pPr/>
              <a:t>32</a:t>
            </a:fld>
            <a:endParaRPr lang="en-GB" altLang="en-US"/>
          </a:p>
        </p:txBody>
      </p:sp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/>
              <a:t>From punch cards to component based programming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Why did this evolution happened ?</a:t>
            </a:r>
          </a:p>
          <a:p>
            <a:r>
              <a:rPr lang="en-GB" altLang="en-US"/>
              <a:t>What are the driving forces behind ?</a:t>
            </a:r>
          </a:p>
        </p:txBody>
      </p:sp>
    </p:spTree>
    <p:extLst>
      <p:ext uri="{BB962C8B-B14F-4D97-AF65-F5344CB8AC3E}">
        <p14:creationId xmlns:p14="http://schemas.microsoft.com/office/powerpoint/2010/main" val="290752272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C2EB6-557D-42B5-9A37-5DB85EDF2FAB}" type="slidenum">
              <a:rPr lang="en-GB" altLang="en-US"/>
              <a:pPr/>
              <a:t>33</a:t>
            </a:fld>
            <a:endParaRPr lang="en-GB" altLang="en-US"/>
          </a:p>
        </p:txBody>
      </p:sp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Is this good ?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Is it good that we evolved from the art of programming to dumbing down of programming ?</a:t>
            </a:r>
          </a:p>
          <a:p>
            <a:r>
              <a:rPr lang="en-GB" altLang="en-US"/>
              <a:t>Are we more efficient now than at the beginning ?</a:t>
            </a:r>
          </a:p>
        </p:txBody>
      </p:sp>
    </p:spTree>
    <p:extLst>
      <p:ext uri="{BB962C8B-B14F-4D97-AF65-F5344CB8AC3E}">
        <p14:creationId xmlns:p14="http://schemas.microsoft.com/office/powerpoint/2010/main" val="248320003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EBB47-FA68-4AD8-8848-AC7F74F758BD}" type="slidenum">
              <a:rPr lang="en-GB" altLang="en-US"/>
              <a:pPr/>
              <a:t>34</a:t>
            </a:fld>
            <a:endParaRPr lang="en-GB" altLang="en-US"/>
          </a:p>
        </p:txBody>
      </p:sp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What comes next ?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What will happen in the area of computer languages ?</a:t>
            </a:r>
          </a:p>
          <a:p>
            <a:r>
              <a:rPr lang="en-GB" altLang="en-US"/>
              <a:t>What will be the next big thing in computer programming ?</a:t>
            </a:r>
          </a:p>
        </p:txBody>
      </p:sp>
    </p:spTree>
    <p:extLst>
      <p:ext uri="{BB962C8B-B14F-4D97-AF65-F5344CB8AC3E}">
        <p14:creationId xmlns:p14="http://schemas.microsoft.com/office/powerpoint/2010/main" val="36635345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2F78F-2E83-4E9E-9299-9928A3FC46A7}" type="slidenum">
              <a:rPr lang="en-GB" altLang="en-US"/>
              <a:pPr/>
              <a:t>35</a:t>
            </a:fld>
            <a:endParaRPr lang="en-GB" altLang="en-US"/>
          </a:p>
        </p:txBody>
      </p:sp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/>
              <a:t>Information and communication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What is the role of information and communication in the evolution of programming ?</a:t>
            </a:r>
          </a:p>
        </p:txBody>
      </p:sp>
    </p:spTree>
    <p:extLst>
      <p:ext uri="{BB962C8B-B14F-4D97-AF65-F5344CB8AC3E}">
        <p14:creationId xmlns:p14="http://schemas.microsoft.com/office/powerpoint/2010/main" val="407584259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B13A-645D-4E19-BCE1-BFD27B66EA36}" type="slidenum">
              <a:rPr lang="en-GB" altLang="en-US"/>
              <a:pPr/>
              <a:t>36</a:t>
            </a:fld>
            <a:endParaRPr lang="en-GB" altLang="en-US"/>
          </a:p>
        </p:txBody>
      </p:sp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Systems evolution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How can we describe such complex systems ?</a:t>
            </a:r>
          </a:p>
          <a:p>
            <a:r>
              <a:rPr lang="en-GB" altLang="en-US"/>
              <a:t>How can we describe and analyse the evolution of complex systems ?</a:t>
            </a:r>
          </a:p>
          <a:p>
            <a:r>
              <a:rPr lang="en-GB" altLang="en-US"/>
              <a:t>What is the role of information and communication in the evolution of various systems ?</a:t>
            </a:r>
          </a:p>
        </p:txBody>
      </p:sp>
    </p:spTree>
    <p:extLst>
      <p:ext uri="{BB962C8B-B14F-4D97-AF65-F5344CB8AC3E}">
        <p14:creationId xmlns:p14="http://schemas.microsoft.com/office/powerpoint/2010/main" val="312039432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ACF13-856C-4244-B5BF-38FEF21DF561}" type="slidenum">
              <a:rPr lang="en-GB" altLang="en-US"/>
              <a:pPr/>
              <a:t>37</a:t>
            </a:fld>
            <a:endParaRPr lang="en-GB" altLang="en-US"/>
          </a:p>
        </p:txBody>
      </p:sp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Summary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dirty="0"/>
              <a:t>Evolution from cells to social systems of </a:t>
            </a:r>
            <a:r>
              <a:rPr lang="en-GB" altLang="en-US" dirty="0" smtClean="0"/>
              <a:t>humans</a:t>
            </a:r>
          </a:p>
          <a:p>
            <a:r>
              <a:rPr lang="en-GB" altLang="en-US" dirty="0"/>
              <a:t>Evolution of the education system</a:t>
            </a:r>
          </a:p>
          <a:p>
            <a:r>
              <a:rPr lang="en-GB" altLang="en-US" dirty="0"/>
              <a:t>Evolution of computer programming</a:t>
            </a:r>
          </a:p>
          <a:p>
            <a:r>
              <a:rPr lang="en-GB" altLang="en-US" dirty="0"/>
              <a:t>How to describe and analyse the evolution of complex systems ?</a:t>
            </a:r>
          </a:p>
          <a:p>
            <a:endParaRPr lang="en-GB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FA32-3419-44C0-AA37-4651EC562537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Medusa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7558088" cy="1160463"/>
          </a:xfrm>
        </p:spPr>
        <p:txBody>
          <a:bodyPr/>
          <a:lstStyle/>
          <a:p>
            <a:r>
              <a:rPr lang="en-GB" altLang="en-US" sz="2800"/>
              <a:t>Multi-cellular filter feeders with tissues and organs</a:t>
            </a:r>
          </a:p>
        </p:txBody>
      </p:sp>
      <p:pic>
        <p:nvPicPr>
          <p:cNvPr id="64521" name="Picture 9" descr="Jellyfish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71550" y="3500438"/>
            <a:ext cx="3019425" cy="1981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19" name="Text Box 7"/>
          <p:cNvSpPr txBox="1">
            <a:spLocks noChangeArrowheads="1"/>
          </p:cNvSpPr>
          <p:nvPr/>
        </p:nvSpPr>
        <p:spPr bwMode="auto">
          <a:xfrm>
            <a:off x="2411413" y="5734050"/>
            <a:ext cx="36718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(www.junglewalk.com)</a:t>
            </a:r>
          </a:p>
        </p:txBody>
      </p:sp>
      <p:graphicFrame>
        <p:nvGraphicFramePr>
          <p:cNvPr id="64530" name="Object 18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5219700" y="3573463"/>
          <a:ext cx="2209800" cy="167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38" name="Bitmap Image" r:id="rId4" imgW="2209524" imgH="1676634" progId="Paint.Picture">
                  <p:embed/>
                </p:oleObj>
              </mc:Choice>
              <mc:Fallback>
                <p:oleObj name="Bitmap Image" r:id="rId4" imgW="2209524" imgH="1676634" progId="Paint.Picture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9700" y="3573463"/>
                        <a:ext cx="2209800" cy="167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95AAB-E7C8-4330-AC5E-75D2E491680D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Mouse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7126288" cy="1376363"/>
          </a:xfrm>
        </p:spPr>
        <p:txBody>
          <a:bodyPr/>
          <a:lstStyle/>
          <a:p>
            <a:r>
              <a:rPr lang="en-GB" altLang="en-US" sz="2800"/>
              <a:t>Many tissues organised in a wide range of organs</a:t>
            </a:r>
          </a:p>
        </p:txBody>
      </p:sp>
      <p:graphicFrame>
        <p:nvGraphicFramePr>
          <p:cNvPr id="65540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2484438" y="4076700"/>
          <a:ext cx="3024187" cy="1401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49" name="Bitmap Image" r:id="rId3" imgW="1561905" imgH="724001" progId="Paint.Picture">
                  <p:embed/>
                </p:oleObj>
              </mc:Choice>
              <mc:Fallback>
                <p:oleObj name="Bitmap Image" r:id="rId3" imgW="1561905" imgH="724001" progId="Paint.Picture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438" y="4076700"/>
                        <a:ext cx="3024187" cy="1401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542" name="Text Box 6"/>
          <p:cNvSpPr txBox="1">
            <a:spLocks noChangeArrowheads="1"/>
          </p:cNvSpPr>
          <p:nvPr/>
        </p:nvSpPr>
        <p:spPr bwMode="auto">
          <a:xfrm>
            <a:off x="2411413" y="5734050"/>
            <a:ext cx="36718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(www.junglewalk.com)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D887-1465-4DA9-BE56-7828FA598413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Monkeys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7702550" cy="727075"/>
          </a:xfrm>
        </p:spPr>
        <p:txBody>
          <a:bodyPr/>
          <a:lstStyle/>
          <a:p>
            <a:r>
              <a:rPr lang="en-GB" altLang="en-US" sz="2800"/>
              <a:t>Complex animals with some social structure</a:t>
            </a:r>
          </a:p>
        </p:txBody>
      </p:sp>
      <p:pic>
        <p:nvPicPr>
          <p:cNvPr id="66564" name="Picture 4" descr="Langur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16013" y="3284538"/>
            <a:ext cx="3090862" cy="1981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6566" name="Picture 6" descr="baboons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59338" y="3284538"/>
            <a:ext cx="2868612" cy="1981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6568" name="Text Box 8"/>
          <p:cNvSpPr txBox="1">
            <a:spLocks noChangeArrowheads="1"/>
          </p:cNvSpPr>
          <p:nvPr/>
        </p:nvSpPr>
        <p:spPr bwMode="auto">
          <a:xfrm>
            <a:off x="2411413" y="5734050"/>
            <a:ext cx="36718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(www.junglewalk.com)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C6CEE-13FC-403A-841A-56E5B25A3CBA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Humans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7415213" cy="1231900"/>
          </a:xfrm>
        </p:spPr>
        <p:txBody>
          <a:bodyPr/>
          <a:lstStyle/>
          <a:p>
            <a:r>
              <a:rPr lang="en-GB" altLang="en-US" sz="2800"/>
              <a:t>Complex animals with extensive social structure</a:t>
            </a:r>
          </a:p>
        </p:txBody>
      </p:sp>
      <p:pic>
        <p:nvPicPr>
          <p:cNvPr id="67589" name="Picture 5" descr="st_166-21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00113" y="3573463"/>
            <a:ext cx="2982912" cy="1981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91" name="Text Box 7"/>
          <p:cNvSpPr txBox="1">
            <a:spLocks noChangeArrowheads="1"/>
          </p:cNvSpPr>
          <p:nvPr/>
        </p:nvSpPr>
        <p:spPr bwMode="auto">
          <a:xfrm>
            <a:off x="827088" y="5734050"/>
            <a:ext cx="2952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(www.maltavista.net)</a:t>
            </a:r>
          </a:p>
        </p:txBody>
      </p:sp>
      <p:pic>
        <p:nvPicPr>
          <p:cNvPr id="67593" name="Picture 9" descr="lizcheer2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03800" y="3573463"/>
            <a:ext cx="1851025" cy="23034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95" name="Text Box 11"/>
          <p:cNvSpPr txBox="1">
            <a:spLocks noChangeArrowheads="1"/>
          </p:cNvSpPr>
          <p:nvPr/>
        </p:nvSpPr>
        <p:spPr bwMode="auto">
          <a:xfrm>
            <a:off x="4572000" y="6092825"/>
            <a:ext cx="34559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(www.johnmcmullin.com)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3F0CF-745F-4A18-941B-FEE8FE030E10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/>
              <a:t>What are the common features ?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What are common in various biological systems: genes, cells, tissues, organs, organisms 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985EE-0F3A-4D11-ACCD-A0C3B39BDE71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/>
              <a:t>What drives the evolution of biological systems ?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How did we develop from bacteria ?</a:t>
            </a:r>
          </a:p>
          <a:p>
            <a:endParaRPr lang="en-GB" altLang="en-US"/>
          </a:p>
          <a:p>
            <a:r>
              <a:rPr lang="en-GB" altLang="en-US"/>
              <a:t>How can we describe the evolution of biological systems 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hirlpool">
  <a:themeElements>
    <a:clrScheme name="Whirlpool 1">
      <a:dk1>
        <a:srgbClr val="000066"/>
      </a:dk1>
      <a:lt1>
        <a:srgbClr val="FFFFFF"/>
      </a:lt1>
      <a:dk2>
        <a:srgbClr val="0000CC"/>
      </a:dk2>
      <a:lt2>
        <a:srgbClr val="CCFFFF"/>
      </a:lt2>
      <a:accent1>
        <a:srgbClr val="CC99FF"/>
      </a:accent1>
      <a:accent2>
        <a:srgbClr val="9999FF"/>
      </a:accent2>
      <a:accent3>
        <a:srgbClr val="AAAAE2"/>
      </a:accent3>
      <a:accent4>
        <a:srgbClr val="DADADA"/>
      </a:accent4>
      <a:accent5>
        <a:srgbClr val="E2CAFF"/>
      </a:accent5>
      <a:accent6>
        <a:srgbClr val="8A8AE7"/>
      </a:accent6>
      <a:hlink>
        <a:srgbClr val="99CCFF"/>
      </a:hlink>
      <a:folHlink>
        <a:srgbClr val="0066FF"/>
      </a:folHlink>
    </a:clrScheme>
    <a:fontScheme name="Whirlpool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Whirlpool 1">
        <a:dk1>
          <a:srgbClr val="000066"/>
        </a:dk1>
        <a:lt1>
          <a:srgbClr val="FFFFFF"/>
        </a:lt1>
        <a:dk2>
          <a:srgbClr val="0000CC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AAAAE2"/>
        </a:accent3>
        <a:accent4>
          <a:srgbClr val="DADA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rlpool 2">
        <a:dk1>
          <a:srgbClr val="000066"/>
        </a:dk1>
        <a:lt1>
          <a:srgbClr val="FFFFFF"/>
        </a:lt1>
        <a:dk2>
          <a:srgbClr val="6699FF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B8CAFF"/>
        </a:accent3>
        <a:accent4>
          <a:srgbClr val="DADA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rlpool 3">
        <a:dk1>
          <a:srgbClr val="393939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868686"/>
        </a:accent2>
        <a:accent3>
          <a:srgbClr val="AAAAAA"/>
        </a:accent3>
        <a:accent4>
          <a:srgbClr val="DADADA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Designs\Whirlpool.pot</Template>
  <TotalTime>1126</TotalTime>
  <Words>946</Words>
  <Application>Microsoft Office PowerPoint</Application>
  <PresentationFormat>On-screen Show (4:3)</PresentationFormat>
  <Paragraphs>186</Paragraphs>
  <Slides>37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3" baseType="lpstr">
      <vt:lpstr>Arial</vt:lpstr>
      <vt:lpstr>Tahoma</vt:lpstr>
      <vt:lpstr>Times New Roman</vt:lpstr>
      <vt:lpstr>Wingdings</vt:lpstr>
      <vt:lpstr>Whirlpool</vt:lpstr>
      <vt:lpstr>Bitmap Image</vt:lpstr>
      <vt:lpstr>Evolution of Complex Systems</vt:lpstr>
      <vt:lpstr>Objectives</vt:lpstr>
      <vt:lpstr>Bacteria</vt:lpstr>
      <vt:lpstr>Medusa</vt:lpstr>
      <vt:lpstr>Mouse</vt:lpstr>
      <vt:lpstr>Monkeys</vt:lpstr>
      <vt:lpstr>Humans</vt:lpstr>
      <vt:lpstr>What are the common features ?</vt:lpstr>
      <vt:lpstr>What drives the evolution of biological systems ?</vt:lpstr>
      <vt:lpstr>What are the boundaries of evolutionary units ?</vt:lpstr>
      <vt:lpstr>How can we link biological and social systems ?</vt:lpstr>
      <vt:lpstr>What is the role of communication and information ?</vt:lpstr>
      <vt:lpstr>Education as family socialisation</vt:lpstr>
      <vt:lpstr>Literacy and numeracy</vt:lpstr>
      <vt:lpstr>Early universities</vt:lpstr>
      <vt:lpstr>Trade schools</vt:lpstr>
      <vt:lpstr>General elementary education</vt:lpstr>
      <vt:lpstr>Modern universities</vt:lpstr>
      <vt:lpstr>GCSE and A - levels</vt:lpstr>
      <vt:lpstr>Layered university system</vt:lpstr>
      <vt:lpstr>Graduate schools</vt:lpstr>
      <vt:lpstr>Changes of the education system</vt:lpstr>
      <vt:lpstr>What comes next ?</vt:lpstr>
      <vt:lpstr>Economics, politics, education</vt:lpstr>
      <vt:lpstr>Information and communication</vt:lpstr>
      <vt:lpstr>Punch cards</vt:lpstr>
      <vt:lpstr>FORTRAN and COBOL</vt:lpstr>
      <vt:lpstr>Pascal, Ada, C</vt:lpstr>
      <vt:lpstr>OOP</vt:lpstr>
      <vt:lpstr>Component-based programming</vt:lpstr>
      <vt:lpstr>Further concepts</vt:lpstr>
      <vt:lpstr>From punch cards to component based programming</vt:lpstr>
      <vt:lpstr>Is this good ?</vt:lpstr>
      <vt:lpstr>What comes next ?</vt:lpstr>
      <vt:lpstr>Information and communication</vt:lpstr>
      <vt:lpstr>Systems evolution</vt:lpstr>
      <vt:lpstr>Summary</vt:lpstr>
    </vt:vector>
  </TitlesOfParts>
  <Company>Psychology / University of Newcastle upon Tyne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Dealing with Complexity</dc:title>
  <dc:creator>Andras</dc:creator>
  <cp:lastModifiedBy>Peter</cp:lastModifiedBy>
  <cp:revision>61</cp:revision>
  <dcterms:created xsi:type="dcterms:W3CDTF">2002-03-10T14:00:31Z</dcterms:created>
  <dcterms:modified xsi:type="dcterms:W3CDTF">2022-09-03T09:53:33Z</dcterms:modified>
</cp:coreProperties>
</file>