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291" r:id="rId3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BEBFFB-488E-4FF4-A242-60EF1D9A20A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DED175EB-4708-47C1-B6CA-EFC112F3696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C0688-80C6-4937-B3D4-7C526B6606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89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61C04-D906-4027-AC97-F6E5B03FD0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420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06AEA1-7501-4918-BD95-4999042648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944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95D22F-3133-4F04-BA6A-78436B722C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91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12EAD-160F-4924-A018-8B21F9412C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442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B9B31-A02A-40C6-9F0E-E213A0D9D5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072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B144-DC68-404A-AF9D-3F2835474C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92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BF9C5-F61A-4635-AF63-16DC5F59EF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800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3DC1A-A0A2-488F-885F-5CC880F4D5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347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AE3A9-FCCD-4D02-B9CF-A8C0BACE4D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83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D276-47A2-4EA9-9A9A-8EE21EA1C2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94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E6B58-F32C-40EA-8B9A-2CC57F702A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483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F6D6362-7244-41E4-9862-EFE76A17C38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7056438" cy="2566987"/>
          </a:xfrm>
        </p:spPr>
        <p:txBody>
          <a:bodyPr/>
          <a:lstStyle/>
          <a:p>
            <a:r>
              <a:rPr lang="en-GB" altLang="en-US" sz="3600" dirty="0"/>
              <a:t>Lecture 1: </a:t>
            </a:r>
            <a:r>
              <a:rPr lang="en-GB" altLang="en-US" sz="3600" dirty="0" smtClean="0"/>
              <a:t>Introduction</a:t>
            </a:r>
          </a:p>
          <a:p>
            <a:r>
              <a:rPr lang="en-GB" altLang="en-US" sz="3600" smtClean="0"/>
              <a:t>Peter </a:t>
            </a:r>
            <a:r>
              <a:rPr lang="en-GB" altLang="en-US" sz="3600" dirty="0"/>
              <a:t>Andras </a:t>
            </a:r>
            <a:r>
              <a:rPr lang="en-GB" altLang="en-US" sz="3600" dirty="0" smtClean="0"/>
              <a:t>peter.andras.ncl@gmail.com</a:t>
            </a:r>
            <a:endParaRPr lang="en-GB" alt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887577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477C-ABF0-4DE3-9650-EE08FF400EA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What are the boundaries of evolutionary units 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Are the units of evolution cells, tissues, organisms ?</a:t>
            </a:r>
          </a:p>
          <a:p>
            <a:r>
              <a:rPr lang="en-GB" altLang="en-US"/>
              <a:t>Consider bacteria, cat, cancer, ant colony,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1C25-0E21-4A69-9B0C-9F4AC264061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How can we link biological and social systems 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Complex social systems: humans, monkeys, bees, ants</a:t>
            </a:r>
          </a:p>
          <a:p>
            <a:r>
              <a:rPr lang="en-GB" altLang="en-US"/>
              <a:t>Simpler social systems in other animals</a:t>
            </a:r>
          </a:p>
          <a:p>
            <a:r>
              <a:rPr lang="en-GB" altLang="en-US"/>
              <a:t>How do social systems emerge from interaction of biological systems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2DD2F-7EA4-494D-AEF4-F3180B48F48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What is the role of communication and information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Genes, proteins, nervous system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1A6-68EF-4452-8C00-BC0E8DCCC28A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Education as family socialisation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31113" cy="1376363"/>
          </a:xfrm>
        </p:spPr>
        <p:txBody>
          <a:bodyPr/>
          <a:lstStyle/>
          <a:p>
            <a:r>
              <a:rPr lang="en-GB" altLang="en-US" sz="2800"/>
              <a:t>Ancient times to middle ages: learning at home as part of regular socialisation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339975" y="6165850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(atschool.eduweb.co.uk)</a:t>
            </a:r>
          </a:p>
        </p:txBody>
      </p:sp>
      <p:pic>
        <p:nvPicPr>
          <p:cNvPr id="73737" name="Picture 9" descr="rfamil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3213100"/>
            <a:ext cx="2952750" cy="2649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931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AC08-BFDF-4A9E-BF47-872137B682A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Literacy and numeracy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Few schools in the middle ages</a:t>
            </a:r>
          </a:p>
          <a:p>
            <a:r>
              <a:rPr lang="en-GB" altLang="en-US" sz="2800"/>
              <a:t>Schools related to churches</a:t>
            </a:r>
          </a:p>
          <a:p>
            <a:r>
              <a:rPr lang="en-GB" altLang="en-US" sz="2800"/>
              <a:t>Schooling usually guaranteed a position in church or governmental administration</a:t>
            </a:r>
          </a:p>
        </p:txBody>
      </p:sp>
      <p:pic>
        <p:nvPicPr>
          <p:cNvPr id="74757" name="Picture 5" descr="Tit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2276475"/>
            <a:ext cx="3810000" cy="2586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5292725" y="5157788"/>
            <a:ext cx="30241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(members.lycos.co.uk/RobertSlade/Gallery)</a:t>
            </a:r>
          </a:p>
        </p:txBody>
      </p:sp>
    </p:spTree>
    <p:extLst>
      <p:ext uri="{BB962C8B-B14F-4D97-AF65-F5344CB8AC3E}">
        <p14:creationId xmlns:p14="http://schemas.microsoft.com/office/powerpoint/2010/main" val="3173931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E64C-6D63-46BD-92B8-2FE60B2D30E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Early universities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391025" cy="4114800"/>
          </a:xfrm>
        </p:spPr>
        <p:txBody>
          <a:bodyPr/>
          <a:lstStyle/>
          <a:p>
            <a:r>
              <a:rPr lang="en-GB" altLang="en-US" sz="2800"/>
              <a:t>Middle ages: Italian cities, Paris, Cambridge, Oxford, Prague, etc.</a:t>
            </a:r>
          </a:p>
          <a:p>
            <a:r>
              <a:rPr lang="en-GB" altLang="en-US" sz="2800"/>
              <a:t>Focused on theology later on law and medicine</a:t>
            </a:r>
          </a:p>
        </p:txBody>
      </p:sp>
      <p:pic>
        <p:nvPicPr>
          <p:cNvPr id="75781" name="Picture 5" descr="1160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773238"/>
            <a:ext cx="2740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127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9CE-E01F-44EE-A0A9-2EB9A70B9571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Trade schools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126288" cy="1879600"/>
          </a:xfrm>
        </p:spPr>
        <p:txBody>
          <a:bodyPr/>
          <a:lstStyle/>
          <a:p>
            <a:r>
              <a:rPr lang="en-GB" altLang="en-US" sz="2800"/>
              <a:t>17</a:t>
            </a:r>
            <a:r>
              <a:rPr lang="en-GB" altLang="en-US" sz="2800" baseline="30000"/>
              <a:t>th</a:t>
            </a:r>
            <a:r>
              <a:rPr lang="en-GB" altLang="en-US" sz="2800"/>
              <a:t> – 19</a:t>
            </a:r>
            <a:r>
              <a:rPr lang="en-GB" altLang="en-US" sz="2800" baseline="30000"/>
              <a:t>th</a:t>
            </a:r>
            <a:r>
              <a:rPr lang="en-GB" altLang="en-US" sz="2800"/>
              <a:t> century</a:t>
            </a:r>
          </a:p>
          <a:p>
            <a:r>
              <a:rPr lang="en-GB" altLang="en-US" sz="2800"/>
              <a:t>Training in specific areas</a:t>
            </a:r>
          </a:p>
          <a:p>
            <a:r>
              <a:rPr lang="en-GB" altLang="en-US" sz="2800"/>
              <a:t>Commerce schools, technical schools</a:t>
            </a:r>
          </a:p>
        </p:txBody>
      </p:sp>
      <p:pic>
        <p:nvPicPr>
          <p:cNvPr id="76805" name="Picture 5" descr="Old%20Central%20High%20School_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3789363"/>
            <a:ext cx="3097212" cy="2806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292725" y="5445125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(www.kckps.org)</a:t>
            </a:r>
          </a:p>
        </p:txBody>
      </p:sp>
    </p:spTree>
    <p:extLst>
      <p:ext uri="{BB962C8B-B14F-4D97-AF65-F5344CB8AC3E}">
        <p14:creationId xmlns:p14="http://schemas.microsoft.com/office/powerpoint/2010/main" val="13492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6B247-5F5C-4BF2-96DF-8DE6DCFAFA34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General elementary education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2455863"/>
          </a:xfrm>
        </p:spPr>
        <p:txBody>
          <a:bodyPr/>
          <a:lstStyle/>
          <a:p>
            <a:r>
              <a:rPr lang="en-GB" altLang="en-US" sz="2800"/>
              <a:t>Late 19</a:t>
            </a:r>
            <a:r>
              <a:rPr lang="en-GB" altLang="en-US" sz="2800" baseline="30000"/>
              <a:t>th</a:t>
            </a:r>
            <a:r>
              <a:rPr lang="en-GB" altLang="en-US" sz="2800"/>
              <a:t> – 20</a:t>
            </a:r>
            <a:r>
              <a:rPr lang="en-GB" altLang="en-US" sz="2800" baseline="30000"/>
              <a:t>th</a:t>
            </a:r>
            <a:r>
              <a:rPr lang="en-GB" altLang="en-US" sz="2800"/>
              <a:t> century</a:t>
            </a:r>
          </a:p>
          <a:p>
            <a:r>
              <a:rPr lang="en-GB" altLang="en-US" sz="2800"/>
              <a:t>Basic education (literacy, numeracy) for everybody</a:t>
            </a:r>
          </a:p>
          <a:p>
            <a:r>
              <a:rPr lang="en-GB" altLang="en-US" sz="2800"/>
              <a:t>Basic education in some sciences (e.g., geography, biology)</a:t>
            </a:r>
          </a:p>
        </p:txBody>
      </p:sp>
      <p:pic>
        <p:nvPicPr>
          <p:cNvPr id="77833" name="Picture 9" descr="case23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4581525"/>
            <a:ext cx="2808287" cy="2017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859338" y="5805488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(www.ethosnet.co.uk)</a:t>
            </a:r>
          </a:p>
        </p:txBody>
      </p:sp>
    </p:spTree>
    <p:extLst>
      <p:ext uri="{BB962C8B-B14F-4D97-AF65-F5344CB8AC3E}">
        <p14:creationId xmlns:p14="http://schemas.microsoft.com/office/powerpoint/2010/main" val="8622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08DE-05EC-41DD-8599-C3AC25DF04D8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Modern universities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Late 19</a:t>
            </a:r>
            <a:r>
              <a:rPr lang="en-GB" altLang="en-US" sz="2800" baseline="30000"/>
              <a:t>th</a:t>
            </a:r>
            <a:r>
              <a:rPr lang="en-GB" altLang="en-US" sz="2800"/>
              <a:t> – 20</a:t>
            </a:r>
            <a:r>
              <a:rPr lang="en-GB" altLang="en-US" sz="2800" baseline="30000"/>
              <a:t>th</a:t>
            </a:r>
            <a:r>
              <a:rPr lang="en-GB" altLang="en-US" sz="2800"/>
              <a:t> century</a:t>
            </a:r>
          </a:p>
          <a:p>
            <a:r>
              <a:rPr lang="en-GB" altLang="en-US" sz="2800"/>
              <a:t>Organised around research and sciences</a:t>
            </a:r>
          </a:p>
          <a:p>
            <a:r>
              <a:rPr lang="en-GB" altLang="en-US" sz="2800"/>
              <a:t>Advanced level training in sciences</a:t>
            </a:r>
          </a:p>
        </p:txBody>
      </p:sp>
      <p:pic>
        <p:nvPicPr>
          <p:cNvPr id="78853" name="Picture 5" descr="27_MI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844675"/>
            <a:ext cx="3810000" cy="285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011863" y="494188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(azfoo.net)</a:t>
            </a:r>
          </a:p>
        </p:txBody>
      </p:sp>
    </p:spTree>
    <p:extLst>
      <p:ext uri="{BB962C8B-B14F-4D97-AF65-F5344CB8AC3E}">
        <p14:creationId xmlns:p14="http://schemas.microsoft.com/office/powerpoint/2010/main" val="2539023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4A41-1349-4303-A641-D1E694E7010E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GCSE and A - levels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86650" cy="1735138"/>
          </a:xfrm>
        </p:spPr>
        <p:txBody>
          <a:bodyPr/>
          <a:lstStyle/>
          <a:p>
            <a:r>
              <a:rPr lang="en-GB" altLang="en-US" sz="2800"/>
              <a:t>Mid-late 20</a:t>
            </a:r>
            <a:r>
              <a:rPr lang="en-GB" altLang="en-US" sz="2800" baseline="30000"/>
              <a:t>th</a:t>
            </a:r>
            <a:r>
              <a:rPr lang="en-GB" altLang="en-US" sz="2800"/>
              <a:t> century</a:t>
            </a:r>
          </a:p>
          <a:p>
            <a:r>
              <a:rPr lang="en-GB" altLang="en-US" sz="2800"/>
              <a:t>Standardised education and exams</a:t>
            </a:r>
          </a:p>
          <a:p>
            <a:r>
              <a:rPr lang="en-GB" altLang="en-US" sz="2800"/>
              <a:t>Almost general secondary education</a:t>
            </a:r>
          </a:p>
        </p:txBody>
      </p:sp>
      <p:pic>
        <p:nvPicPr>
          <p:cNvPr id="79877" name="Picture 5" descr="build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3860800"/>
            <a:ext cx="5256212" cy="2035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268538" y="6165850"/>
            <a:ext cx="4751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(userweb.esu10.k12.ne.us/~kearney)</a:t>
            </a:r>
          </a:p>
        </p:txBody>
      </p:sp>
    </p:spTree>
    <p:extLst>
      <p:ext uri="{BB962C8B-B14F-4D97-AF65-F5344CB8AC3E}">
        <p14:creationId xmlns:p14="http://schemas.microsoft.com/office/powerpoint/2010/main" val="15168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C889-E7BB-4A3F-ABE0-F0233016E3CF}" type="slidenum">
              <a:rPr lang="en-GB" altLang="en-US"/>
              <a:pPr/>
              <a:t>2</a:t>
            </a:fld>
            <a:endParaRPr lang="en-GB" altLang="en-US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Topics of interest:</a:t>
            </a:r>
          </a:p>
          <a:p>
            <a:pPr lvl="1"/>
            <a:r>
              <a:rPr lang="en-GB" altLang="en-US" dirty="0"/>
              <a:t>Biological evolution</a:t>
            </a:r>
          </a:p>
          <a:p>
            <a:pPr lvl="1"/>
            <a:r>
              <a:rPr lang="en-GB" altLang="en-US" dirty="0"/>
              <a:t>Evolution of the education system</a:t>
            </a:r>
          </a:p>
          <a:p>
            <a:pPr lvl="1"/>
            <a:r>
              <a:rPr lang="en-GB" altLang="en-US" dirty="0"/>
              <a:t>Advances in computer programming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4224-7794-493E-A760-E0FD6B750AE5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Layered university system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Mid 20</a:t>
            </a:r>
            <a:r>
              <a:rPr lang="en-GB" altLang="en-US" baseline="30000"/>
              <a:t>th</a:t>
            </a:r>
            <a:r>
              <a:rPr lang="en-GB" altLang="en-US"/>
              <a:t> century</a:t>
            </a:r>
          </a:p>
          <a:p>
            <a:r>
              <a:rPr lang="en-GB" altLang="en-US"/>
              <a:t>German system: vocational, technical and science universities</a:t>
            </a:r>
          </a:p>
          <a:p>
            <a:r>
              <a:rPr lang="en-GB" altLang="en-US"/>
              <a:t>American system: community colleges, state universities, research universities</a:t>
            </a:r>
          </a:p>
          <a:p>
            <a:r>
              <a:rPr lang="en-GB" altLang="en-US"/>
              <a:t>British system: further education colleges, polytechnics, universities</a:t>
            </a:r>
          </a:p>
        </p:txBody>
      </p:sp>
    </p:spTree>
    <p:extLst>
      <p:ext uri="{BB962C8B-B14F-4D97-AF65-F5344CB8AC3E}">
        <p14:creationId xmlns:p14="http://schemas.microsoft.com/office/powerpoint/2010/main" val="839645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AD77-D32F-4068-BDA3-5885C8BD1D88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Graduate schools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847013" cy="1808163"/>
          </a:xfrm>
        </p:spPr>
        <p:txBody>
          <a:bodyPr/>
          <a:lstStyle/>
          <a:p>
            <a:r>
              <a:rPr lang="en-GB" altLang="en-US" sz="2800"/>
              <a:t>Mid – late 20</a:t>
            </a:r>
            <a:r>
              <a:rPr lang="en-GB" altLang="en-US" sz="2800" baseline="30000"/>
              <a:t>th</a:t>
            </a:r>
            <a:r>
              <a:rPr lang="en-GB" altLang="en-US" sz="2800"/>
              <a:t> century</a:t>
            </a:r>
          </a:p>
          <a:p>
            <a:r>
              <a:rPr lang="en-GB" altLang="en-US" sz="2800"/>
              <a:t>Formal education at post – graduate level</a:t>
            </a:r>
          </a:p>
          <a:p>
            <a:r>
              <a:rPr lang="en-GB" altLang="en-US" sz="2800"/>
              <a:t>Advanced training in scientific research</a:t>
            </a:r>
          </a:p>
        </p:txBody>
      </p:sp>
      <p:pic>
        <p:nvPicPr>
          <p:cNvPr id="81925" name="Picture 5" descr="pan2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4149725"/>
            <a:ext cx="7561263" cy="1423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555875" y="5876925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(www.wfu.edu/physics)</a:t>
            </a:r>
          </a:p>
        </p:txBody>
      </p:sp>
    </p:spTree>
    <p:extLst>
      <p:ext uri="{BB962C8B-B14F-4D97-AF65-F5344CB8AC3E}">
        <p14:creationId xmlns:p14="http://schemas.microsoft.com/office/powerpoint/2010/main" val="3762368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1162-71B8-4F35-868E-AC9FDF7A7A69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Changes of the education system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drives these changes from one system to another ?</a:t>
            </a:r>
          </a:p>
          <a:p>
            <a:r>
              <a:rPr lang="en-GB" altLang="en-US"/>
              <a:t>How did we develop graduate schools from church related basic literacy and numeracy schools ?</a:t>
            </a:r>
          </a:p>
        </p:txBody>
      </p:sp>
    </p:spTree>
    <p:extLst>
      <p:ext uri="{BB962C8B-B14F-4D97-AF65-F5344CB8AC3E}">
        <p14:creationId xmlns:p14="http://schemas.microsoft.com/office/powerpoint/2010/main" val="2572382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2E10-5B48-48CD-BB3B-9E4430819FA7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comes next 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Can we predict how the education system will change in the future ?</a:t>
            </a:r>
          </a:p>
          <a:p>
            <a:r>
              <a:rPr lang="en-GB" altLang="en-US"/>
              <a:t>What are the likely new forms of education ?</a:t>
            </a:r>
          </a:p>
        </p:txBody>
      </p:sp>
    </p:spTree>
    <p:extLst>
      <p:ext uri="{BB962C8B-B14F-4D97-AF65-F5344CB8AC3E}">
        <p14:creationId xmlns:p14="http://schemas.microsoft.com/office/powerpoint/2010/main" val="2963334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3025-2F5F-40B8-A76C-9077A24F41C6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Economics, politics, education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07375" cy="4114800"/>
          </a:xfrm>
        </p:spPr>
        <p:txBody>
          <a:bodyPr/>
          <a:lstStyle/>
          <a:p>
            <a:r>
              <a:rPr lang="en-GB" altLang="en-US"/>
              <a:t>How does economics and politics interact with the education system ?</a:t>
            </a:r>
          </a:p>
          <a:p>
            <a:r>
              <a:rPr lang="en-GB" altLang="en-US"/>
              <a:t>How is this interaction influencing the evolution of the education system ?</a:t>
            </a:r>
          </a:p>
          <a:p>
            <a:r>
              <a:rPr lang="en-GB" altLang="en-US"/>
              <a:t>How does the change of the education system influence economics and politics ?</a:t>
            </a:r>
          </a:p>
        </p:txBody>
      </p:sp>
    </p:spTree>
    <p:extLst>
      <p:ext uri="{BB962C8B-B14F-4D97-AF65-F5344CB8AC3E}">
        <p14:creationId xmlns:p14="http://schemas.microsoft.com/office/powerpoint/2010/main" val="353833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02BD-CD25-4F36-BC2D-50364B1EF069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Information and communication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is the role of information and communication within the education system ?</a:t>
            </a:r>
          </a:p>
          <a:p>
            <a:r>
              <a:rPr lang="en-GB" altLang="en-US"/>
              <a:t>How do information and communication shape the evolution of the education system ?</a:t>
            </a:r>
          </a:p>
        </p:txBody>
      </p:sp>
    </p:spTree>
    <p:extLst>
      <p:ext uri="{BB962C8B-B14F-4D97-AF65-F5344CB8AC3E}">
        <p14:creationId xmlns:p14="http://schemas.microsoft.com/office/powerpoint/2010/main" val="2960528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233-48BF-462C-A520-EF3F29CB8FDC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Punch cards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58088" cy="2239963"/>
          </a:xfrm>
        </p:spPr>
        <p:txBody>
          <a:bodyPr/>
          <a:lstStyle/>
          <a:p>
            <a:r>
              <a:rPr lang="en-GB" altLang="en-US" sz="2800"/>
              <a:t>40s-50s</a:t>
            </a:r>
          </a:p>
          <a:p>
            <a:r>
              <a:rPr lang="en-GB" altLang="en-US" sz="2800"/>
              <a:t>Early computers – early programs</a:t>
            </a:r>
          </a:p>
          <a:p>
            <a:r>
              <a:rPr lang="en-GB" altLang="en-US" sz="2800"/>
              <a:t>Very hard to program</a:t>
            </a:r>
          </a:p>
          <a:p>
            <a:r>
              <a:rPr lang="en-GB" altLang="en-US" sz="2800"/>
              <a:t>Bad joke: playing cards with them</a:t>
            </a:r>
          </a:p>
        </p:txBody>
      </p:sp>
      <p:pic>
        <p:nvPicPr>
          <p:cNvPr id="87045" name="Picture 5" descr="punch_car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4149725"/>
            <a:ext cx="2879725" cy="203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979613" y="6308725"/>
            <a:ext cx="489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(www.csis.american.edu/museum)</a:t>
            </a:r>
          </a:p>
        </p:txBody>
      </p:sp>
    </p:spTree>
    <p:extLst>
      <p:ext uri="{BB962C8B-B14F-4D97-AF65-F5344CB8AC3E}">
        <p14:creationId xmlns:p14="http://schemas.microsoft.com/office/powerpoint/2010/main" val="305943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47B1-97CF-4F6E-AFF1-9A6A08D2F054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FORTRAN and COBOL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Late 50s – early 70s</a:t>
            </a:r>
          </a:p>
          <a:p>
            <a:pPr>
              <a:lnSpc>
                <a:spcPct val="90000"/>
              </a:lnSpc>
            </a:pPr>
            <a:r>
              <a:rPr lang="en-GB" altLang="en-US"/>
              <a:t>Early advanced programming languages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Contained the basic programming structures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E.g., for cycle, if – then – else, sub-routine </a:t>
            </a:r>
          </a:p>
          <a:p>
            <a:pPr>
              <a:lnSpc>
                <a:spcPct val="90000"/>
              </a:lnSpc>
            </a:pPr>
            <a:r>
              <a:rPr lang="en-GB" altLang="en-US"/>
              <a:t>It was still difficult to write easy-to-understand programs</a:t>
            </a:r>
          </a:p>
        </p:txBody>
      </p:sp>
    </p:spTree>
    <p:extLst>
      <p:ext uri="{BB962C8B-B14F-4D97-AF65-F5344CB8AC3E}">
        <p14:creationId xmlns:p14="http://schemas.microsoft.com/office/powerpoint/2010/main" val="3870234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D279-CA29-4EC2-A725-E84C4A7B5E9F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Pascal, Ada, C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70s – 80s</a:t>
            </a:r>
          </a:p>
          <a:p>
            <a:pPr>
              <a:lnSpc>
                <a:spcPct val="90000"/>
              </a:lnSpc>
            </a:pPr>
            <a:r>
              <a:rPr lang="en-GB" altLang="en-US"/>
              <a:t>Structured programming languages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They allow easier programming</a:t>
            </a:r>
          </a:p>
          <a:p>
            <a:pPr>
              <a:lnSpc>
                <a:spcPct val="90000"/>
              </a:lnSpc>
            </a:pPr>
            <a:r>
              <a:rPr lang="en-GB" altLang="en-US"/>
              <a:t>Structured sub-units: procedures and functions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Better management of variables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The programs are more readable by non-authors</a:t>
            </a:r>
          </a:p>
        </p:txBody>
      </p:sp>
    </p:spTree>
    <p:extLst>
      <p:ext uri="{BB962C8B-B14F-4D97-AF65-F5344CB8AC3E}">
        <p14:creationId xmlns:p14="http://schemas.microsoft.com/office/powerpoint/2010/main" val="30466681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F4DC-4796-452D-A083-831576CEE4C2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OOP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80s – 90s</a:t>
            </a:r>
          </a:p>
          <a:p>
            <a:r>
              <a:rPr lang="en-GB" altLang="en-US"/>
              <a:t>C++, Delphi, Eiffel, Smalltalk, Java</a:t>
            </a:r>
          </a:p>
          <a:p>
            <a:r>
              <a:rPr lang="en-GB" altLang="en-US"/>
              <a:t>Encapsulation and inheritance</a:t>
            </a:r>
          </a:p>
          <a:p>
            <a:r>
              <a:rPr lang="en-GB" altLang="en-US"/>
              <a:t>Advanced management of variables and sub-units</a:t>
            </a:r>
          </a:p>
          <a:p>
            <a:r>
              <a:rPr lang="en-GB" altLang="en-US"/>
              <a:t>Re-usability and readability by non-author</a:t>
            </a:r>
          </a:p>
        </p:txBody>
      </p:sp>
    </p:spTree>
    <p:extLst>
      <p:ext uri="{BB962C8B-B14F-4D97-AF65-F5344CB8AC3E}">
        <p14:creationId xmlns:p14="http://schemas.microsoft.com/office/powerpoint/2010/main" val="338866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274-51BB-4692-A1ED-20679981A96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Bacteria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86650" cy="1303338"/>
          </a:xfrm>
        </p:spPr>
        <p:txBody>
          <a:bodyPr/>
          <a:lstStyle/>
          <a:p>
            <a:r>
              <a:rPr lang="en-GB" altLang="en-US" sz="2800"/>
              <a:t>Unicellular organisms, most of the genome is made up of protein encoding sequences</a:t>
            </a:r>
          </a:p>
        </p:txBody>
      </p:sp>
      <p:pic>
        <p:nvPicPr>
          <p:cNvPr id="63492" name="Picture 4" descr="bacter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3357563"/>
            <a:ext cx="3352800" cy="2771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A137-6CAD-4341-BDA7-4B9AB0FACE64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Component-based programming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Since mid – late 90s</a:t>
            </a:r>
          </a:p>
          <a:p>
            <a:r>
              <a:rPr lang="en-GB" altLang="en-US"/>
              <a:t>MFC, STL, design patterns</a:t>
            </a:r>
          </a:p>
          <a:p>
            <a:r>
              <a:rPr lang="en-GB" altLang="en-US"/>
              <a:t>Very easy programming</a:t>
            </a:r>
          </a:p>
          <a:p>
            <a:r>
              <a:rPr lang="en-GB" altLang="en-US"/>
              <a:t>High level of re-usability</a:t>
            </a:r>
          </a:p>
          <a:p>
            <a:r>
              <a:rPr lang="en-GB" altLang="en-US"/>
              <a:t>Easy to read by non-author</a:t>
            </a:r>
          </a:p>
          <a:p>
            <a:r>
              <a:rPr lang="en-GB" altLang="en-US"/>
              <a:t>Dumbing down of programming</a:t>
            </a:r>
          </a:p>
        </p:txBody>
      </p:sp>
    </p:spTree>
    <p:extLst>
      <p:ext uri="{BB962C8B-B14F-4D97-AF65-F5344CB8AC3E}">
        <p14:creationId xmlns:p14="http://schemas.microsoft.com/office/powerpoint/2010/main" val="1650433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Reflection</a:t>
            </a:r>
          </a:p>
          <a:p>
            <a:r>
              <a:rPr lang="en-GB" dirty="0" smtClean="0"/>
              <a:t>Self-modification (e.g. aspect-oriented programming)</a:t>
            </a:r>
          </a:p>
          <a:p>
            <a:r>
              <a:rPr lang="en-GB" dirty="0" smtClean="0"/>
              <a:t>Development frameworks (e.g. Spring, Spark, Wicket, Grails, Hibernate, JSF)</a:t>
            </a:r>
          </a:p>
          <a:p>
            <a:r>
              <a:rPr lang="en-GB" dirty="0"/>
              <a:t>Low – coding / No – coding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634-56A2-4B3F-80CC-7D44B230F32E}" type="slidenum">
              <a:rPr lang="en-GB" altLang="en-US" smtClean="0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9731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C6C3-22AA-46A3-B091-58E8D337BB16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From punch cards to component based programming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Why did this evolution happened ?</a:t>
            </a:r>
          </a:p>
          <a:p>
            <a:r>
              <a:rPr lang="en-GB" altLang="en-US"/>
              <a:t>What are the driving forces behind ?</a:t>
            </a:r>
          </a:p>
        </p:txBody>
      </p:sp>
    </p:spTree>
    <p:extLst>
      <p:ext uri="{BB962C8B-B14F-4D97-AF65-F5344CB8AC3E}">
        <p14:creationId xmlns:p14="http://schemas.microsoft.com/office/powerpoint/2010/main" val="2907522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2EB6-557D-42B5-9A37-5DB85EDF2FAB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 this good 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Is it good that we evolved from the art of programming to dumbing down of programming ?</a:t>
            </a:r>
          </a:p>
          <a:p>
            <a:r>
              <a:rPr lang="en-GB" altLang="en-US"/>
              <a:t>Are we more efficient now than at the beginning ?</a:t>
            </a:r>
          </a:p>
        </p:txBody>
      </p:sp>
    </p:spTree>
    <p:extLst>
      <p:ext uri="{BB962C8B-B14F-4D97-AF65-F5344CB8AC3E}">
        <p14:creationId xmlns:p14="http://schemas.microsoft.com/office/powerpoint/2010/main" val="2483200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BB47-FA68-4AD8-8848-AC7F74F758BD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comes next 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will happen in the area of computer languages ?</a:t>
            </a:r>
          </a:p>
          <a:p>
            <a:r>
              <a:rPr lang="en-GB" altLang="en-US"/>
              <a:t>What will be the next big thing in computer programming ?</a:t>
            </a:r>
          </a:p>
        </p:txBody>
      </p:sp>
    </p:spTree>
    <p:extLst>
      <p:ext uri="{BB962C8B-B14F-4D97-AF65-F5344CB8AC3E}">
        <p14:creationId xmlns:p14="http://schemas.microsoft.com/office/powerpoint/2010/main" val="366353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F78F-2E83-4E9E-9299-9928A3FC46A7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Information and communication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is the role of information and communication in the evolution of programming ?</a:t>
            </a:r>
          </a:p>
        </p:txBody>
      </p:sp>
    </p:spTree>
    <p:extLst>
      <p:ext uri="{BB962C8B-B14F-4D97-AF65-F5344CB8AC3E}">
        <p14:creationId xmlns:p14="http://schemas.microsoft.com/office/powerpoint/2010/main" val="40758425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B13A-645D-4E19-BCE1-BFD27B66EA36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Systems evolution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How can we describe such complex systems ?</a:t>
            </a:r>
          </a:p>
          <a:p>
            <a:r>
              <a:rPr lang="en-GB" altLang="en-US"/>
              <a:t>How can we describe and analyse the evolution of complex systems ?</a:t>
            </a:r>
          </a:p>
          <a:p>
            <a:r>
              <a:rPr lang="en-GB" altLang="en-US"/>
              <a:t>What is the role of information and communication in the evolution of various systems ?</a:t>
            </a:r>
          </a:p>
        </p:txBody>
      </p:sp>
    </p:spTree>
    <p:extLst>
      <p:ext uri="{BB962C8B-B14F-4D97-AF65-F5344CB8AC3E}">
        <p14:creationId xmlns:p14="http://schemas.microsoft.com/office/powerpoint/2010/main" val="3120394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CF13-856C-4244-B5BF-38FEF21DF561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Evolution from cells to social systems of </a:t>
            </a:r>
            <a:r>
              <a:rPr lang="en-GB" altLang="en-US" dirty="0" smtClean="0"/>
              <a:t>humans</a:t>
            </a:r>
          </a:p>
          <a:p>
            <a:r>
              <a:rPr lang="en-GB" altLang="en-US" dirty="0"/>
              <a:t>Evolution of the education system</a:t>
            </a:r>
          </a:p>
          <a:p>
            <a:r>
              <a:rPr lang="en-GB" altLang="en-US" dirty="0"/>
              <a:t>Evolution of computer programming</a:t>
            </a:r>
          </a:p>
          <a:p>
            <a:r>
              <a:rPr lang="en-GB" altLang="en-US" dirty="0"/>
              <a:t>How to describe and analyse the evolution of complex systems ?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A32-3419-44C0-AA37-4651EC56253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Medusa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58088" cy="1160463"/>
          </a:xfrm>
        </p:spPr>
        <p:txBody>
          <a:bodyPr/>
          <a:lstStyle/>
          <a:p>
            <a:r>
              <a:rPr lang="en-GB" altLang="en-US" sz="2800"/>
              <a:t>Multi-cellular filter feeders with tissues and organs</a:t>
            </a:r>
          </a:p>
        </p:txBody>
      </p:sp>
      <p:pic>
        <p:nvPicPr>
          <p:cNvPr id="64521" name="Picture 9" descr="Jellyfis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500438"/>
            <a:ext cx="3019425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411413" y="5734050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(www.junglewalk.com)</a:t>
            </a:r>
          </a:p>
        </p:txBody>
      </p:sp>
      <p:graphicFrame>
        <p:nvGraphicFramePr>
          <p:cNvPr id="64530" name="Object 1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19700" y="3573463"/>
          <a:ext cx="2209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8" name="Bitmap Image" r:id="rId4" imgW="2209524" imgH="1676634" progId="Paint.Picture">
                  <p:embed/>
                </p:oleObj>
              </mc:Choice>
              <mc:Fallback>
                <p:oleObj name="Bitmap Image" r:id="rId4" imgW="2209524" imgH="1676634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573463"/>
                        <a:ext cx="22098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5AAB-E7C8-4330-AC5E-75D2E491680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Mouse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126288" cy="1376363"/>
          </a:xfrm>
        </p:spPr>
        <p:txBody>
          <a:bodyPr/>
          <a:lstStyle/>
          <a:p>
            <a:r>
              <a:rPr lang="en-GB" altLang="en-US" sz="2800"/>
              <a:t>Many tissues organised in a wide range of organs</a:t>
            </a:r>
          </a:p>
        </p:txBody>
      </p:sp>
      <p:graphicFrame>
        <p:nvGraphicFramePr>
          <p:cNvPr id="655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484438" y="4076700"/>
          <a:ext cx="3024187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Bitmap Image" r:id="rId3" imgW="1561905" imgH="724001" progId="Paint.Picture">
                  <p:embed/>
                </p:oleObj>
              </mc:Choice>
              <mc:Fallback>
                <p:oleObj name="Bitmap Image" r:id="rId3" imgW="1561905" imgH="72400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076700"/>
                        <a:ext cx="3024187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411413" y="5734050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(www.junglewalk.com)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887-1465-4DA9-BE56-7828FA59841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Monkeys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727075"/>
          </a:xfrm>
        </p:spPr>
        <p:txBody>
          <a:bodyPr/>
          <a:lstStyle/>
          <a:p>
            <a:r>
              <a:rPr lang="en-GB" altLang="en-US" sz="2800"/>
              <a:t>Complex animals with some social structure</a:t>
            </a:r>
          </a:p>
        </p:txBody>
      </p:sp>
      <p:pic>
        <p:nvPicPr>
          <p:cNvPr id="66564" name="Picture 4" descr="Langu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284538"/>
            <a:ext cx="3090862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6" descr="baboon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3284538"/>
            <a:ext cx="2868612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411413" y="5734050"/>
            <a:ext cx="367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(www.junglewalk.com)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C6CEE-13FC-403A-841A-56E5B25A3CB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Humans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15213" cy="1231900"/>
          </a:xfrm>
        </p:spPr>
        <p:txBody>
          <a:bodyPr/>
          <a:lstStyle/>
          <a:p>
            <a:r>
              <a:rPr lang="en-GB" altLang="en-US" sz="2800"/>
              <a:t>Complex animals with extensive social structure</a:t>
            </a:r>
          </a:p>
        </p:txBody>
      </p:sp>
      <p:pic>
        <p:nvPicPr>
          <p:cNvPr id="67589" name="Picture 5" descr="st_166-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3573463"/>
            <a:ext cx="2982912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827088" y="573405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(www.maltavista.net)</a:t>
            </a:r>
          </a:p>
        </p:txBody>
      </p:sp>
      <p:pic>
        <p:nvPicPr>
          <p:cNvPr id="67593" name="Picture 9" descr="lizcheer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3573463"/>
            <a:ext cx="1851025" cy="2303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4572000" y="6092825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(www.johnmcmullin.com)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F0CF-745F-4A18-941B-FEE8FE030E1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What are the common features 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are common in various biological systems: genes, cells, tissues, organs, organisms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5EE-0F3A-4D11-ACCD-A0C3B39BDE7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What drives the evolution of biological systems 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How did we develop from bacteria ?</a:t>
            </a:r>
          </a:p>
          <a:p>
            <a:endParaRPr lang="en-GB" altLang="en-US"/>
          </a:p>
          <a:p>
            <a:r>
              <a:rPr lang="en-GB" altLang="en-US"/>
              <a:t>How can we describe the evolution of biological systems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1126</TotalTime>
  <Words>946</Words>
  <Application>Microsoft Office PowerPoint</Application>
  <PresentationFormat>On-screen Show (4:3)</PresentationFormat>
  <Paragraphs>186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Tahoma</vt:lpstr>
      <vt:lpstr>Times New Roman</vt:lpstr>
      <vt:lpstr>Wingdings</vt:lpstr>
      <vt:lpstr>Whirlpool</vt:lpstr>
      <vt:lpstr>Bitmap Image</vt:lpstr>
      <vt:lpstr>Evolution of Complex Systems</vt:lpstr>
      <vt:lpstr>Objectives</vt:lpstr>
      <vt:lpstr>Bacteria</vt:lpstr>
      <vt:lpstr>Medusa</vt:lpstr>
      <vt:lpstr>Mouse</vt:lpstr>
      <vt:lpstr>Monkeys</vt:lpstr>
      <vt:lpstr>Humans</vt:lpstr>
      <vt:lpstr>What are the common features ?</vt:lpstr>
      <vt:lpstr>What drives the evolution of biological systems ?</vt:lpstr>
      <vt:lpstr>What are the boundaries of evolutionary units ?</vt:lpstr>
      <vt:lpstr>How can we link biological and social systems ?</vt:lpstr>
      <vt:lpstr>What is the role of communication and information ?</vt:lpstr>
      <vt:lpstr>Education as family socialisation</vt:lpstr>
      <vt:lpstr>Literacy and numeracy</vt:lpstr>
      <vt:lpstr>Early universities</vt:lpstr>
      <vt:lpstr>Trade schools</vt:lpstr>
      <vt:lpstr>General elementary education</vt:lpstr>
      <vt:lpstr>Modern universities</vt:lpstr>
      <vt:lpstr>GCSE and A - levels</vt:lpstr>
      <vt:lpstr>Layered university system</vt:lpstr>
      <vt:lpstr>Graduate schools</vt:lpstr>
      <vt:lpstr>Changes of the education system</vt:lpstr>
      <vt:lpstr>What comes next ?</vt:lpstr>
      <vt:lpstr>Economics, politics, education</vt:lpstr>
      <vt:lpstr>Information and communication</vt:lpstr>
      <vt:lpstr>Punch cards</vt:lpstr>
      <vt:lpstr>FORTRAN and COBOL</vt:lpstr>
      <vt:lpstr>Pascal, Ada, C</vt:lpstr>
      <vt:lpstr>OOP</vt:lpstr>
      <vt:lpstr>Component-based programming</vt:lpstr>
      <vt:lpstr>Further concepts</vt:lpstr>
      <vt:lpstr>From punch cards to component based programming</vt:lpstr>
      <vt:lpstr>Is this good ?</vt:lpstr>
      <vt:lpstr>What comes next ?</vt:lpstr>
      <vt:lpstr>Information and communication</vt:lpstr>
      <vt:lpstr>Systems evolution</vt:lpstr>
      <vt:lpstr>Summary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61</cp:revision>
  <dcterms:created xsi:type="dcterms:W3CDTF">2002-03-10T14:00:31Z</dcterms:created>
  <dcterms:modified xsi:type="dcterms:W3CDTF">2022-09-03T09:53:33Z</dcterms:modified>
</cp:coreProperties>
</file>