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7" r:id="rId12"/>
    <p:sldId id="308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  <p:sldId id="333" r:id="rId56"/>
    <p:sldId id="303" r:id="rId57"/>
    <p:sldId id="334" r:id="rId58"/>
    <p:sldId id="304" r:id="rId59"/>
    <p:sldId id="305" r:id="rId60"/>
    <p:sldId id="335" r:id="rId6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67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499743-D58C-4426-8E87-C2DF6962BCB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1DA7FAB8-ED90-4E60-A8E8-5F7951AA909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CCCFB-BD53-4CA4-9431-D0E82B26D5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6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BCBFD-5B1B-4626-898D-C56D86E2BF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3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010-D737-461E-8809-065EC910AE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80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3EAA-7A7D-4602-9278-1C50C8D307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723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B3AEF-D04D-4A4F-B78A-4A6DA3A1A6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0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E6BC5-3D87-4B17-936B-342DBA613E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23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86172-2354-4A25-883B-F3EA612FC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79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CC6E-F743-4B32-B827-5BAC9BED13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67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1600C-4187-4443-99B9-3F4BB9C686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694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01A6B-CD28-4E79-8EC3-CC00803AA8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92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9479EE9-DD2E-48EC-A5A5-B9329D77E6F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488238" cy="2566987"/>
          </a:xfrm>
        </p:spPr>
        <p:txBody>
          <a:bodyPr/>
          <a:lstStyle/>
          <a:p>
            <a:r>
              <a:rPr lang="en-GB" altLang="en-US" sz="3600" dirty="0"/>
              <a:t>Lecture 10: Technological </a:t>
            </a:r>
            <a:r>
              <a:rPr lang="en-GB" altLang="en-US" sz="3600" dirty="0" smtClean="0"/>
              <a:t>systems</a:t>
            </a:r>
          </a:p>
          <a:p>
            <a:r>
              <a:rPr lang="en-GB" altLang="en-US" sz="3600" dirty="0" smtClean="0"/>
              <a:t>Peter Andras</a:t>
            </a:r>
            <a:endParaRPr lang="en-GB" altLang="en-US" sz="3600" dirty="0"/>
          </a:p>
          <a:p>
            <a:r>
              <a:rPr lang="en-GB" altLang="en-US" sz="3600" dirty="0" smtClean="0"/>
              <a:t>peter.andras.ncl@gmail.com</a:t>
            </a:r>
            <a:endParaRPr lang="en-GB" altLang="en-US" sz="3600" dirty="0"/>
          </a:p>
          <a:p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034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B36D-88CF-4A29-9ABA-ACFF520E1CB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Grammar</a:t>
            </a:r>
          </a:p>
          <a:p>
            <a:r>
              <a:rPr lang="en-GB" altLang="en-US"/>
              <a:t>Book structure</a:t>
            </a:r>
          </a:p>
          <a:p>
            <a:r>
              <a:rPr lang="en-GB" altLang="en-US"/>
              <a:t>Library structure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B10A-118E-460B-984D-D80C74CA11D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Reproduction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Reproduction of written communications happens in the context of society</a:t>
            </a:r>
          </a:p>
          <a:p>
            <a:r>
              <a:rPr lang="en-GB" altLang="en-US"/>
              <a:t>The written communications are part of the society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7EF-9868-473D-8AAC-3C20F8075E9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Specialist language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Written communications have a specialist language: the written language (different from the spoken language in terms of continuation distributions)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57A-7F2E-4F8B-8875-C2DCABB747F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Communication density boundary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Texts reference texts or human communications (e.g., experimental measurements)</a:t>
            </a:r>
          </a:p>
          <a:p>
            <a:r>
              <a:rPr lang="en-GB" altLang="en-US" sz="2800"/>
              <a:t>Human communications reference texts regularly (e.g., articles in tabloids)</a:t>
            </a:r>
          </a:p>
          <a:p>
            <a:r>
              <a:rPr lang="en-GB" altLang="en-US" sz="2800"/>
              <a:t>Written communications form a subsystem of the society, having a density boundary determined by the language of written communications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86D58-69F9-4680-8628-2B938D4C557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Writing, books and libraries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Written communications are a subsystem of the society, allowing the extension of human communications by serving as memories of them</a:t>
            </a:r>
          </a:p>
          <a:p>
            <a:r>
              <a:rPr lang="en-GB" altLang="en-US" sz="2800"/>
              <a:t>Texts, books, libraries provide rule sets (institutional framework) for human communications adding meaning to them and providing long term preservation of them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6DD9-7B37-4F9B-BBC2-CDC900A880C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Simple machines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guns</a:t>
            </a:r>
          </a:p>
          <a:p>
            <a:r>
              <a:rPr lang="en-GB" altLang="en-US"/>
              <a:t>Mechanical components organized in well determined manner that allows systematic interaction between them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B51D-F4C0-4742-9BAA-51F81B6134B6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Complicated machines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cars</a:t>
            </a:r>
          </a:p>
          <a:p>
            <a:r>
              <a:rPr lang="en-GB" altLang="en-US"/>
              <a:t>A large set of mechanical, chemical, electronic and other components organized in a systematic manner, allowing them to produce a complicated beahviour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9647-1638-4C4A-88F0-63869A6151E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Machines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Machines are products of human communications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Human communications act upon the environment, a well determined sequence of such actions leads to the formation of machine components and the assembly of them as machines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Machines are memories of these communications – they also facilitate the reproduction of communications related to them (usage of </a:t>
            </a:r>
            <a:r>
              <a:rPr lang="en-GB" altLang="en-US" sz="2800" dirty="0" smtClean="0"/>
              <a:t>machines – affordances)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5685-6CAA-41C2-BE0B-EA9FDDE3B038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Machine communications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Machines can produce behaviours (i.e., changing constellation of their components)</a:t>
            </a:r>
          </a:p>
          <a:p>
            <a:r>
              <a:rPr lang="en-GB" altLang="en-US" sz="2800" dirty="0"/>
              <a:t>Such behaviours may be perceived by humans as communications, which have attached meaning by referring to other communications that determine expectations about machine communications</a:t>
            </a:r>
          </a:p>
          <a:p>
            <a:r>
              <a:rPr lang="en-GB" altLang="en-US" sz="2800" dirty="0"/>
              <a:t>E.g., the blinking side lights of a </a:t>
            </a:r>
            <a:r>
              <a:rPr lang="en-GB" altLang="en-US" sz="2800" dirty="0" smtClean="0"/>
              <a:t>car, Alexa or Siri talking, robots producing their behaviours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A5DE-F99D-444D-9078-EB1C87B5164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Machine grammars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The communication leading to the production of machines, communication produced by machines, and communications directly facilitated by the usage of machines have sharp continuation distributions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Simple communication grammars, i.e., typically there is one or very few possible communication behaviours that may follow a previous communication behaviour (see possible interactions in mechanical machines)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18A1-DEBA-40CE-B27E-2E7B67893FA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Writing, books, libraries</a:t>
            </a:r>
          </a:p>
          <a:p>
            <a:r>
              <a:rPr lang="en-GB" altLang="en-US" dirty="0"/>
              <a:t>Simple and complicated machines</a:t>
            </a:r>
          </a:p>
          <a:p>
            <a:r>
              <a:rPr lang="en-GB" altLang="en-US" dirty="0"/>
              <a:t>Roads, vehicles, transportation </a:t>
            </a:r>
            <a:r>
              <a:rPr lang="en-GB" altLang="en-US" dirty="0" smtClean="0"/>
              <a:t>systems</a:t>
            </a:r>
          </a:p>
          <a:p>
            <a:r>
              <a:rPr lang="en-GB" altLang="en-US" dirty="0"/>
              <a:t>Computers and software</a:t>
            </a:r>
          </a:p>
          <a:p>
            <a:r>
              <a:rPr lang="en-GB" altLang="en-US" dirty="0"/>
              <a:t>Electronic communication systems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800-C433-4E46-B7A3-B1D2736DC718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Are the machines systems 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Do they have a communication density boundary ?</a:t>
            </a:r>
          </a:p>
          <a:p>
            <a:r>
              <a:rPr lang="en-GB" altLang="en-US"/>
              <a:t>Do they reproduce themselves as communication systems ?</a:t>
            </a:r>
          </a:p>
          <a:p>
            <a:r>
              <a:rPr lang="en-GB" altLang="en-US"/>
              <a:t>Do they have a specialist language defining their system 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13E4-8651-4D27-81CA-9AD09B66D897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There are communications between machines (e.g., automated assembly lines)</a:t>
            </a:r>
          </a:p>
          <a:p>
            <a:r>
              <a:rPr lang="en-GB" altLang="en-US" sz="2800"/>
              <a:t>There are many communications between humans and machines</a:t>
            </a:r>
          </a:p>
          <a:p>
            <a:r>
              <a:rPr lang="en-GB" altLang="en-US" sz="2800"/>
              <a:t>Machine communications reference human communications for the generation of new communications in the long term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DCB5-AE8C-4B00-830A-33C068733AD9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Referencing boundary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There is no clear referencing density boundary between machine-machine and machine-human communications</a:t>
            </a:r>
          </a:p>
          <a:p>
            <a:r>
              <a:rPr lang="en-GB" altLang="en-US"/>
              <a:t>Such boundaries may exist for a short time period and for a physically restricted set of machines (e.g., automated factories needing relatively rare human interventions)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0188-E795-4358-B592-B83A2CB18048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Reproduction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Machines are reproduced by the intervention of human communications and by referencing human communications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Self-reproducing robots: reference a finite set of human communications (original design), AI is not able to provide them a self-expanding communication system that could guarantee longer term survival and reproduction in an infinitely complex and varying environment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94F9-8C17-40AD-B2E0-62F0433A695F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Machines and society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Machines are products of human communications and can be seen as memories of these communications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They produce behaviours that can be seen by humans as communications, and these communications integrate into the society by facilitating the production of further human communications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Machines form extensions of the society, and may form specialist subsystems involving also humans which produce communications for such subsystems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E337-872B-4D65-B3DE-D98C35B66E5F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Roads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Roman roads constituted a significant component of Roman expansion and of the empire</a:t>
            </a:r>
          </a:p>
          <a:p>
            <a:r>
              <a:rPr lang="en-GB" altLang="en-US"/>
              <a:t>German and US road system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4096-DB2D-4B33-BB58-D7B63F764BEE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Roads and communications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Roads are the product of human communications constituting actions upon the environment</a:t>
            </a:r>
          </a:p>
          <a:p>
            <a:r>
              <a:rPr lang="en-GB" altLang="en-US"/>
              <a:t>They provide signals for humans (e.g., road directions) and help the expansion of human communications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AC8C-21C9-4600-BA55-91F5F674D1DE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Postal systems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Transportation on roads of written human communications and other human artefacts</a:t>
            </a:r>
          </a:p>
          <a:p>
            <a:r>
              <a:rPr lang="en-GB" altLang="en-US"/>
              <a:t>Thurn and Taxis in mid 19</a:t>
            </a:r>
            <a:r>
              <a:rPr lang="en-GB" altLang="en-US" baseline="30000"/>
              <a:t>th</a:t>
            </a:r>
            <a:r>
              <a:rPr lang="en-GB" altLang="en-US"/>
              <a:t> century</a:t>
            </a:r>
          </a:p>
          <a:p>
            <a:r>
              <a:rPr lang="en-GB" altLang="en-US"/>
              <a:t>Stamps, standard procedures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4468-0636-4B82-90EC-1E7C0958CE2B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Transportation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Rail, ship, airplane</a:t>
            </a:r>
          </a:p>
          <a:p>
            <a:r>
              <a:rPr lang="en-GB" altLang="en-US"/>
              <a:t>Transport humans, written communications, artefacts, machines</a:t>
            </a:r>
          </a:p>
          <a:p>
            <a:r>
              <a:rPr lang="en-GB" altLang="en-US"/>
              <a:t>Facilitate the expansion of the system of human communications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FCA2-289C-4510-B49C-D7BE5AE04DB8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Road signs</a:t>
            </a:r>
          </a:p>
          <a:p>
            <a:r>
              <a:rPr lang="en-GB" altLang="en-US"/>
              <a:t>Stamps</a:t>
            </a:r>
          </a:p>
          <a:p>
            <a:r>
              <a:rPr lang="en-GB" altLang="en-US"/>
              <a:t>Standard procedures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1048-BA9F-459E-AD09-ABBD785B289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Writing - origins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Symbols written on stone, leather, paper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Communication actions changing the environment in a way that can be preserved (e.g., carving symbols into stone, painting symbols on silk)</a:t>
            </a:r>
          </a:p>
          <a:p>
            <a:pPr>
              <a:lnSpc>
                <a:spcPct val="90000"/>
              </a:lnSpc>
            </a:pPr>
            <a:r>
              <a:rPr lang="en-GB" altLang="en-US"/>
              <a:t>Objective: storage and preservation of spoken language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55B2-98A9-4E51-8C53-72B1FF0A75ED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Are they systems 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Is there a communication density boundary ?</a:t>
            </a:r>
          </a:p>
          <a:p>
            <a:r>
              <a:rPr lang="en-GB" altLang="en-US"/>
              <a:t>Do they reproduce ?</a:t>
            </a:r>
          </a:p>
          <a:p>
            <a:r>
              <a:rPr lang="en-GB" altLang="en-US"/>
              <a:t>Do they have a defining language 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A0AA-C5C9-41BC-82EE-1FA5837192C3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Roads, transportation and society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Communicate with humans and facilitate human communications as forms of memories of earlier human communications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Reproduction involves humans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Form a part of the society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Transportation systems may form specialist subsystems of the society defined by their specialist language and involving appropriate human communications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A183-1131-4A63-B491-8519590BBCB7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Computers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50s room size machines</a:t>
            </a:r>
          </a:p>
          <a:p>
            <a:r>
              <a:rPr lang="en-GB" altLang="en-US"/>
              <a:t>70s cupboard / wardrobe size machines</a:t>
            </a:r>
          </a:p>
          <a:p>
            <a:r>
              <a:rPr lang="en-GB" altLang="en-US"/>
              <a:t>90s briefcase size machines</a:t>
            </a:r>
          </a:p>
          <a:p>
            <a:r>
              <a:rPr lang="en-GB" altLang="en-US"/>
              <a:t>Computer behaviour: screen display, printing, writing on the disc, reading key pressing patterns</a:t>
            </a:r>
          </a:p>
        </p:txBody>
      </p:sp>
    </p:spTree>
    <p:extLst>
      <p:ext uri="{BB962C8B-B14F-4D97-AF65-F5344CB8AC3E}">
        <p14:creationId xmlns:p14="http://schemas.microsoft.com/office/powerpoint/2010/main" val="3788438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B346-9D6C-48AA-B5BA-F0848B8C64A3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Software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Computer programs written by humans or other computer programs</a:t>
            </a:r>
          </a:p>
          <a:p>
            <a:r>
              <a:rPr lang="en-GB" altLang="en-US"/>
              <a:t>Instruct the computer to perform behaviours</a:t>
            </a:r>
          </a:p>
        </p:txBody>
      </p:sp>
    </p:spTree>
    <p:extLst>
      <p:ext uri="{BB962C8B-B14F-4D97-AF65-F5344CB8AC3E}">
        <p14:creationId xmlns:p14="http://schemas.microsoft.com/office/powerpoint/2010/main" val="29602328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9F8-65DF-4C79-90D5-4F569A5C58B5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Programming languages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 communication language with a grammar</a:t>
            </a:r>
          </a:p>
          <a:p>
            <a:r>
              <a:rPr lang="en-GB" altLang="en-US"/>
              <a:t>Several generations:</a:t>
            </a:r>
          </a:p>
          <a:p>
            <a:pPr lvl="1"/>
            <a:r>
              <a:rPr lang="en-GB" altLang="en-US"/>
              <a:t>Machine language</a:t>
            </a:r>
          </a:p>
          <a:p>
            <a:pPr lvl="1"/>
            <a:r>
              <a:rPr lang="en-GB" altLang="en-US"/>
              <a:t>Structured programming languages</a:t>
            </a:r>
          </a:p>
          <a:p>
            <a:pPr lvl="1"/>
            <a:r>
              <a:rPr lang="en-GB" altLang="en-US"/>
              <a:t>Object oriented languages</a:t>
            </a:r>
          </a:p>
          <a:p>
            <a:pPr lvl="1"/>
            <a:r>
              <a:rPr lang="en-GB" altLang="en-US"/>
              <a:t>Component based languages</a:t>
            </a:r>
          </a:p>
        </p:txBody>
      </p:sp>
    </p:spTree>
    <p:extLst>
      <p:ext uri="{BB962C8B-B14F-4D97-AF65-F5344CB8AC3E}">
        <p14:creationId xmlns:p14="http://schemas.microsoft.com/office/powerpoint/2010/main" val="2767271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45E6-5CD6-4FE5-842B-A384E5B27519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Software systems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Many programs interacting and communicating with each other</a:t>
            </a:r>
          </a:p>
          <a:p>
            <a:r>
              <a:rPr lang="en-GB" altLang="en-US"/>
              <a:t>E.g., Windows, Linux</a:t>
            </a:r>
          </a:p>
        </p:txBody>
      </p:sp>
    </p:spTree>
    <p:extLst>
      <p:ext uri="{BB962C8B-B14F-4D97-AF65-F5344CB8AC3E}">
        <p14:creationId xmlns:p14="http://schemas.microsoft.com/office/powerpoint/2010/main" val="17470034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767C-6639-4502-B2E1-C4CFA4811FAE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Realisation of software systems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Instructions and data</a:t>
            </a:r>
          </a:p>
          <a:p>
            <a:r>
              <a:rPr lang="en-GB" altLang="en-US"/>
              <a:t>Processor, memory, disk</a:t>
            </a:r>
          </a:p>
          <a:p>
            <a:r>
              <a:rPr lang="en-GB" altLang="en-US"/>
              <a:t>Bits, flip-flops </a:t>
            </a:r>
          </a:p>
        </p:txBody>
      </p:sp>
    </p:spTree>
    <p:extLst>
      <p:ext uri="{BB962C8B-B14F-4D97-AF65-F5344CB8AC3E}">
        <p14:creationId xmlns:p14="http://schemas.microsoft.com/office/powerpoint/2010/main" val="520860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642-BA3D-4FEC-A9F7-D4D348CE12EA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Are the software systems real systems 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Do they have a referencing density boundary ?</a:t>
            </a:r>
          </a:p>
          <a:p>
            <a:r>
              <a:rPr lang="en-GB" altLang="en-US"/>
              <a:t>Do they reproduce ?</a:t>
            </a:r>
          </a:p>
          <a:p>
            <a:r>
              <a:rPr lang="en-GB" altLang="en-US"/>
              <a:t>Do they have a defining language ?</a:t>
            </a:r>
          </a:p>
        </p:txBody>
      </p:sp>
    </p:spTree>
    <p:extLst>
      <p:ext uri="{BB962C8B-B14F-4D97-AF65-F5344CB8AC3E}">
        <p14:creationId xmlns:p14="http://schemas.microsoft.com/office/powerpoint/2010/main" val="311367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30AB-6E6B-44CC-AEA0-63C2F3056A83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Communications produced by humans or computers are stored as programs and data</a:t>
            </a:r>
          </a:p>
          <a:p>
            <a:r>
              <a:rPr lang="en-GB" altLang="en-US" sz="2800"/>
              <a:t>Such communications are received by a computer that produces corresponding behaviour</a:t>
            </a:r>
          </a:p>
          <a:p>
            <a:r>
              <a:rPr lang="en-GB" altLang="en-US" sz="2800"/>
              <a:t>Computer behaviour is perceived by humans or the computer and provides reference for further human or computer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9999822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726C-5439-4945-BC12-7C31A570BE39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Software systems have their own specialist language (e.g., communication behaviours and continuation rules describing the behaviour of the MS Word in terms of effects of hitting key combinations)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Software systems are the products of communications defined by rules of programming languages, these communications </a:t>
            </a:r>
            <a:r>
              <a:rPr lang="en-GB" altLang="en-US" sz="2400"/>
              <a:t>are </a:t>
            </a:r>
            <a:r>
              <a:rPr lang="en-GB" altLang="en-US" sz="2400" smtClean="0"/>
              <a:t>referenced </a:t>
            </a:r>
            <a:r>
              <a:rPr lang="en-GB" altLang="en-US" sz="2400"/>
              <a:t>by the specialist communications of the software system (i.e., the specialist behaviours are determined by the software code describing the software system)</a:t>
            </a:r>
          </a:p>
        </p:txBody>
      </p:sp>
    </p:spTree>
    <p:extLst>
      <p:ext uri="{BB962C8B-B14F-4D97-AF65-F5344CB8AC3E}">
        <p14:creationId xmlns:p14="http://schemas.microsoft.com/office/powerpoint/2010/main" val="206385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AF74-6F22-4C60-A603-1C77DC0AEF3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Extending the reference space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Memory of verbal communications – written records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Stored spoken language extends the reference space for human communications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Writing preserves the communications making possible unaltered reference to them over a long time period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Note: interpretation of written communication may change by </a:t>
            </a:r>
            <a:r>
              <a:rPr lang="en-GB" altLang="en-US" sz="2800" dirty="0" smtClean="0"/>
              <a:t>referencing </a:t>
            </a:r>
            <a:r>
              <a:rPr lang="en-GB" altLang="en-US" sz="2800" dirty="0"/>
              <a:t>a context made of a new set of other communications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659E-FEE0-4D4C-AA42-68368A1396FD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Software systems and social system memory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Software systems are memories of social communications leading to the creation of them</a:t>
            </a:r>
          </a:p>
          <a:p>
            <a:r>
              <a:rPr lang="en-GB" altLang="en-US" sz="2800" dirty="0"/>
              <a:t>Software systems describe a part of the society and constitute a memory of </a:t>
            </a:r>
            <a:r>
              <a:rPr lang="en-GB" altLang="en-US" sz="2800" dirty="0" smtClean="0"/>
              <a:t>that</a:t>
            </a:r>
          </a:p>
          <a:p>
            <a:r>
              <a:rPr lang="en-GB" altLang="en-US" sz="2800" dirty="0" smtClean="0"/>
              <a:t>Software systems provide affordances that facilitate the production of human communications and may generate automatically communications based on previous human communications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93051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6E5B-6F20-4DA5-94A3-C6CAB4980FB5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Software systems and society – 1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Large software systems have a dense internal referencing structure, and they also reference human communications (e.g., some programs written by humans, or interactions with humans)</a:t>
            </a:r>
          </a:p>
          <a:p>
            <a:r>
              <a:rPr lang="en-GB" altLang="en-US" sz="2800"/>
              <a:t>Reproduction involves human communications </a:t>
            </a:r>
          </a:p>
          <a:p>
            <a:r>
              <a:rPr lang="en-GB" altLang="en-US" sz="2800"/>
              <a:t>There are to some extent self-expanding software systems</a:t>
            </a:r>
          </a:p>
        </p:txBody>
      </p:sp>
    </p:spTree>
    <p:extLst>
      <p:ext uri="{BB962C8B-B14F-4D97-AF65-F5344CB8AC3E}">
        <p14:creationId xmlns:p14="http://schemas.microsoft.com/office/powerpoint/2010/main" val="2684973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3AC-F845-47AE-B50D-CACEF13980D7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Software systems and society – 2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Software systems and computers are extensions of the society and they facilitate the reproduction of the society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Software systems capture a relatively small part of the environment (the part described by their human creators) and they lack the automated expansion to capture more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Reflexive software systems may represent a new level, but so far they are in a very experimental stage</a:t>
            </a:r>
          </a:p>
        </p:txBody>
      </p:sp>
    </p:spTree>
    <p:extLst>
      <p:ext uri="{BB962C8B-B14F-4D97-AF65-F5344CB8AC3E}">
        <p14:creationId xmlns:p14="http://schemas.microsoft.com/office/powerpoint/2010/main" val="31636855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8B8F-8033-434F-8DBE-84CDE2ECEEB1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Software systems and society – 3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Software systems form subsystems of the society with the participation of human communications</a:t>
            </a:r>
          </a:p>
          <a:p>
            <a:r>
              <a:rPr lang="en-GB" altLang="en-US" sz="2800"/>
              <a:t>They are similar to the system of written communications, with the difference that they produce a wider variety of behaviours, allowing a wide range of human communications to be produced with reference to software system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047578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EC96-DEEC-4A39-BB44-7D5611A627CA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Software systems and society – 4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communication subsystems of software systems sit on the top of the communication subsystems defined by computer programming languages</a:t>
            </a:r>
          </a:p>
          <a:p>
            <a:r>
              <a:rPr lang="en-GB" altLang="en-US" sz="2800"/>
              <a:t>A personally used software defines a small social subsystem containing communications between the human user and the computer running the software</a:t>
            </a:r>
          </a:p>
        </p:txBody>
      </p:sp>
    </p:spTree>
    <p:extLst>
      <p:ext uri="{BB962C8B-B14F-4D97-AF65-F5344CB8AC3E}">
        <p14:creationId xmlns:p14="http://schemas.microsoft.com/office/powerpoint/2010/main" val="20632847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603-9551-4D51-A9AD-C23E74028AD0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Software systems and society – 5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/>
              <a:t>Software systems as memories are similar to written and material memories of human communications</a:t>
            </a:r>
          </a:p>
          <a:p>
            <a:r>
              <a:rPr lang="en-GB" altLang="en-US" sz="2400" dirty="0"/>
              <a:t>Software systems have the additional feature that they can communicate between </a:t>
            </a:r>
            <a:r>
              <a:rPr lang="en-GB" altLang="en-US" sz="2400" dirty="0" smtClean="0"/>
              <a:t>them</a:t>
            </a:r>
          </a:p>
          <a:p>
            <a:r>
              <a:rPr lang="en-GB" altLang="en-US" sz="2400" dirty="0" smtClean="0"/>
              <a:t>Software systems are used to generate algorithmically communications that in the past would be generated by humans (e.g. loan decisions, news summaries, investment decisions)</a:t>
            </a:r>
            <a:endParaRPr lang="en-GB" altLang="en-US" sz="2400" dirty="0"/>
          </a:p>
          <a:p>
            <a:r>
              <a:rPr lang="en-GB" altLang="en-US" sz="2400" dirty="0"/>
              <a:t>Software systems may constitute the root of the system of communications between memories of human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2799272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Software systems and society – </a:t>
            </a:r>
            <a:r>
              <a:rPr lang="en-GB" altLang="en-US" sz="4000" dirty="0" smtClean="0"/>
              <a:t>6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GB" sz="2800" dirty="0" smtClean="0"/>
              <a:t>Artificial intelligence software</a:t>
            </a:r>
          </a:p>
          <a:p>
            <a:pPr lvl="1"/>
            <a:r>
              <a:rPr lang="en-GB" sz="2400" dirty="0" smtClean="0"/>
              <a:t>E.g. large deep learning machines for image processing, large transformers for natural language processing, Deep Mind</a:t>
            </a:r>
          </a:p>
          <a:p>
            <a:pPr lvl="1"/>
            <a:r>
              <a:rPr lang="en-GB" sz="2400" dirty="0" smtClean="0"/>
              <a:t>Self-adaptive software – however within limits defined by the software and the training data – see adversarial examples</a:t>
            </a:r>
          </a:p>
          <a:p>
            <a:r>
              <a:rPr lang="en-GB" sz="2800" dirty="0" smtClean="0"/>
              <a:t>Artificial life software</a:t>
            </a:r>
          </a:p>
          <a:p>
            <a:pPr lvl="1"/>
            <a:r>
              <a:rPr lang="en-GB" sz="2400" dirty="0" smtClean="0"/>
              <a:t>E.g. self-healing robot, life-like simulations</a:t>
            </a:r>
          </a:p>
          <a:p>
            <a:pPr lvl="1"/>
            <a:r>
              <a:rPr lang="en-GB" sz="2400" dirty="0" smtClean="0"/>
              <a:t>Reflexivity through self-modelling</a:t>
            </a:r>
          </a:p>
          <a:p>
            <a:pPr lvl="1"/>
            <a:r>
              <a:rPr lang="en-GB" sz="2400" dirty="0" smtClean="0"/>
              <a:t>Mostly limited toy applications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A010-D737-461E-8809-065EC910AE1B}" type="slidenum">
              <a:rPr lang="en-GB" altLang="en-US" smtClean="0"/>
              <a:pPr/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08256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6881-F4CD-458E-9FC4-8C6D95D1A7B4}" type="slidenum">
              <a:rPr lang="en-GB" altLang="en-US"/>
              <a:pPr/>
              <a:t>47</a:t>
            </a:fld>
            <a:endParaRPr lang="en-GB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Telegraph and telephone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Telegraph: 19</a:t>
            </a:r>
            <a:r>
              <a:rPr lang="en-GB" altLang="en-US" baseline="30000"/>
              <a:t>th</a:t>
            </a:r>
            <a:r>
              <a:rPr lang="en-GB" altLang="en-US"/>
              <a:t> century</a:t>
            </a:r>
          </a:p>
          <a:p>
            <a:r>
              <a:rPr lang="en-GB" altLang="en-US"/>
              <a:t>Telephone: 20</a:t>
            </a:r>
            <a:r>
              <a:rPr lang="en-GB" altLang="en-US" baseline="30000"/>
              <a:t>th</a:t>
            </a:r>
            <a:r>
              <a:rPr lang="en-GB" altLang="en-US"/>
              <a:t> century</a:t>
            </a:r>
          </a:p>
          <a:p>
            <a:r>
              <a:rPr lang="en-GB" altLang="en-US"/>
              <a:t>Machine systems providing transportation for human communications over large physical distances</a:t>
            </a:r>
          </a:p>
        </p:txBody>
      </p:sp>
    </p:spTree>
    <p:extLst>
      <p:ext uri="{BB962C8B-B14F-4D97-AF65-F5344CB8AC3E}">
        <p14:creationId xmlns:p14="http://schemas.microsoft.com/office/powerpoint/2010/main" val="29231317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FD89-0374-4258-BAFE-D89020D8041B}" type="slidenum">
              <a:rPr lang="en-GB" altLang="en-US"/>
              <a:pPr/>
              <a:t>48</a:t>
            </a:fld>
            <a:endParaRPr lang="en-GB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Radio and TV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Electronic communication systems allowing broadcasting of human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8123462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2D696-640F-40A5-9F66-B36AAB06558C}" type="slidenum">
              <a:rPr lang="en-GB" altLang="en-US"/>
              <a:pPr/>
              <a:t>49</a:t>
            </a:fld>
            <a:endParaRPr lang="en-GB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36013" cy="1143000"/>
          </a:xfrm>
        </p:spPr>
        <p:txBody>
          <a:bodyPr/>
          <a:lstStyle/>
          <a:p>
            <a:r>
              <a:rPr lang="en-GB" altLang="en-US" sz="4000" dirty="0" smtClean="0"/>
              <a:t>E-mail </a:t>
            </a:r>
            <a:r>
              <a:rPr lang="en-GB" altLang="en-US" sz="4000" dirty="0"/>
              <a:t>and data communications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Advanced forms of electronic communications</a:t>
            </a:r>
          </a:p>
          <a:p>
            <a:r>
              <a:rPr lang="en-GB" altLang="en-US"/>
              <a:t>Allow transmission of a wide range of human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45374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4CF-ED7F-4318-B49B-89816E32A4D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Grammar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Rules of written language</a:t>
            </a:r>
          </a:p>
          <a:p>
            <a:r>
              <a:rPr lang="en-GB" altLang="en-US"/>
              <a:t>Restrain the continuations of written communications</a:t>
            </a:r>
          </a:p>
          <a:p>
            <a:r>
              <a:rPr lang="en-GB" altLang="en-US"/>
              <a:t>Provides a set of communications (statements of grammatical rules) that add meaning to written communications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09B1-BC86-42DD-96EF-6FFD239B11EA}" type="slidenum">
              <a:rPr lang="en-GB" altLang="en-US"/>
              <a:pPr/>
              <a:t>50</a:t>
            </a:fld>
            <a:endParaRPr lang="en-GB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Mobile telephony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1G – 70-80s</a:t>
            </a:r>
          </a:p>
          <a:p>
            <a:r>
              <a:rPr lang="en-GB" altLang="en-US" dirty="0"/>
              <a:t>2G – 90s </a:t>
            </a:r>
          </a:p>
          <a:p>
            <a:r>
              <a:rPr lang="en-GB" altLang="en-US" dirty="0"/>
              <a:t>3G – </a:t>
            </a:r>
            <a:r>
              <a:rPr lang="en-GB" altLang="en-US" dirty="0" smtClean="0"/>
              <a:t>2000s</a:t>
            </a:r>
          </a:p>
          <a:p>
            <a:r>
              <a:rPr lang="en-GB" altLang="en-US" dirty="0" smtClean="0"/>
              <a:t>4G – 2010s</a:t>
            </a:r>
          </a:p>
          <a:p>
            <a:r>
              <a:rPr lang="en-GB" altLang="en-US" dirty="0" smtClean="0"/>
              <a:t>5G – after 2020</a:t>
            </a:r>
          </a:p>
          <a:p>
            <a:r>
              <a:rPr lang="en-GB" altLang="en-US" dirty="0" smtClean="0"/>
              <a:t>Network of devices – phones, antenna towers, centres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64509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BD9-FEDF-4634-84EE-DD1347E9F0E8}" type="slidenum">
              <a:rPr lang="en-GB" altLang="en-US"/>
              <a:pPr/>
              <a:t>51</a:t>
            </a:fld>
            <a:endParaRPr lang="en-GB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Specialist language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 signals transmitted between machines</a:t>
            </a:r>
          </a:p>
          <a:p>
            <a:r>
              <a:rPr lang="en-GB" altLang="en-US"/>
              <a:t>Machines communicate with humans and transmit human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2627860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5B6A-EDE4-476F-93FD-CDED3601D2FB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Referencing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Most of the references are to human communications</a:t>
            </a:r>
          </a:p>
          <a:p>
            <a:r>
              <a:rPr lang="en-GB" altLang="en-US" sz="2800" dirty="0" smtClean="0"/>
              <a:t>However in computer </a:t>
            </a:r>
            <a:r>
              <a:rPr lang="en-GB" altLang="en-US" sz="2800" dirty="0"/>
              <a:t>networks, </a:t>
            </a:r>
            <a:r>
              <a:rPr lang="en-GB" altLang="en-US" sz="2800" dirty="0" smtClean="0"/>
              <a:t>Internet, </a:t>
            </a:r>
            <a:r>
              <a:rPr lang="en-GB" altLang="en-US" sz="2800" dirty="0" err="1" smtClean="0"/>
              <a:t>IoT</a:t>
            </a:r>
            <a:r>
              <a:rPr lang="en-GB" altLang="en-US" sz="2800" dirty="0" smtClean="0"/>
              <a:t> systems, mobile phone networks there are many </a:t>
            </a:r>
            <a:r>
              <a:rPr lang="en-GB" altLang="en-US" sz="2800" dirty="0"/>
              <a:t>references to computer communications, but they also </a:t>
            </a:r>
            <a:r>
              <a:rPr lang="en-GB" altLang="en-US" sz="2800" dirty="0" smtClean="0"/>
              <a:t>reference </a:t>
            </a:r>
            <a:r>
              <a:rPr lang="en-GB" altLang="en-US" sz="2800" dirty="0"/>
              <a:t>human </a:t>
            </a:r>
            <a:r>
              <a:rPr lang="en-GB" altLang="en-US" sz="2800" dirty="0" smtClean="0"/>
              <a:t>communications</a:t>
            </a:r>
          </a:p>
          <a:p>
            <a:r>
              <a:rPr lang="en-GB" altLang="en-US" sz="2800" dirty="0" smtClean="0"/>
              <a:t>Software driven systems have many more references to computer and software communications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25522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ACDB-09E0-4C5A-B54F-08101EF762BE}" type="slidenum">
              <a:rPr lang="en-GB" altLang="en-US"/>
              <a:pPr/>
              <a:t>53</a:t>
            </a:fld>
            <a:endParaRPr lang="en-GB" alt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System nature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Extension of the human society, e.g., mobile phone systems</a:t>
            </a:r>
          </a:p>
          <a:p>
            <a:r>
              <a:rPr lang="en-GB" altLang="en-US"/>
              <a:t>Internet – subsystem of the society</a:t>
            </a:r>
          </a:p>
        </p:txBody>
      </p:sp>
    </p:spTree>
    <p:extLst>
      <p:ext uri="{BB962C8B-B14F-4D97-AF65-F5344CB8AC3E}">
        <p14:creationId xmlns:p14="http://schemas.microsoft.com/office/powerpoint/2010/main" val="1978354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BAD9-5D8F-4CC3-8E05-1D0790518C0D}" type="slidenum">
              <a:rPr lang="en-GB" altLang="en-US"/>
              <a:pPr/>
              <a:t>54</a:t>
            </a:fld>
            <a:endParaRPr lang="en-GB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Technological systems – 1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Extensions of the human society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Help the expansion of the human society, by preserving and reproducing human communications and by transmitting them over long physical and temporal distances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They reproduce by referencing human communications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They capture relatively small part of the environmental complexity</a:t>
            </a:r>
          </a:p>
        </p:txBody>
      </p:sp>
    </p:spTree>
    <p:extLst>
      <p:ext uri="{BB962C8B-B14F-4D97-AF65-F5344CB8AC3E}">
        <p14:creationId xmlns:p14="http://schemas.microsoft.com/office/powerpoint/2010/main" val="1432456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90BD-BC86-4682-A065-C29D221B2C7E}" type="slidenum">
              <a:rPr lang="en-GB" altLang="en-US"/>
              <a:pPr/>
              <a:t>55</a:t>
            </a:fld>
            <a:endParaRPr lang="en-GB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Technological systems – 2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They may form subsystems of the society</a:t>
            </a:r>
          </a:p>
          <a:p>
            <a:r>
              <a:rPr lang="en-GB" altLang="en-US" sz="2800"/>
              <a:t>Large subsystems: written communications, Internet</a:t>
            </a:r>
          </a:p>
          <a:p>
            <a:r>
              <a:rPr lang="en-GB" altLang="en-US" sz="2800"/>
              <a:t>Small subsystems: communication system between a computer software and its user</a:t>
            </a:r>
          </a:p>
          <a:p>
            <a:r>
              <a:rPr lang="en-GB" altLang="en-US" sz="2800"/>
              <a:t>Software systems may constitute the root of the system of communications between memories of human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1424973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D1AA-2443-4A0A-BFF6-D47C1CCA4070}" type="slidenum">
              <a:rPr lang="en-GB" altLang="en-US"/>
              <a:pPr/>
              <a:t>56</a:t>
            </a:fld>
            <a:endParaRPr lang="en-GB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Summary </a:t>
            </a:r>
            <a:r>
              <a:rPr lang="en-GB" altLang="en-US" dirty="0" smtClean="0"/>
              <a:t>– 1 </a:t>
            </a:r>
            <a:endParaRPr lang="en-GB" alt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dirty="0"/>
              <a:t>Writing, books, libraries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Machines and machine systems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Transportation </a:t>
            </a:r>
            <a:r>
              <a:rPr lang="en-GB" altLang="en-US" dirty="0" smtClean="0"/>
              <a:t>systems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Computers and software systems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Electronic communication systems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D1AA-2443-4A0A-BFF6-D47C1CCA4070}" type="slidenum">
              <a:rPr lang="en-GB" altLang="en-US"/>
              <a:pPr/>
              <a:t>57</a:t>
            </a:fld>
            <a:endParaRPr lang="en-GB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2  </a:t>
            </a:r>
            <a:endParaRPr lang="en-GB" alt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 smtClean="0"/>
              <a:t>Technological </a:t>
            </a:r>
            <a:r>
              <a:rPr lang="en-GB" altLang="en-US" sz="2800" dirty="0"/>
              <a:t>systems are made of memories of human communications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Technological systems are extensions of the human society helping its expansion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Technological systems may form communication subsystems of the society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Software systems may constitute the root of the system of communications between memories of human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6547747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29B7-60A8-41AE-9BF0-A2DC7E6CD308}" type="slidenum">
              <a:rPr lang="en-GB" altLang="en-US"/>
              <a:pPr/>
              <a:t>58</a:t>
            </a:fld>
            <a:endParaRPr lang="en-GB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Q&amp;A – 1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the continuation rules of written language have the same distributions as the continuation rules of spoken language ?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the structure of a library adds meaning to the communications contained in the books of the library ?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communications between the components of a modern car constitute a communication system 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DE45-8708-419B-9271-A4864ABF3FF7}" type="slidenum">
              <a:rPr lang="en-GB" altLang="en-US"/>
              <a:pPr/>
              <a:t>59</a:t>
            </a:fld>
            <a:endParaRPr lang="en-GB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Q&amp;A – 2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4. Is it true that roads are similar to machines that help the expansion of the society system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5. Is it true that the railways constitute a system with its own specific language </a:t>
            </a:r>
            <a:r>
              <a:rPr lang="en-GB" altLang="en-US" sz="2800" dirty="0" smtClean="0"/>
              <a:t>?</a:t>
            </a:r>
          </a:p>
          <a:p>
            <a:pPr>
              <a:buNone/>
            </a:pPr>
            <a:r>
              <a:rPr lang="en-GB" altLang="en-US" sz="2800" dirty="0"/>
              <a:t>6. Is it true that many communications between the components of the MS Office suit reference communications between components of the MS Office suit ? Does this make the MS Office suit a communication system 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CC19-5F0C-4397-83B3-D789130C9B5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Books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Large amounts of written communications – texts</a:t>
            </a:r>
          </a:p>
          <a:p>
            <a:r>
              <a:rPr lang="en-GB" altLang="en-US" sz="2800"/>
              <a:t>Have a systematically organized internal referencing structure (i.e., sentences refer to other sentences, chapters, sections)</a:t>
            </a:r>
          </a:p>
          <a:p>
            <a:r>
              <a:rPr lang="en-GB" altLang="en-US" sz="2800"/>
              <a:t>Have an external referencing structure (i.e., formal references to other books, texts)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DE45-8708-419B-9271-A4864ABF3FF7}" type="slidenum">
              <a:rPr lang="en-GB" altLang="en-US"/>
              <a:pPr/>
              <a:t>60</a:t>
            </a:fld>
            <a:endParaRPr lang="en-GB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3  </a:t>
            </a:r>
            <a:endParaRPr lang="en-GB" alt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866900"/>
            <a:ext cx="7989888" cy="4114800"/>
          </a:xfrm>
        </p:spPr>
        <p:txBody>
          <a:bodyPr/>
          <a:lstStyle/>
          <a:p>
            <a:pPr>
              <a:buNone/>
            </a:pPr>
            <a:r>
              <a:rPr lang="en-GB" altLang="en-US" sz="2400" dirty="0" smtClean="0"/>
              <a:t>7. Is it true that Internet web-sites reference most frequently to other Internet web-sites ? Does this make the Internet a subsystem of the society ?</a:t>
            </a:r>
          </a:p>
          <a:p>
            <a:pPr>
              <a:buNone/>
            </a:pPr>
            <a:r>
              <a:rPr lang="en-GB" altLang="en-US" sz="2400" dirty="0"/>
              <a:t>8</a:t>
            </a:r>
            <a:r>
              <a:rPr lang="en-GB" altLang="en-US" sz="2400" dirty="0" smtClean="0"/>
              <a:t>. Is it true that mobile phone systems constitute a subsystem of the society ?</a:t>
            </a:r>
          </a:p>
          <a:p>
            <a:pPr>
              <a:buNone/>
            </a:pPr>
            <a:r>
              <a:rPr lang="en-GB" altLang="en-US" sz="2400" dirty="0"/>
              <a:t>9</a:t>
            </a:r>
            <a:r>
              <a:rPr lang="en-GB" altLang="en-US" sz="2400" dirty="0" smtClean="0"/>
              <a:t>. Is it true that technological systems are extensions of the society helping the expansion of it 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1895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0755-E7D9-4A55-9C88-9CC4047F98B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Libraries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Collection of books</a:t>
            </a:r>
          </a:p>
          <a:p>
            <a:r>
              <a:rPr lang="en-GB" altLang="en-US"/>
              <a:t>Systematically organized collections</a:t>
            </a:r>
          </a:p>
          <a:p>
            <a:r>
              <a:rPr lang="en-GB" altLang="en-US"/>
              <a:t>Provide structure to help referencing books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EA0-DA94-4CD3-96B1-935473E4C6E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 this a system 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Are written communications forming a system ?</a:t>
            </a:r>
          </a:p>
          <a:p>
            <a:r>
              <a:rPr lang="en-GB" altLang="en-US"/>
              <a:t>Are written communications reproducing themselves ?</a:t>
            </a:r>
          </a:p>
          <a:p>
            <a:r>
              <a:rPr lang="en-GB" altLang="en-US"/>
              <a:t>Is there a specialist language of written communications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0C94-9557-4EED-A6F6-4F525B28D94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 units: humans, books and texts (extensions of humans, who create the communications contained in them)</a:t>
            </a:r>
          </a:p>
          <a:p>
            <a:r>
              <a:rPr lang="en-GB" altLang="en-US"/>
              <a:t>Text communications: meaning depends on the referential context, determining the expectations about the communications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3222</TotalTime>
  <Words>2314</Words>
  <Application>Microsoft Office PowerPoint</Application>
  <PresentationFormat>On-screen Show (4:3)</PresentationFormat>
  <Paragraphs>299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Arial</vt:lpstr>
      <vt:lpstr>Tahoma</vt:lpstr>
      <vt:lpstr>Times New Roman</vt:lpstr>
      <vt:lpstr>Wingdings</vt:lpstr>
      <vt:lpstr>Whirlpool</vt:lpstr>
      <vt:lpstr>Evolution of Complex Systems</vt:lpstr>
      <vt:lpstr>Objectives</vt:lpstr>
      <vt:lpstr>Writing - origins</vt:lpstr>
      <vt:lpstr>Extending the reference space</vt:lpstr>
      <vt:lpstr>Grammar</vt:lpstr>
      <vt:lpstr>Books</vt:lpstr>
      <vt:lpstr>Libraries</vt:lpstr>
      <vt:lpstr>Is this a system ?</vt:lpstr>
      <vt:lpstr>Communications</vt:lpstr>
      <vt:lpstr>Referencing</vt:lpstr>
      <vt:lpstr>Reproduction</vt:lpstr>
      <vt:lpstr>Specialist language</vt:lpstr>
      <vt:lpstr>Communication density boundary</vt:lpstr>
      <vt:lpstr>Writing, books and libraries</vt:lpstr>
      <vt:lpstr>Simple machines</vt:lpstr>
      <vt:lpstr>Complicated machines</vt:lpstr>
      <vt:lpstr>Machines </vt:lpstr>
      <vt:lpstr>Machine communications</vt:lpstr>
      <vt:lpstr>Machine grammars</vt:lpstr>
      <vt:lpstr>Are the machines systems ?</vt:lpstr>
      <vt:lpstr>Communications</vt:lpstr>
      <vt:lpstr>Referencing boundary</vt:lpstr>
      <vt:lpstr>Reproduction</vt:lpstr>
      <vt:lpstr>Machines and society</vt:lpstr>
      <vt:lpstr>Roads</vt:lpstr>
      <vt:lpstr>Roads and communications</vt:lpstr>
      <vt:lpstr>Postal systems</vt:lpstr>
      <vt:lpstr>Transportation systems</vt:lpstr>
      <vt:lpstr>Language</vt:lpstr>
      <vt:lpstr>Are they systems ?</vt:lpstr>
      <vt:lpstr>Roads, transportation and society</vt:lpstr>
      <vt:lpstr>Computers</vt:lpstr>
      <vt:lpstr>Software</vt:lpstr>
      <vt:lpstr>Programming languages</vt:lpstr>
      <vt:lpstr>Software systems</vt:lpstr>
      <vt:lpstr>Realisation of software systems</vt:lpstr>
      <vt:lpstr>Are the software systems real systems ?</vt:lpstr>
      <vt:lpstr>Communications</vt:lpstr>
      <vt:lpstr>Language</vt:lpstr>
      <vt:lpstr>Software systems and social system memory</vt:lpstr>
      <vt:lpstr>Software systems and society – 1 </vt:lpstr>
      <vt:lpstr>Software systems and society – 2</vt:lpstr>
      <vt:lpstr>Software systems and society – 3</vt:lpstr>
      <vt:lpstr>Software systems and society – 4</vt:lpstr>
      <vt:lpstr>Software systems and society – 5</vt:lpstr>
      <vt:lpstr>Software systems and society – 6</vt:lpstr>
      <vt:lpstr>Telegraph and telephone</vt:lpstr>
      <vt:lpstr>Radio and TV</vt:lpstr>
      <vt:lpstr>E-mail and data communications</vt:lpstr>
      <vt:lpstr>Mobile telephony</vt:lpstr>
      <vt:lpstr>Specialist language</vt:lpstr>
      <vt:lpstr>Referencing</vt:lpstr>
      <vt:lpstr>System nature</vt:lpstr>
      <vt:lpstr>Technological systems – 1 </vt:lpstr>
      <vt:lpstr>Technological systems – 2</vt:lpstr>
      <vt:lpstr>Summary – 1 </vt:lpstr>
      <vt:lpstr>Summary – 2  </vt:lpstr>
      <vt:lpstr>Q&amp;A – 1 </vt:lpstr>
      <vt:lpstr>Q&amp;A – 2 </vt:lpstr>
      <vt:lpstr>Q&amp;A – 3  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81</cp:revision>
  <dcterms:created xsi:type="dcterms:W3CDTF">2002-03-10T14:00:31Z</dcterms:created>
  <dcterms:modified xsi:type="dcterms:W3CDTF">2022-09-03T09:51:52Z</dcterms:modified>
</cp:coreProperties>
</file>