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6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307" r:id="rId12"/>
    <p:sldId id="308" r:id="rId13"/>
    <p:sldId id="266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310" r:id="rId33"/>
    <p:sldId id="311" r:id="rId34"/>
    <p:sldId id="312" r:id="rId35"/>
    <p:sldId id="313" r:id="rId36"/>
    <p:sldId id="314" r:id="rId37"/>
    <p:sldId id="315" r:id="rId38"/>
    <p:sldId id="316" r:id="rId39"/>
    <p:sldId id="317" r:id="rId40"/>
    <p:sldId id="318" r:id="rId41"/>
    <p:sldId id="319" r:id="rId42"/>
    <p:sldId id="320" r:id="rId43"/>
    <p:sldId id="321" r:id="rId44"/>
    <p:sldId id="322" r:id="rId45"/>
    <p:sldId id="323" r:id="rId46"/>
    <p:sldId id="324" r:id="rId47"/>
    <p:sldId id="325" r:id="rId48"/>
    <p:sldId id="326" r:id="rId49"/>
    <p:sldId id="327" r:id="rId50"/>
    <p:sldId id="328" r:id="rId51"/>
    <p:sldId id="329" r:id="rId52"/>
    <p:sldId id="330" r:id="rId53"/>
    <p:sldId id="331" r:id="rId54"/>
    <p:sldId id="332" r:id="rId55"/>
    <p:sldId id="333" r:id="rId56"/>
    <p:sldId id="303" r:id="rId57"/>
    <p:sldId id="334" r:id="rId58"/>
    <p:sldId id="304" r:id="rId59"/>
    <p:sldId id="305" r:id="rId60"/>
    <p:sldId id="335" r:id="rId61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  <a:srgbClr val="FF3399"/>
    <a:srgbClr val="66FF33"/>
    <a:srgbClr val="FF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 autoAdjust="0"/>
    <p:restoredTop sz="94693" autoAdjust="0"/>
  </p:normalViewPr>
  <p:slideViewPr>
    <p:cSldViewPr>
      <p:cViewPr varScale="1">
        <p:scale>
          <a:sx n="82" d="100"/>
          <a:sy n="82" d="100"/>
        </p:scale>
        <p:origin x="45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1679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altLang="en-US"/>
          </a:p>
        </p:txBody>
      </p:sp>
      <p:sp>
        <p:nvSpPr>
          <p:cNvPr id="1679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679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1679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1679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9499743-D58C-4426-8E87-C2DF6962BCBA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ltGray">
          <a:xfrm>
            <a:off x="0" y="0"/>
            <a:ext cx="825500" cy="6858000"/>
          </a:xfrm>
          <a:prstGeom prst="rect">
            <a:avLst/>
          </a:prstGeom>
          <a:solidFill>
            <a:schemeClr val="tx2">
              <a:alpha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kumimoji="1" lang="en-US" alt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990600" y="1171575"/>
            <a:ext cx="7467600" cy="2105025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6600">
                <a:solidFill>
                  <a:srgbClr val="CCFFFF"/>
                </a:solidFill>
              </a:defRPr>
            </a:lvl1pPr>
          </a:lstStyle>
          <a:p>
            <a:pPr lvl="0"/>
            <a:r>
              <a:rPr lang="en-GB" altLang="en-US" noProof="0" smtClean="0"/>
              <a:t>Click to edit Master 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 sz="4000">
                <a:solidFill>
                  <a:srgbClr val="CCECFF"/>
                </a:solidFill>
              </a:defRPr>
            </a:lvl1pPr>
          </a:lstStyle>
          <a:p>
            <a:pPr lvl="0"/>
            <a:r>
              <a:rPr lang="en-GB" altLang="en-US" noProof="0" smtClean="0"/>
              <a:t>Click to edit Master subtitle style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838200" y="6248400"/>
            <a:ext cx="1752600" cy="457200"/>
          </a:xfrm>
        </p:spPr>
        <p:txBody>
          <a:bodyPr/>
          <a:lstStyle>
            <a:lvl1pPr>
              <a:defRPr>
                <a:solidFill>
                  <a:srgbClr val="CCECFF"/>
                </a:solidFill>
              </a:defRPr>
            </a:lvl1pPr>
          </a:lstStyle>
          <a:p>
            <a:endParaRPr lang="en-GB" alt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3276600" y="6248400"/>
            <a:ext cx="2895600" cy="457200"/>
          </a:xfrm>
        </p:spPr>
        <p:txBody>
          <a:bodyPr/>
          <a:lstStyle>
            <a:lvl1pPr>
              <a:defRPr>
                <a:solidFill>
                  <a:srgbClr val="CCECFF"/>
                </a:solidFill>
              </a:defRPr>
            </a:lvl1pPr>
          </a:lstStyle>
          <a:p>
            <a:endParaRPr lang="en-GB" alt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934200" y="6248400"/>
            <a:ext cx="1905000" cy="457200"/>
          </a:xfrm>
        </p:spPr>
        <p:txBody>
          <a:bodyPr/>
          <a:lstStyle>
            <a:lvl1pPr>
              <a:defRPr>
                <a:solidFill>
                  <a:srgbClr val="CCECFF"/>
                </a:solidFill>
              </a:defRPr>
            </a:lvl1pPr>
          </a:lstStyle>
          <a:p>
            <a:fld id="{1DA7FAB8-ED90-4E60-A8E8-5F7951AA9093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ltGray">
          <a:xfrm>
            <a:off x="0" y="3543300"/>
            <a:ext cx="3343275" cy="122238"/>
          </a:xfrm>
          <a:prstGeom prst="rect">
            <a:avLst/>
          </a:prstGeom>
          <a:solidFill>
            <a:schemeClr val="bg2">
              <a:alpha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kumimoji="1"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DCCCFB-BD53-4CA4-9431-D0E82B26D5E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6068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00800" y="457200"/>
            <a:ext cx="20574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457200"/>
            <a:ext cx="6019800" cy="5638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8BCBFD-5B1B-4626-898D-C56D86E2BF8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44436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89A010-D737-461E-8809-065EC910AE1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2980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5C3EAA-7A7D-4602-9278-1C50C8D307A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27234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9B3AEF-D04D-4A4F-B78A-4A6DA3A1A6F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26056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EE6BC5-3D87-4B17-936B-342DBA613E9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35234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786172-2354-4A25-883B-F3EA612FC70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37942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C0CC6E-F743-4B32-B827-5BAC9BED138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65676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A1600C-4187-4443-99B9-3F4BB9C686D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36944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301A6B-CD28-4E79-8EC3-CC00803AA86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58920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4572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/>
            </a:lvl1pPr>
          </a:lstStyle>
          <a:p>
            <a:endParaRPr lang="en-GB" alt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/>
            </a:lvl1pPr>
          </a:lstStyle>
          <a:p>
            <a:endParaRPr lang="en-GB" alt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/>
            </a:lvl1pPr>
          </a:lstStyle>
          <a:p>
            <a:fld id="{E9479EE9-DD2E-48EC-A5A5-B9329D77E6F9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gray">
          <a:xfrm>
            <a:off x="0" y="1638300"/>
            <a:ext cx="3343275" cy="122238"/>
          </a:xfrm>
          <a:prstGeom prst="rect">
            <a:avLst/>
          </a:prstGeom>
          <a:solidFill>
            <a:schemeClr val="bg2">
              <a:alpha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kumimoji="1"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" panose="05000000000000000000" pitchFamily="2" charset="2"/>
        <a:buChar char="n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n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55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 altLang="en-US"/>
              <a:t>Evolution of Complex Systems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87450" y="3716338"/>
            <a:ext cx="7488238" cy="2566987"/>
          </a:xfrm>
        </p:spPr>
        <p:txBody>
          <a:bodyPr/>
          <a:lstStyle/>
          <a:p>
            <a:r>
              <a:rPr lang="en-GB" altLang="en-US" sz="3600" dirty="0"/>
              <a:t>Lecture 10: Technological </a:t>
            </a:r>
            <a:r>
              <a:rPr lang="en-GB" altLang="en-US" sz="3600" dirty="0" smtClean="0"/>
              <a:t>systems</a:t>
            </a:r>
          </a:p>
          <a:p>
            <a:r>
              <a:rPr lang="en-GB" altLang="en-US" sz="3600" dirty="0" smtClean="0"/>
              <a:t>Peter Andras</a:t>
            </a:r>
            <a:endParaRPr lang="en-GB" altLang="en-US" sz="3600" dirty="0"/>
          </a:p>
          <a:p>
            <a:r>
              <a:rPr lang="en-GB" altLang="en-US" sz="3600" dirty="0" smtClean="0"/>
              <a:t>peter.andras.ncl@gmail.com</a:t>
            </a:r>
            <a:endParaRPr lang="en-GB" altLang="en-US" sz="3600" dirty="0"/>
          </a:p>
          <a:p>
            <a:endParaRPr lang="en-GB" altLang="en-US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4103477" y="6283325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2022 Edition</a:t>
            </a:r>
            <a:endParaRPr lang="en-GB" sz="2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8B36D-88CF-4A29-9ABA-ACFF520E1CBC}" type="slidenum">
              <a:rPr lang="en-GB" altLang="en-US"/>
              <a:pPr/>
              <a:t>10</a:t>
            </a:fld>
            <a:endParaRPr lang="en-GB" altLang="en-US"/>
          </a:p>
        </p:txBody>
      </p:sp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Referencing</a:t>
            </a:r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Grammar</a:t>
            </a:r>
          </a:p>
          <a:p>
            <a:r>
              <a:rPr lang="en-GB" altLang="en-US"/>
              <a:t>Book structure</a:t>
            </a:r>
          </a:p>
          <a:p>
            <a:r>
              <a:rPr lang="en-GB" altLang="en-US"/>
              <a:t>Library structure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AB10A-118E-460B-984D-D80C74CA11D1}" type="slidenum">
              <a:rPr lang="en-GB" altLang="en-US"/>
              <a:pPr/>
              <a:t>11</a:t>
            </a:fld>
            <a:endParaRPr lang="en-GB" altLang="en-US"/>
          </a:p>
        </p:txBody>
      </p:sp>
      <p:sp>
        <p:nvSpPr>
          <p:cNvPr id="168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Reproduction</a:t>
            </a:r>
          </a:p>
        </p:txBody>
      </p:sp>
      <p:sp>
        <p:nvSpPr>
          <p:cNvPr id="168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Reproduction of written communications happens in the context of society</a:t>
            </a:r>
          </a:p>
          <a:p>
            <a:r>
              <a:rPr lang="en-GB" altLang="en-US"/>
              <a:t>The written communications are part of the society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CB7EF-9868-473D-8AAC-3C20F8075E97}" type="slidenum">
              <a:rPr lang="en-GB" altLang="en-US"/>
              <a:pPr/>
              <a:t>12</a:t>
            </a:fld>
            <a:endParaRPr lang="en-GB" altLang="en-US"/>
          </a:p>
        </p:txBody>
      </p:sp>
      <p:sp>
        <p:nvSpPr>
          <p:cNvPr id="169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Specialist language</a:t>
            </a:r>
          </a:p>
        </p:txBody>
      </p:sp>
      <p:sp>
        <p:nvSpPr>
          <p:cNvPr id="169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Written communications have a specialist language: the written language (different from the spoken language in terms of continuation distributions)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7257A-7F2E-4F8B-8875-C2DCABB747FC}" type="slidenum">
              <a:rPr lang="en-GB" altLang="en-US"/>
              <a:pPr/>
              <a:t>13</a:t>
            </a:fld>
            <a:endParaRPr lang="en-GB" altLang="en-US"/>
          </a:p>
        </p:txBody>
      </p:sp>
      <p:sp>
        <p:nvSpPr>
          <p:cNvPr id="123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4000"/>
              <a:t>Communication density boundary</a:t>
            </a:r>
          </a:p>
        </p:txBody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sz="2800"/>
              <a:t>Texts reference texts or human communications (e.g., experimental measurements)</a:t>
            </a:r>
          </a:p>
          <a:p>
            <a:r>
              <a:rPr lang="en-GB" altLang="en-US" sz="2800"/>
              <a:t>Human communications reference texts regularly (e.g., articles in tabloids)</a:t>
            </a:r>
          </a:p>
          <a:p>
            <a:r>
              <a:rPr lang="en-GB" altLang="en-US" sz="2800"/>
              <a:t>Written communications form a subsystem of the society, having a density boundary determined by the language of written communications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86D58-69F9-4680-8628-2B938D4C5575}" type="slidenum">
              <a:rPr lang="en-GB" altLang="en-US"/>
              <a:pPr/>
              <a:t>14</a:t>
            </a:fld>
            <a:endParaRPr lang="en-GB" altLang="en-US"/>
          </a:p>
        </p:txBody>
      </p:sp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Writing, books and libraries</a:t>
            </a:r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sz="2800"/>
              <a:t>Written communications are a subsystem of the society, allowing the extension of human communications by serving as memories of them</a:t>
            </a:r>
          </a:p>
          <a:p>
            <a:r>
              <a:rPr lang="en-GB" altLang="en-US" sz="2800"/>
              <a:t>Texts, books, libraries provide rule sets (institutional framework) for human communications adding meaning to them and providing long term preservation of them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06DD9-7B37-4F9B-BBC2-CDC900A880C5}" type="slidenum">
              <a:rPr lang="en-GB" altLang="en-US"/>
              <a:pPr/>
              <a:t>15</a:t>
            </a:fld>
            <a:endParaRPr lang="en-GB" altLang="en-US"/>
          </a:p>
        </p:txBody>
      </p:sp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Simple machines</a:t>
            </a:r>
          </a:p>
        </p:txBody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E.g., guns</a:t>
            </a:r>
          </a:p>
          <a:p>
            <a:r>
              <a:rPr lang="en-GB" altLang="en-US"/>
              <a:t>Mechanical components organized in well determined manner that allows systematic interaction between them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3B51D-F4C0-4742-9BAA-51F81B6134B6}" type="slidenum">
              <a:rPr lang="en-GB" altLang="en-US"/>
              <a:pPr/>
              <a:t>16</a:t>
            </a:fld>
            <a:endParaRPr lang="en-GB" altLang="en-US"/>
          </a:p>
        </p:txBody>
      </p:sp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Complicated machines</a:t>
            </a:r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E.g., cars</a:t>
            </a:r>
          </a:p>
          <a:p>
            <a:r>
              <a:rPr lang="en-GB" altLang="en-US"/>
              <a:t>A large set of mechanical, chemical, electronic and other components organized in a systematic manner, allowing them to produce a complicated beahviour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19647-1638-4C4A-88F0-63869A6151E0}" type="slidenum">
              <a:rPr lang="en-GB" altLang="en-US"/>
              <a:pPr/>
              <a:t>17</a:t>
            </a:fld>
            <a:endParaRPr lang="en-GB" altLang="en-US"/>
          </a:p>
        </p:txBody>
      </p:sp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Machines </a:t>
            </a:r>
          </a:p>
        </p:txBody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GB" altLang="en-US" sz="2800" dirty="0"/>
              <a:t>Machines are products of human communications</a:t>
            </a:r>
          </a:p>
          <a:p>
            <a:pPr>
              <a:lnSpc>
                <a:spcPct val="80000"/>
              </a:lnSpc>
            </a:pPr>
            <a:r>
              <a:rPr lang="en-GB" altLang="en-US" sz="2800" dirty="0"/>
              <a:t>Human communications act upon the environment, a well determined sequence of such actions leads to the formation of machine components and the assembly of them as machines</a:t>
            </a:r>
          </a:p>
          <a:p>
            <a:pPr>
              <a:lnSpc>
                <a:spcPct val="80000"/>
              </a:lnSpc>
            </a:pPr>
            <a:r>
              <a:rPr lang="en-GB" altLang="en-US" sz="2800" dirty="0"/>
              <a:t>Machines are memories of these communications – they also facilitate the reproduction of communications related to them (usage of </a:t>
            </a:r>
            <a:r>
              <a:rPr lang="en-GB" altLang="en-US" sz="2800" dirty="0" smtClean="0"/>
              <a:t>machines – affordances)</a:t>
            </a:r>
            <a:endParaRPr lang="en-GB" altLang="en-US" sz="2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45685-6CAA-41C2-BE0B-EA9FDDE3B038}" type="slidenum">
              <a:rPr lang="en-GB" altLang="en-US"/>
              <a:pPr/>
              <a:t>18</a:t>
            </a:fld>
            <a:endParaRPr lang="en-GB" altLang="en-US"/>
          </a:p>
        </p:txBody>
      </p:sp>
      <p:sp>
        <p:nvSpPr>
          <p:cNvPr id="131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Machine communications</a:t>
            </a:r>
          </a:p>
        </p:txBody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sz="2800" dirty="0"/>
              <a:t>Machines can produce behaviours (i.e., changing constellation of their components)</a:t>
            </a:r>
          </a:p>
          <a:p>
            <a:r>
              <a:rPr lang="en-GB" altLang="en-US" sz="2800" dirty="0"/>
              <a:t>Such behaviours may be perceived by humans as communications, which have attached meaning by referring to other communications that determine expectations about machine communications</a:t>
            </a:r>
          </a:p>
          <a:p>
            <a:r>
              <a:rPr lang="en-GB" altLang="en-US" sz="2800" dirty="0"/>
              <a:t>E.g., the blinking side lights of a </a:t>
            </a:r>
            <a:r>
              <a:rPr lang="en-GB" altLang="en-US" sz="2800" dirty="0" smtClean="0"/>
              <a:t>car, Alexa or Siri talking, robots producing their behaviours</a:t>
            </a:r>
            <a:endParaRPr lang="en-GB" altLang="en-US" sz="2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EA5DE-F99D-444D-9078-EB1C87B5164A}" type="slidenum">
              <a:rPr lang="en-GB" altLang="en-US"/>
              <a:pPr/>
              <a:t>19</a:t>
            </a:fld>
            <a:endParaRPr lang="en-GB" altLang="en-US"/>
          </a:p>
        </p:txBody>
      </p:sp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Machine grammars</a:t>
            </a:r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 sz="2800"/>
              <a:t>The communication leading to the production of machines, communication produced by machines, and communications directly facilitated by the usage of machines have sharp continuation distributions</a:t>
            </a:r>
          </a:p>
          <a:p>
            <a:pPr>
              <a:lnSpc>
                <a:spcPct val="90000"/>
              </a:lnSpc>
            </a:pPr>
            <a:r>
              <a:rPr lang="en-GB" altLang="en-US" sz="2800"/>
              <a:t>Simple communication grammars, i.e., typically there is one or very few possible communication behaviours that may follow a previous communication behaviour (see possible interactions in mechanical machines)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F18A1-DEBA-40CE-B27E-2E7B67893FAD}" type="slidenum">
              <a:rPr lang="en-GB" altLang="en-US"/>
              <a:pPr/>
              <a:t>2</a:t>
            </a:fld>
            <a:endParaRPr lang="en-GB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Objectives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dirty="0"/>
              <a:t>Writing, books, libraries</a:t>
            </a:r>
          </a:p>
          <a:p>
            <a:r>
              <a:rPr lang="en-GB" altLang="en-US" dirty="0"/>
              <a:t>Simple and complicated machines</a:t>
            </a:r>
          </a:p>
          <a:p>
            <a:r>
              <a:rPr lang="en-GB" altLang="en-US" dirty="0"/>
              <a:t>Roads, vehicles, transportation </a:t>
            </a:r>
            <a:r>
              <a:rPr lang="en-GB" altLang="en-US" dirty="0" smtClean="0"/>
              <a:t>systems</a:t>
            </a:r>
          </a:p>
          <a:p>
            <a:r>
              <a:rPr lang="en-GB" altLang="en-US" dirty="0"/>
              <a:t>Computers and software</a:t>
            </a:r>
          </a:p>
          <a:p>
            <a:r>
              <a:rPr lang="en-GB" altLang="en-US" dirty="0"/>
              <a:t>Electronic communication systems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26800-C433-4E46-B7A3-B1D2736DC718}" type="slidenum">
              <a:rPr lang="en-GB" altLang="en-US"/>
              <a:pPr/>
              <a:t>20</a:t>
            </a:fld>
            <a:endParaRPr lang="en-GB" altLang="en-US"/>
          </a:p>
        </p:txBody>
      </p:sp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Are the machines systems ?</a:t>
            </a:r>
          </a:p>
        </p:txBody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Do they have a communication density boundary ?</a:t>
            </a:r>
          </a:p>
          <a:p>
            <a:r>
              <a:rPr lang="en-GB" altLang="en-US"/>
              <a:t>Do they reproduce themselves as communication systems ?</a:t>
            </a:r>
          </a:p>
          <a:p>
            <a:r>
              <a:rPr lang="en-GB" altLang="en-US"/>
              <a:t>Do they have a specialist language defining their system ?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813E4-8651-4D27-81CA-9AD09B66D897}" type="slidenum">
              <a:rPr lang="en-GB" altLang="en-US"/>
              <a:pPr/>
              <a:t>21</a:t>
            </a:fld>
            <a:endParaRPr lang="en-GB" altLang="en-US"/>
          </a:p>
        </p:txBody>
      </p:sp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Communications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sz="2800"/>
              <a:t>There are communications between machines (e.g., automated assembly lines)</a:t>
            </a:r>
          </a:p>
          <a:p>
            <a:r>
              <a:rPr lang="en-GB" altLang="en-US" sz="2800"/>
              <a:t>There are many communications between humans and machines</a:t>
            </a:r>
          </a:p>
          <a:p>
            <a:r>
              <a:rPr lang="en-GB" altLang="en-US" sz="2800"/>
              <a:t>Machine communications reference human communications for the generation of new communications in the long term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DCB5-AE8C-4B00-830A-33C068733AD9}" type="slidenum">
              <a:rPr lang="en-GB" altLang="en-US"/>
              <a:pPr/>
              <a:t>22</a:t>
            </a:fld>
            <a:endParaRPr lang="en-GB" altLang="en-US"/>
          </a:p>
        </p:txBody>
      </p:sp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Referencing boundary</a:t>
            </a:r>
          </a:p>
        </p:txBody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There is no clear referencing density boundary between machine-machine and machine-human communications</a:t>
            </a:r>
          </a:p>
          <a:p>
            <a:r>
              <a:rPr lang="en-GB" altLang="en-US"/>
              <a:t>Such boundaries may exist for a short time period and for a physically restricted set of machines (e.g., automated factories needing relatively rare human interventions)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D0188-E795-4358-B592-B83A2CB18048}" type="slidenum">
              <a:rPr lang="en-GB" altLang="en-US"/>
              <a:pPr/>
              <a:t>23</a:t>
            </a:fld>
            <a:endParaRPr lang="en-GB" altLang="en-US"/>
          </a:p>
        </p:txBody>
      </p:sp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Reproduction</a:t>
            </a:r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 sz="2800"/>
              <a:t>Machines are reproduced by the intervention of human communications and by referencing human communications</a:t>
            </a:r>
          </a:p>
          <a:p>
            <a:pPr>
              <a:lnSpc>
                <a:spcPct val="90000"/>
              </a:lnSpc>
            </a:pPr>
            <a:r>
              <a:rPr lang="en-GB" altLang="en-US" sz="2800"/>
              <a:t>Self-reproducing robots: reference a finite set of human communications (original design), AI is not able to provide them a self-expanding communication system that could guarantee longer term survival and reproduction in an infinitely complex and varying environment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294F9-8C17-40AD-B2E0-62F0433A695F}" type="slidenum">
              <a:rPr lang="en-GB" altLang="en-US"/>
              <a:pPr/>
              <a:t>24</a:t>
            </a:fld>
            <a:endParaRPr lang="en-GB" altLang="en-US"/>
          </a:p>
        </p:txBody>
      </p:sp>
      <p:sp>
        <p:nvSpPr>
          <p:cNvPr id="137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Machines and society</a:t>
            </a:r>
          </a:p>
        </p:txBody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4005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GB" altLang="en-US" sz="2800"/>
              <a:t>Machines are products of human communications and can be seen as memories of these communications</a:t>
            </a:r>
          </a:p>
          <a:p>
            <a:pPr>
              <a:lnSpc>
                <a:spcPct val="80000"/>
              </a:lnSpc>
            </a:pPr>
            <a:r>
              <a:rPr lang="en-GB" altLang="en-US" sz="2800"/>
              <a:t>They produce behaviours that can be seen by humans as communications, and these communications integrate into the society by facilitating the production of further human communications</a:t>
            </a:r>
          </a:p>
          <a:p>
            <a:pPr>
              <a:lnSpc>
                <a:spcPct val="80000"/>
              </a:lnSpc>
            </a:pPr>
            <a:r>
              <a:rPr lang="en-GB" altLang="en-US" sz="2800"/>
              <a:t>Machines form extensions of the society, and may form specialist subsystems involving also humans which produce communications for such subsystems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1E337-872B-4D65-B3DE-D98C35B66E5F}" type="slidenum">
              <a:rPr lang="en-GB" altLang="en-US"/>
              <a:pPr/>
              <a:t>25</a:t>
            </a:fld>
            <a:endParaRPr lang="en-GB" altLang="en-US"/>
          </a:p>
        </p:txBody>
      </p:sp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Roads</a:t>
            </a:r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Roman roads constituted a significant component of Roman expansion and of the empire</a:t>
            </a:r>
          </a:p>
          <a:p>
            <a:r>
              <a:rPr lang="en-GB" altLang="en-US"/>
              <a:t>German and US road system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74096-DB2D-4B33-BB58-D7B63F764BEE}" type="slidenum">
              <a:rPr lang="en-GB" altLang="en-US"/>
              <a:pPr/>
              <a:t>26</a:t>
            </a:fld>
            <a:endParaRPr lang="en-GB" altLang="en-US"/>
          </a:p>
        </p:txBody>
      </p:sp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Roads and communications</a:t>
            </a:r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Roads are the product of human communications constituting actions upon the environment</a:t>
            </a:r>
          </a:p>
          <a:p>
            <a:r>
              <a:rPr lang="en-GB" altLang="en-US"/>
              <a:t>They provide signals for humans (e.g., road directions) and help the expansion of human communications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9AC8C-21C9-4600-BA55-91F5F674D1DE}" type="slidenum">
              <a:rPr lang="en-GB" altLang="en-US"/>
              <a:pPr/>
              <a:t>27</a:t>
            </a:fld>
            <a:endParaRPr lang="en-GB" altLang="en-US"/>
          </a:p>
        </p:txBody>
      </p:sp>
      <p:sp>
        <p:nvSpPr>
          <p:cNvPr id="140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Postal systems</a:t>
            </a:r>
          </a:p>
        </p:txBody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Transportation on roads of written human communications and other human artefacts</a:t>
            </a:r>
          </a:p>
          <a:p>
            <a:r>
              <a:rPr lang="en-GB" altLang="en-US"/>
              <a:t>Thurn and Taxis in mid 19</a:t>
            </a:r>
            <a:r>
              <a:rPr lang="en-GB" altLang="en-US" baseline="30000"/>
              <a:t>th</a:t>
            </a:r>
            <a:r>
              <a:rPr lang="en-GB" altLang="en-US"/>
              <a:t> century</a:t>
            </a:r>
          </a:p>
          <a:p>
            <a:r>
              <a:rPr lang="en-GB" altLang="en-US"/>
              <a:t>Stamps, standard procedures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F4468-0636-4B82-90EC-1E7C0958CE2B}" type="slidenum">
              <a:rPr lang="en-GB" altLang="en-US"/>
              <a:pPr/>
              <a:t>28</a:t>
            </a:fld>
            <a:endParaRPr lang="en-GB" altLang="en-US"/>
          </a:p>
        </p:txBody>
      </p:sp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Transportation systems</a:t>
            </a:r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Rail, ship, airplane</a:t>
            </a:r>
          </a:p>
          <a:p>
            <a:r>
              <a:rPr lang="en-GB" altLang="en-US"/>
              <a:t>Transport humans, written communications, artefacts, machines</a:t>
            </a:r>
          </a:p>
          <a:p>
            <a:r>
              <a:rPr lang="en-GB" altLang="en-US"/>
              <a:t>Facilitate the expansion of the system of human communications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AFCA2-289C-4510-B49C-D7BE5AE04DB8}" type="slidenum">
              <a:rPr lang="en-GB" altLang="en-US"/>
              <a:pPr/>
              <a:t>29</a:t>
            </a:fld>
            <a:endParaRPr lang="en-GB" altLang="en-US"/>
          </a:p>
        </p:txBody>
      </p:sp>
      <p:sp>
        <p:nvSpPr>
          <p:cNvPr id="142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Language</a:t>
            </a:r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Road signs</a:t>
            </a:r>
          </a:p>
          <a:p>
            <a:r>
              <a:rPr lang="en-GB" altLang="en-US"/>
              <a:t>Stamps</a:t>
            </a:r>
          </a:p>
          <a:p>
            <a:r>
              <a:rPr lang="en-GB" altLang="en-US"/>
              <a:t>Standard procedures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E1048-BA9F-459E-AD09-ABBD785B2897}" type="slidenum">
              <a:rPr lang="en-GB" altLang="en-US"/>
              <a:pPr/>
              <a:t>3</a:t>
            </a:fld>
            <a:endParaRPr lang="en-GB" altLang="en-US"/>
          </a:p>
        </p:txBody>
      </p:sp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Writing - origins</a:t>
            </a:r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/>
              <a:t>Symbols written on stone, leather, paper</a:t>
            </a:r>
          </a:p>
          <a:p>
            <a:pPr>
              <a:lnSpc>
                <a:spcPct val="90000"/>
              </a:lnSpc>
            </a:pPr>
            <a:r>
              <a:rPr lang="en-GB" altLang="en-US"/>
              <a:t>Communication actions changing the environment in a way that can be preserved (e.g., carving symbols into stone, painting symbols on silk)</a:t>
            </a:r>
          </a:p>
          <a:p>
            <a:pPr>
              <a:lnSpc>
                <a:spcPct val="90000"/>
              </a:lnSpc>
            </a:pPr>
            <a:r>
              <a:rPr lang="en-GB" altLang="en-US"/>
              <a:t>Objective: storage and preservation of spoken language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455B2-98A9-4E51-8C53-72B1FF0A75ED}" type="slidenum">
              <a:rPr lang="en-GB" altLang="en-US"/>
              <a:pPr/>
              <a:t>30</a:t>
            </a:fld>
            <a:endParaRPr lang="en-GB" altLang="en-US"/>
          </a:p>
        </p:txBody>
      </p:sp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Are they systems ?</a:t>
            </a:r>
          </a:p>
        </p:txBody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Is there a communication density boundary ?</a:t>
            </a:r>
          </a:p>
          <a:p>
            <a:r>
              <a:rPr lang="en-GB" altLang="en-US"/>
              <a:t>Do they reproduce ?</a:t>
            </a:r>
          </a:p>
          <a:p>
            <a:r>
              <a:rPr lang="en-GB" altLang="en-US"/>
              <a:t>Do they have a defining language ?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9A0AA-C5C9-41BC-82EE-1FA5837192C3}" type="slidenum">
              <a:rPr lang="en-GB" altLang="en-US"/>
              <a:pPr/>
              <a:t>31</a:t>
            </a:fld>
            <a:endParaRPr lang="en-GB" altLang="en-US"/>
          </a:p>
        </p:txBody>
      </p:sp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4000"/>
              <a:t>Roads, transportation and society</a:t>
            </a:r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 sz="2800"/>
              <a:t>Communicate with humans and facilitate human communications as forms of memories of earlier human communications</a:t>
            </a:r>
          </a:p>
          <a:p>
            <a:pPr>
              <a:lnSpc>
                <a:spcPct val="90000"/>
              </a:lnSpc>
            </a:pPr>
            <a:r>
              <a:rPr lang="en-GB" altLang="en-US" sz="2800"/>
              <a:t>Reproduction involves humans</a:t>
            </a:r>
          </a:p>
          <a:p>
            <a:pPr>
              <a:lnSpc>
                <a:spcPct val="90000"/>
              </a:lnSpc>
            </a:pPr>
            <a:r>
              <a:rPr lang="en-GB" altLang="en-US" sz="2800"/>
              <a:t>Form a part of the society</a:t>
            </a:r>
          </a:p>
          <a:p>
            <a:pPr>
              <a:lnSpc>
                <a:spcPct val="90000"/>
              </a:lnSpc>
            </a:pPr>
            <a:r>
              <a:rPr lang="en-GB" altLang="en-US" sz="2800"/>
              <a:t>Transportation systems may form specialist subsystems of the society defined by their specialist language and involving appropriate human communications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FA183-1131-4A63-B491-8519590BBCB7}" type="slidenum">
              <a:rPr lang="en-GB" altLang="en-US"/>
              <a:pPr/>
              <a:t>32</a:t>
            </a:fld>
            <a:endParaRPr lang="en-GB" altLang="en-US"/>
          </a:p>
        </p:txBody>
      </p:sp>
      <p:sp>
        <p:nvSpPr>
          <p:cNvPr id="145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Computers</a:t>
            </a:r>
          </a:p>
        </p:txBody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50s room size machines</a:t>
            </a:r>
          </a:p>
          <a:p>
            <a:r>
              <a:rPr lang="en-GB" altLang="en-US"/>
              <a:t>70s cupboard / wardrobe size machines</a:t>
            </a:r>
          </a:p>
          <a:p>
            <a:r>
              <a:rPr lang="en-GB" altLang="en-US"/>
              <a:t>90s briefcase size machines</a:t>
            </a:r>
          </a:p>
          <a:p>
            <a:r>
              <a:rPr lang="en-GB" altLang="en-US"/>
              <a:t>Computer behaviour: screen display, printing, writing on the disc, reading key pressing patterns</a:t>
            </a:r>
          </a:p>
        </p:txBody>
      </p:sp>
    </p:spTree>
    <p:extLst>
      <p:ext uri="{BB962C8B-B14F-4D97-AF65-F5344CB8AC3E}">
        <p14:creationId xmlns:p14="http://schemas.microsoft.com/office/powerpoint/2010/main" val="378843867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DB346-9D6C-48AA-B5BA-F0848B8C64A3}" type="slidenum">
              <a:rPr lang="en-GB" altLang="en-US"/>
              <a:pPr/>
              <a:t>33</a:t>
            </a:fld>
            <a:endParaRPr lang="en-GB" altLang="en-US"/>
          </a:p>
        </p:txBody>
      </p:sp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Software</a:t>
            </a:r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Computer programs written by humans or other computer programs</a:t>
            </a:r>
          </a:p>
          <a:p>
            <a:r>
              <a:rPr lang="en-GB" altLang="en-US"/>
              <a:t>Instruct the computer to perform behaviours</a:t>
            </a:r>
          </a:p>
        </p:txBody>
      </p:sp>
    </p:spTree>
    <p:extLst>
      <p:ext uri="{BB962C8B-B14F-4D97-AF65-F5344CB8AC3E}">
        <p14:creationId xmlns:p14="http://schemas.microsoft.com/office/powerpoint/2010/main" val="296023287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259F8-65DF-4C79-90D5-4F569A5C58B5}" type="slidenum">
              <a:rPr lang="en-GB" altLang="en-US"/>
              <a:pPr/>
              <a:t>34</a:t>
            </a:fld>
            <a:endParaRPr lang="en-GB" altLang="en-US"/>
          </a:p>
        </p:txBody>
      </p:sp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Programming languages</a:t>
            </a:r>
          </a:p>
        </p:txBody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Special communication language with a grammar</a:t>
            </a:r>
          </a:p>
          <a:p>
            <a:r>
              <a:rPr lang="en-GB" altLang="en-US"/>
              <a:t>Several generations:</a:t>
            </a:r>
          </a:p>
          <a:p>
            <a:pPr lvl="1"/>
            <a:r>
              <a:rPr lang="en-GB" altLang="en-US"/>
              <a:t>Machine language</a:t>
            </a:r>
          </a:p>
          <a:p>
            <a:pPr lvl="1"/>
            <a:r>
              <a:rPr lang="en-GB" altLang="en-US"/>
              <a:t>Structured programming languages</a:t>
            </a:r>
          </a:p>
          <a:p>
            <a:pPr lvl="1"/>
            <a:r>
              <a:rPr lang="en-GB" altLang="en-US"/>
              <a:t>Object oriented languages</a:t>
            </a:r>
          </a:p>
          <a:p>
            <a:pPr lvl="1"/>
            <a:r>
              <a:rPr lang="en-GB" altLang="en-US"/>
              <a:t>Component based languages</a:t>
            </a:r>
          </a:p>
        </p:txBody>
      </p:sp>
    </p:spTree>
    <p:extLst>
      <p:ext uri="{BB962C8B-B14F-4D97-AF65-F5344CB8AC3E}">
        <p14:creationId xmlns:p14="http://schemas.microsoft.com/office/powerpoint/2010/main" val="276727171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F45E6-5CD6-4FE5-842B-A384E5B27519}" type="slidenum">
              <a:rPr lang="en-GB" altLang="en-US"/>
              <a:pPr/>
              <a:t>35</a:t>
            </a:fld>
            <a:endParaRPr lang="en-GB" altLang="en-US"/>
          </a:p>
        </p:txBody>
      </p:sp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Software systems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Many programs interacting and communicating with each other</a:t>
            </a:r>
          </a:p>
          <a:p>
            <a:r>
              <a:rPr lang="en-GB" altLang="en-US"/>
              <a:t>E.g., Windows, Linux</a:t>
            </a:r>
          </a:p>
        </p:txBody>
      </p:sp>
    </p:spTree>
    <p:extLst>
      <p:ext uri="{BB962C8B-B14F-4D97-AF65-F5344CB8AC3E}">
        <p14:creationId xmlns:p14="http://schemas.microsoft.com/office/powerpoint/2010/main" val="174700349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E767C-6639-4502-B2E1-C4CFA4811FAE}" type="slidenum">
              <a:rPr lang="en-GB" altLang="en-US"/>
              <a:pPr/>
              <a:t>36</a:t>
            </a:fld>
            <a:endParaRPr lang="en-GB" altLang="en-US"/>
          </a:p>
        </p:txBody>
      </p:sp>
      <p:sp>
        <p:nvSpPr>
          <p:cNvPr id="150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4000"/>
              <a:t>Realisation of software systems</a:t>
            </a:r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Instructions and data</a:t>
            </a:r>
          </a:p>
          <a:p>
            <a:r>
              <a:rPr lang="en-GB" altLang="en-US"/>
              <a:t>Processor, memory, disk</a:t>
            </a:r>
          </a:p>
          <a:p>
            <a:r>
              <a:rPr lang="en-GB" altLang="en-US"/>
              <a:t>Bits, flip-flops </a:t>
            </a:r>
          </a:p>
        </p:txBody>
      </p:sp>
    </p:spTree>
    <p:extLst>
      <p:ext uri="{BB962C8B-B14F-4D97-AF65-F5344CB8AC3E}">
        <p14:creationId xmlns:p14="http://schemas.microsoft.com/office/powerpoint/2010/main" val="52086096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D4642-BA3D-4FEC-A9F7-D4D348CE12EA}" type="slidenum">
              <a:rPr lang="en-GB" altLang="en-US"/>
              <a:pPr/>
              <a:t>37</a:t>
            </a:fld>
            <a:endParaRPr lang="en-GB" altLang="en-US"/>
          </a:p>
        </p:txBody>
      </p:sp>
      <p:sp>
        <p:nvSpPr>
          <p:cNvPr id="151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4000"/>
              <a:t>Are the software systems real systems ?</a:t>
            </a:r>
          </a:p>
        </p:txBody>
      </p:sp>
      <p:sp>
        <p:nvSpPr>
          <p:cNvPr id="151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Do they have a referencing density boundary ?</a:t>
            </a:r>
          </a:p>
          <a:p>
            <a:r>
              <a:rPr lang="en-GB" altLang="en-US"/>
              <a:t>Do they reproduce ?</a:t>
            </a:r>
          </a:p>
          <a:p>
            <a:r>
              <a:rPr lang="en-GB" altLang="en-US"/>
              <a:t>Do they have a defining language ?</a:t>
            </a:r>
          </a:p>
        </p:txBody>
      </p:sp>
    </p:spTree>
    <p:extLst>
      <p:ext uri="{BB962C8B-B14F-4D97-AF65-F5344CB8AC3E}">
        <p14:creationId xmlns:p14="http://schemas.microsoft.com/office/powerpoint/2010/main" val="31136736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C30AB-6E6B-44CC-AEA0-63C2F3056A83}" type="slidenum">
              <a:rPr lang="en-GB" altLang="en-US"/>
              <a:pPr/>
              <a:t>38</a:t>
            </a:fld>
            <a:endParaRPr lang="en-GB" altLang="en-US"/>
          </a:p>
        </p:txBody>
      </p:sp>
      <p:sp>
        <p:nvSpPr>
          <p:cNvPr id="153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Communications</a:t>
            </a:r>
          </a:p>
        </p:txBody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sz="2800"/>
              <a:t>Communications produced by humans or computers are stored as programs and data</a:t>
            </a:r>
          </a:p>
          <a:p>
            <a:r>
              <a:rPr lang="en-GB" altLang="en-US" sz="2800"/>
              <a:t>Such communications are received by a computer that produces corresponding behaviour</a:t>
            </a:r>
          </a:p>
          <a:p>
            <a:r>
              <a:rPr lang="en-GB" altLang="en-US" sz="2800"/>
              <a:t>Computer behaviour is perceived by humans or the computer and provides reference for further human or computer communications</a:t>
            </a:r>
          </a:p>
        </p:txBody>
      </p:sp>
    </p:spTree>
    <p:extLst>
      <p:ext uri="{BB962C8B-B14F-4D97-AF65-F5344CB8AC3E}">
        <p14:creationId xmlns:p14="http://schemas.microsoft.com/office/powerpoint/2010/main" val="299998229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0726C-5439-4945-BC12-7C31A570BE39}" type="slidenum">
              <a:rPr lang="en-GB" altLang="en-US"/>
              <a:pPr/>
              <a:t>39</a:t>
            </a:fld>
            <a:endParaRPr lang="en-GB" altLang="en-US"/>
          </a:p>
        </p:txBody>
      </p:sp>
      <p:sp>
        <p:nvSpPr>
          <p:cNvPr id="172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Language</a:t>
            </a:r>
          </a:p>
        </p:txBody>
      </p:sp>
      <p:sp>
        <p:nvSpPr>
          <p:cNvPr id="172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 sz="2400" dirty="0"/>
              <a:t>Software systems have their own specialist language (e.g., communication behaviours and continuation rules describing the behaviour of the MS Word in terms of effects of hitting key combinations)</a:t>
            </a:r>
          </a:p>
          <a:p>
            <a:pPr>
              <a:lnSpc>
                <a:spcPct val="90000"/>
              </a:lnSpc>
            </a:pPr>
            <a:r>
              <a:rPr lang="en-GB" altLang="en-US" sz="2400" dirty="0"/>
              <a:t>Software systems are the products of communications defined by rules of programming languages, these communications </a:t>
            </a:r>
            <a:r>
              <a:rPr lang="en-GB" altLang="en-US" sz="2400"/>
              <a:t>are </a:t>
            </a:r>
            <a:r>
              <a:rPr lang="en-GB" altLang="en-US" sz="2400" smtClean="0"/>
              <a:t>referenced </a:t>
            </a:r>
            <a:r>
              <a:rPr lang="en-GB" altLang="en-US" sz="2400"/>
              <a:t>by the specialist communications of the software system (i.e., the specialist behaviours are determined by the software code describing the software system)</a:t>
            </a:r>
          </a:p>
        </p:txBody>
      </p:sp>
    </p:spTree>
    <p:extLst>
      <p:ext uri="{BB962C8B-B14F-4D97-AF65-F5344CB8AC3E}">
        <p14:creationId xmlns:p14="http://schemas.microsoft.com/office/powerpoint/2010/main" val="20638584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7AF74-6F22-4C60-A603-1C77DC0AEF39}" type="slidenum">
              <a:rPr lang="en-GB" altLang="en-US"/>
              <a:pPr/>
              <a:t>4</a:t>
            </a:fld>
            <a:endParaRPr lang="en-GB" altLang="en-US"/>
          </a:p>
        </p:txBody>
      </p:sp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Extending the reference space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GB" altLang="en-US" sz="2800" dirty="0"/>
              <a:t>Memory of verbal communications – written records</a:t>
            </a:r>
          </a:p>
          <a:p>
            <a:pPr>
              <a:lnSpc>
                <a:spcPct val="80000"/>
              </a:lnSpc>
            </a:pPr>
            <a:r>
              <a:rPr lang="en-GB" altLang="en-US" sz="2800" dirty="0"/>
              <a:t>Stored spoken language extends the reference space for human communications</a:t>
            </a:r>
          </a:p>
          <a:p>
            <a:pPr>
              <a:lnSpc>
                <a:spcPct val="80000"/>
              </a:lnSpc>
            </a:pPr>
            <a:r>
              <a:rPr lang="en-GB" altLang="en-US" sz="2800" dirty="0"/>
              <a:t>Writing preserves the communications making possible unaltered reference to them over a long time period</a:t>
            </a:r>
          </a:p>
          <a:p>
            <a:pPr>
              <a:lnSpc>
                <a:spcPct val="80000"/>
              </a:lnSpc>
            </a:pPr>
            <a:r>
              <a:rPr lang="en-GB" altLang="en-US" sz="2800" dirty="0"/>
              <a:t>Note: interpretation of written communication may change by </a:t>
            </a:r>
            <a:r>
              <a:rPr lang="en-GB" altLang="en-US" sz="2800" dirty="0" smtClean="0"/>
              <a:t>referencing </a:t>
            </a:r>
            <a:r>
              <a:rPr lang="en-GB" altLang="en-US" sz="2800" dirty="0"/>
              <a:t>a context made of a new set of other communications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C659E-FEE0-4D4C-AA42-68368A1396FD}" type="slidenum">
              <a:rPr lang="en-GB" altLang="en-US"/>
              <a:pPr/>
              <a:t>40</a:t>
            </a:fld>
            <a:endParaRPr lang="en-GB" altLang="en-US"/>
          </a:p>
        </p:txBody>
      </p:sp>
      <p:sp>
        <p:nvSpPr>
          <p:cNvPr id="175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4000"/>
              <a:t>Software systems and social system memory</a:t>
            </a:r>
          </a:p>
        </p:txBody>
      </p:sp>
      <p:sp>
        <p:nvSpPr>
          <p:cNvPr id="175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sz="2800" dirty="0"/>
              <a:t>Software systems are memories of social communications leading to the creation of them</a:t>
            </a:r>
          </a:p>
          <a:p>
            <a:r>
              <a:rPr lang="en-GB" altLang="en-US" sz="2800" dirty="0"/>
              <a:t>Software systems describe a part of the society and constitute a memory of </a:t>
            </a:r>
            <a:r>
              <a:rPr lang="en-GB" altLang="en-US" sz="2800" dirty="0" smtClean="0"/>
              <a:t>that</a:t>
            </a:r>
          </a:p>
          <a:p>
            <a:r>
              <a:rPr lang="en-GB" altLang="en-US" sz="2800" dirty="0" smtClean="0"/>
              <a:t>Software systems provide affordances that facilitate the production of human communications and may generate automatically communications based on previous human communications</a:t>
            </a:r>
            <a:endParaRPr lang="en-GB" altLang="en-US" sz="2800" dirty="0"/>
          </a:p>
        </p:txBody>
      </p:sp>
    </p:spTree>
    <p:extLst>
      <p:ext uri="{BB962C8B-B14F-4D97-AF65-F5344CB8AC3E}">
        <p14:creationId xmlns:p14="http://schemas.microsoft.com/office/powerpoint/2010/main" val="69305191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76E5B-6F20-4DA5-94A3-C6CAB4980FB5}" type="slidenum">
              <a:rPr lang="en-GB" altLang="en-US"/>
              <a:pPr/>
              <a:t>41</a:t>
            </a:fld>
            <a:endParaRPr lang="en-GB" altLang="en-US"/>
          </a:p>
        </p:txBody>
      </p:sp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4000"/>
              <a:t>Software systems and society – 1 </a:t>
            </a:r>
          </a:p>
        </p:txBody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sz="2800"/>
              <a:t>Large software systems have a dense internal referencing structure, and they also reference human communications (e.g., some programs written by humans, or interactions with humans)</a:t>
            </a:r>
          </a:p>
          <a:p>
            <a:r>
              <a:rPr lang="en-GB" altLang="en-US" sz="2800"/>
              <a:t>Reproduction involves human communications </a:t>
            </a:r>
          </a:p>
          <a:p>
            <a:r>
              <a:rPr lang="en-GB" altLang="en-US" sz="2800"/>
              <a:t>There are to some extent self-expanding software systems</a:t>
            </a:r>
          </a:p>
        </p:txBody>
      </p:sp>
    </p:spTree>
    <p:extLst>
      <p:ext uri="{BB962C8B-B14F-4D97-AF65-F5344CB8AC3E}">
        <p14:creationId xmlns:p14="http://schemas.microsoft.com/office/powerpoint/2010/main" val="268497304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613AC-F845-47AE-B50D-CACEF13980D7}" type="slidenum">
              <a:rPr lang="en-GB" altLang="en-US"/>
              <a:pPr/>
              <a:t>42</a:t>
            </a:fld>
            <a:endParaRPr lang="en-GB" altLang="en-US"/>
          </a:p>
        </p:txBody>
      </p:sp>
      <p:sp>
        <p:nvSpPr>
          <p:cNvPr id="154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4000"/>
              <a:t>Software systems and society – 2</a:t>
            </a:r>
          </a:p>
        </p:txBody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 sz="2800"/>
              <a:t>Software systems and computers are extensions of the society and they facilitate the reproduction of the society</a:t>
            </a:r>
          </a:p>
          <a:p>
            <a:pPr>
              <a:lnSpc>
                <a:spcPct val="90000"/>
              </a:lnSpc>
            </a:pPr>
            <a:r>
              <a:rPr lang="en-GB" altLang="en-US" sz="2800"/>
              <a:t>Software systems capture a relatively small part of the environment (the part described by their human creators) and they lack the automated expansion to capture more</a:t>
            </a:r>
          </a:p>
          <a:p>
            <a:pPr>
              <a:lnSpc>
                <a:spcPct val="90000"/>
              </a:lnSpc>
            </a:pPr>
            <a:r>
              <a:rPr lang="en-GB" altLang="en-US" sz="2800"/>
              <a:t>Reflexive software systems may represent a new level, but so far they are in a very experimental stage</a:t>
            </a:r>
          </a:p>
        </p:txBody>
      </p:sp>
    </p:spTree>
    <p:extLst>
      <p:ext uri="{BB962C8B-B14F-4D97-AF65-F5344CB8AC3E}">
        <p14:creationId xmlns:p14="http://schemas.microsoft.com/office/powerpoint/2010/main" val="316368558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B8B8F-8033-434F-8DBE-84CDE2ECEEB1}" type="slidenum">
              <a:rPr lang="en-GB" altLang="en-US"/>
              <a:pPr/>
              <a:t>43</a:t>
            </a:fld>
            <a:endParaRPr lang="en-GB" altLang="en-US"/>
          </a:p>
        </p:txBody>
      </p:sp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4000"/>
              <a:t>Software systems and society – 3</a:t>
            </a:r>
          </a:p>
        </p:txBody>
      </p:sp>
      <p:sp>
        <p:nvSpPr>
          <p:cNvPr id="171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sz="2800"/>
              <a:t>Software systems form subsystems of the society with the participation of human communications</a:t>
            </a:r>
          </a:p>
          <a:p>
            <a:r>
              <a:rPr lang="en-GB" altLang="en-US" sz="2800"/>
              <a:t>They are similar to the system of written communications, with the difference that they produce a wider variety of behaviours, allowing a wide range of human communications to be produced with reference to software system communications</a:t>
            </a:r>
          </a:p>
        </p:txBody>
      </p:sp>
    </p:spTree>
    <p:extLst>
      <p:ext uri="{BB962C8B-B14F-4D97-AF65-F5344CB8AC3E}">
        <p14:creationId xmlns:p14="http://schemas.microsoft.com/office/powerpoint/2010/main" val="304757813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EEC96-DEEC-4A39-BB44-7D5611A627CA}" type="slidenum">
              <a:rPr lang="en-GB" altLang="en-US"/>
              <a:pPr/>
              <a:t>44</a:t>
            </a:fld>
            <a:endParaRPr lang="en-GB" altLang="en-US"/>
          </a:p>
        </p:txBody>
      </p:sp>
      <p:sp>
        <p:nvSpPr>
          <p:cNvPr id="173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4000"/>
              <a:t>Software systems and society – 4</a:t>
            </a:r>
          </a:p>
        </p:txBody>
      </p:sp>
      <p:sp>
        <p:nvSpPr>
          <p:cNvPr id="173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sz="2800"/>
              <a:t>The communication subsystems of software systems sit on the top of the communication subsystems defined by computer programming languages</a:t>
            </a:r>
          </a:p>
          <a:p>
            <a:r>
              <a:rPr lang="en-GB" altLang="en-US" sz="2800"/>
              <a:t>A personally used software defines a small social subsystem containing communications between the human user and the computer running the software</a:t>
            </a:r>
          </a:p>
        </p:txBody>
      </p:sp>
    </p:spTree>
    <p:extLst>
      <p:ext uri="{BB962C8B-B14F-4D97-AF65-F5344CB8AC3E}">
        <p14:creationId xmlns:p14="http://schemas.microsoft.com/office/powerpoint/2010/main" val="206328476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FF603-9551-4D51-A9AD-C23E74028AD0}" type="slidenum">
              <a:rPr lang="en-GB" altLang="en-US"/>
              <a:pPr/>
              <a:t>45</a:t>
            </a:fld>
            <a:endParaRPr lang="en-GB" altLang="en-US"/>
          </a:p>
        </p:txBody>
      </p:sp>
      <p:sp>
        <p:nvSpPr>
          <p:cNvPr id="176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4000" dirty="0"/>
              <a:t>Software systems and society – 5</a:t>
            </a:r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sz="2400" dirty="0"/>
              <a:t>Software systems as memories are similar to written and material memories of human communications</a:t>
            </a:r>
          </a:p>
          <a:p>
            <a:r>
              <a:rPr lang="en-GB" altLang="en-US" sz="2400" dirty="0"/>
              <a:t>Software systems have the additional feature that they can communicate between </a:t>
            </a:r>
            <a:r>
              <a:rPr lang="en-GB" altLang="en-US" sz="2400" dirty="0" smtClean="0"/>
              <a:t>them</a:t>
            </a:r>
          </a:p>
          <a:p>
            <a:r>
              <a:rPr lang="en-GB" altLang="en-US" sz="2400" dirty="0" smtClean="0"/>
              <a:t>Software systems are used to generate algorithmically communications that in the past would be generated by humans (e.g. loan decisions, news summaries, investment decisions)</a:t>
            </a:r>
            <a:endParaRPr lang="en-GB" altLang="en-US" sz="2400" dirty="0"/>
          </a:p>
          <a:p>
            <a:r>
              <a:rPr lang="en-GB" altLang="en-US" sz="2400" dirty="0"/>
              <a:t>Software systems may constitute the root of the system of communications between memories of human communications</a:t>
            </a:r>
          </a:p>
        </p:txBody>
      </p:sp>
    </p:spTree>
    <p:extLst>
      <p:ext uri="{BB962C8B-B14F-4D97-AF65-F5344CB8AC3E}">
        <p14:creationId xmlns:p14="http://schemas.microsoft.com/office/powerpoint/2010/main" val="327992728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4000" dirty="0"/>
              <a:t>Software systems and society – </a:t>
            </a:r>
            <a:r>
              <a:rPr lang="en-GB" altLang="en-US" sz="4000" dirty="0" smtClean="0"/>
              <a:t>6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00808"/>
            <a:ext cx="7772400" cy="4114800"/>
          </a:xfrm>
        </p:spPr>
        <p:txBody>
          <a:bodyPr/>
          <a:lstStyle/>
          <a:p>
            <a:r>
              <a:rPr lang="en-GB" sz="2800" dirty="0" smtClean="0"/>
              <a:t>Artificial intelligence software</a:t>
            </a:r>
          </a:p>
          <a:p>
            <a:pPr lvl="1"/>
            <a:r>
              <a:rPr lang="en-GB" sz="2400" dirty="0" smtClean="0"/>
              <a:t>E.g. large deep learning machines for image processing, large transformers for natural language processing, Deep Mind</a:t>
            </a:r>
          </a:p>
          <a:p>
            <a:pPr lvl="1"/>
            <a:r>
              <a:rPr lang="en-GB" sz="2400" dirty="0" smtClean="0"/>
              <a:t>Self-adaptive software – however within limits defined by the software and the training data – see adversarial examples</a:t>
            </a:r>
          </a:p>
          <a:p>
            <a:r>
              <a:rPr lang="en-GB" sz="2800" dirty="0" smtClean="0"/>
              <a:t>Artificial life software</a:t>
            </a:r>
          </a:p>
          <a:p>
            <a:pPr lvl="1"/>
            <a:r>
              <a:rPr lang="en-GB" sz="2400" dirty="0" smtClean="0"/>
              <a:t>E.g. self-healing robot, life-like simulations</a:t>
            </a:r>
          </a:p>
          <a:p>
            <a:pPr lvl="1"/>
            <a:r>
              <a:rPr lang="en-GB" sz="2400" dirty="0" smtClean="0"/>
              <a:t>Reflexivity through self-modelling</a:t>
            </a:r>
          </a:p>
          <a:p>
            <a:pPr lvl="1"/>
            <a:r>
              <a:rPr lang="en-GB" sz="2400" dirty="0" smtClean="0"/>
              <a:t>Mostly limited toy applications</a:t>
            </a:r>
            <a:endParaRPr lang="en-GB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9A010-D737-461E-8809-065EC910AE1B}" type="slidenum">
              <a:rPr lang="en-GB" altLang="en-US" smtClean="0"/>
              <a:pPr/>
              <a:t>46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9082562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76881-F4CD-458E-9FC4-8C6D95D1A7B4}" type="slidenum">
              <a:rPr lang="en-GB" altLang="en-US"/>
              <a:pPr/>
              <a:t>47</a:t>
            </a:fld>
            <a:endParaRPr lang="en-GB" altLang="en-US"/>
          </a:p>
        </p:txBody>
      </p:sp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Telegraph and telephone</a:t>
            </a:r>
          </a:p>
        </p:txBody>
      </p:sp>
      <p:sp>
        <p:nvSpPr>
          <p:cNvPr id="155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Telegraph: 19</a:t>
            </a:r>
            <a:r>
              <a:rPr lang="en-GB" altLang="en-US" baseline="30000"/>
              <a:t>th</a:t>
            </a:r>
            <a:r>
              <a:rPr lang="en-GB" altLang="en-US"/>
              <a:t> century</a:t>
            </a:r>
          </a:p>
          <a:p>
            <a:r>
              <a:rPr lang="en-GB" altLang="en-US"/>
              <a:t>Telephone: 20</a:t>
            </a:r>
            <a:r>
              <a:rPr lang="en-GB" altLang="en-US" baseline="30000"/>
              <a:t>th</a:t>
            </a:r>
            <a:r>
              <a:rPr lang="en-GB" altLang="en-US"/>
              <a:t> century</a:t>
            </a:r>
          </a:p>
          <a:p>
            <a:r>
              <a:rPr lang="en-GB" altLang="en-US"/>
              <a:t>Machine systems providing transportation for human communications over large physical distances</a:t>
            </a:r>
          </a:p>
        </p:txBody>
      </p:sp>
    </p:spTree>
    <p:extLst>
      <p:ext uri="{BB962C8B-B14F-4D97-AF65-F5344CB8AC3E}">
        <p14:creationId xmlns:p14="http://schemas.microsoft.com/office/powerpoint/2010/main" val="292313172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2FD89-0374-4258-BAFE-D89020D8041B}" type="slidenum">
              <a:rPr lang="en-GB" altLang="en-US"/>
              <a:pPr/>
              <a:t>48</a:t>
            </a:fld>
            <a:endParaRPr lang="en-GB" altLang="en-US"/>
          </a:p>
        </p:txBody>
      </p:sp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Radio and TV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Electronic communication systems allowing broadcasting of human communications</a:t>
            </a:r>
          </a:p>
        </p:txBody>
      </p:sp>
    </p:spTree>
    <p:extLst>
      <p:ext uri="{BB962C8B-B14F-4D97-AF65-F5344CB8AC3E}">
        <p14:creationId xmlns:p14="http://schemas.microsoft.com/office/powerpoint/2010/main" val="281234623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2D696-640F-40A5-9F66-B36AAB06558C}" type="slidenum">
              <a:rPr lang="en-GB" altLang="en-US"/>
              <a:pPr/>
              <a:t>49</a:t>
            </a:fld>
            <a:endParaRPr lang="en-GB" altLang="en-US"/>
          </a:p>
        </p:txBody>
      </p:sp>
      <p:sp>
        <p:nvSpPr>
          <p:cNvPr id="15769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8736013" cy="1143000"/>
          </a:xfrm>
        </p:spPr>
        <p:txBody>
          <a:bodyPr/>
          <a:lstStyle/>
          <a:p>
            <a:r>
              <a:rPr lang="en-GB" altLang="en-US" sz="4000" dirty="0" smtClean="0"/>
              <a:t>E-mail </a:t>
            </a:r>
            <a:r>
              <a:rPr lang="en-GB" altLang="en-US" sz="4000" dirty="0"/>
              <a:t>and data communications</a:t>
            </a:r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Advanced forms of electronic communications</a:t>
            </a:r>
          </a:p>
          <a:p>
            <a:r>
              <a:rPr lang="en-GB" altLang="en-US"/>
              <a:t>Allow transmission of a wide range of human communications</a:t>
            </a:r>
          </a:p>
        </p:txBody>
      </p:sp>
    </p:spTree>
    <p:extLst>
      <p:ext uri="{BB962C8B-B14F-4D97-AF65-F5344CB8AC3E}">
        <p14:creationId xmlns:p14="http://schemas.microsoft.com/office/powerpoint/2010/main" val="4537401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004CF-ED7F-4318-B49B-89816E32A4DA}" type="slidenum">
              <a:rPr lang="en-GB" altLang="en-US"/>
              <a:pPr/>
              <a:t>5</a:t>
            </a:fld>
            <a:endParaRPr lang="en-GB" altLang="en-US"/>
          </a:p>
        </p:txBody>
      </p:sp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Grammar</a:t>
            </a:r>
          </a:p>
        </p:txBody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Rules of written language</a:t>
            </a:r>
          </a:p>
          <a:p>
            <a:r>
              <a:rPr lang="en-GB" altLang="en-US"/>
              <a:t>Restrain the continuations of written communications</a:t>
            </a:r>
          </a:p>
          <a:p>
            <a:r>
              <a:rPr lang="en-GB" altLang="en-US"/>
              <a:t>Provides a set of communications (statements of grammatical rules) that add meaning to written communications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C09B1-BC86-42DD-96EF-6FFD239B11EA}" type="slidenum">
              <a:rPr lang="en-GB" altLang="en-US"/>
              <a:pPr/>
              <a:t>50</a:t>
            </a:fld>
            <a:endParaRPr lang="en-GB" altLang="en-US"/>
          </a:p>
        </p:txBody>
      </p:sp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Mobile telephony</a:t>
            </a: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dirty="0"/>
              <a:t>1G – 70-80s</a:t>
            </a:r>
          </a:p>
          <a:p>
            <a:r>
              <a:rPr lang="en-GB" altLang="en-US" dirty="0"/>
              <a:t>2G – 90s </a:t>
            </a:r>
          </a:p>
          <a:p>
            <a:r>
              <a:rPr lang="en-GB" altLang="en-US" dirty="0"/>
              <a:t>3G – </a:t>
            </a:r>
            <a:r>
              <a:rPr lang="en-GB" altLang="en-US" dirty="0" smtClean="0"/>
              <a:t>2000s</a:t>
            </a:r>
          </a:p>
          <a:p>
            <a:r>
              <a:rPr lang="en-GB" altLang="en-US" dirty="0" smtClean="0"/>
              <a:t>4G – 2010s</a:t>
            </a:r>
          </a:p>
          <a:p>
            <a:r>
              <a:rPr lang="en-GB" altLang="en-US" dirty="0" smtClean="0"/>
              <a:t>5G – after 2020</a:t>
            </a:r>
          </a:p>
          <a:p>
            <a:r>
              <a:rPr lang="en-GB" altLang="en-US" dirty="0" smtClean="0"/>
              <a:t>Network of devices – phones, antenna towers, centres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28645096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D5BD9-FEDF-4634-84EE-DD1347E9F0E8}" type="slidenum">
              <a:rPr lang="en-GB" altLang="en-US"/>
              <a:pPr/>
              <a:t>51</a:t>
            </a:fld>
            <a:endParaRPr lang="en-GB" altLang="en-US"/>
          </a:p>
        </p:txBody>
      </p:sp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Specialist language</a:t>
            </a:r>
          </a:p>
        </p:txBody>
      </p:sp>
      <p:sp>
        <p:nvSpPr>
          <p:cNvPr id="159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Special signals transmitted between machines</a:t>
            </a:r>
          </a:p>
          <a:p>
            <a:r>
              <a:rPr lang="en-GB" altLang="en-US"/>
              <a:t>Machines communicate with humans and transmit human communications</a:t>
            </a:r>
          </a:p>
        </p:txBody>
      </p:sp>
    </p:spTree>
    <p:extLst>
      <p:ext uri="{BB962C8B-B14F-4D97-AF65-F5344CB8AC3E}">
        <p14:creationId xmlns:p14="http://schemas.microsoft.com/office/powerpoint/2010/main" val="226278601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5B6A-EDE4-476F-93FD-CDED3601D2FB}" type="slidenum">
              <a:rPr lang="en-GB" altLang="en-US"/>
              <a:pPr/>
              <a:t>52</a:t>
            </a:fld>
            <a:endParaRPr lang="en-GB" altLang="en-US"/>
          </a:p>
        </p:txBody>
      </p:sp>
      <p:sp>
        <p:nvSpPr>
          <p:cNvPr id="160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Referencing</a:t>
            </a:r>
          </a:p>
        </p:txBody>
      </p:sp>
      <p:sp>
        <p:nvSpPr>
          <p:cNvPr id="160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sz="2800" dirty="0"/>
              <a:t>Most of the references are to human communications</a:t>
            </a:r>
          </a:p>
          <a:p>
            <a:r>
              <a:rPr lang="en-GB" altLang="en-US" sz="2800" dirty="0" smtClean="0"/>
              <a:t>However in computer </a:t>
            </a:r>
            <a:r>
              <a:rPr lang="en-GB" altLang="en-US" sz="2800" dirty="0"/>
              <a:t>networks, </a:t>
            </a:r>
            <a:r>
              <a:rPr lang="en-GB" altLang="en-US" sz="2800" dirty="0" smtClean="0"/>
              <a:t>Internet, </a:t>
            </a:r>
            <a:r>
              <a:rPr lang="en-GB" altLang="en-US" sz="2800" dirty="0" err="1" smtClean="0"/>
              <a:t>IoT</a:t>
            </a:r>
            <a:r>
              <a:rPr lang="en-GB" altLang="en-US" sz="2800" dirty="0" smtClean="0"/>
              <a:t> systems, mobile phone networks there are many </a:t>
            </a:r>
            <a:r>
              <a:rPr lang="en-GB" altLang="en-US" sz="2800" dirty="0"/>
              <a:t>references to computer communications, but they also </a:t>
            </a:r>
            <a:r>
              <a:rPr lang="en-GB" altLang="en-US" sz="2800" dirty="0" smtClean="0"/>
              <a:t>reference </a:t>
            </a:r>
            <a:r>
              <a:rPr lang="en-GB" altLang="en-US" sz="2800" dirty="0"/>
              <a:t>human </a:t>
            </a:r>
            <a:r>
              <a:rPr lang="en-GB" altLang="en-US" sz="2800" dirty="0" smtClean="0"/>
              <a:t>communications</a:t>
            </a:r>
          </a:p>
          <a:p>
            <a:r>
              <a:rPr lang="en-GB" altLang="en-US" sz="2800" dirty="0" smtClean="0"/>
              <a:t>Software driven systems have many more references to computer and software communications</a:t>
            </a:r>
          </a:p>
          <a:p>
            <a:pPr marL="0" indent="0">
              <a:buNone/>
            </a:pP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87255227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DACDB-09E0-4C5A-B54F-08101EF762BE}" type="slidenum">
              <a:rPr lang="en-GB" altLang="en-US"/>
              <a:pPr/>
              <a:t>53</a:t>
            </a:fld>
            <a:endParaRPr lang="en-GB" altLang="en-US"/>
          </a:p>
        </p:txBody>
      </p:sp>
      <p:sp>
        <p:nvSpPr>
          <p:cNvPr id="161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System nature</a:t>
            </a:r>
          </a:p>
        </p:txBody>
      </p:sp>
      <p:sp>
        <p:nvSpPr>
          <p:cNvPr id="161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Extension of the human society, e.g., mobile phone systems</a:t>
            </a:r>
          </a:p>
          <a:p>
            <a:r>
              <a:rPr lang="en-GB" altLang="en-US"/>
              <a:t>Internet – subsystem of the society</a:t>
            </a:r>
          </a:p>
        </p:txBody>
      </p:sp>
    </p:spTree>
    <p:extLst>
      <p:ext uri="{BB962C8B-B14F-4D97-AF65-F5344CB8AC3E}">
        <p14:creationId xmlns:p14="http://schemas.microsoft.com/office/powerpoint/2010/main" val="1978354381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ABAD9-5D8F-4CC3-8E05-1D0790518C0D}" type="slidenum">
              <a:rPr lang="en-GB" altLang="en-US"/>
              <a:pPr/>
              <a:t>54</a:t>
            </a:fld>
            <a:endParaRPr lang="en-GB" altLang="en-US"/>
          </a:p>
        </p:txBody>
      </p:sp>
      <p:sp>
        <p:nvSpPr>
          <p:cNvPr id="162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Technological systems – 1 </a:t>
            </a:r>
          </a:p>
        </p:txBody>
      </p:sp>
      <p:sp>
        <p:nvSpPr>
          <p:cNvPr id="162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 sz="2800"/>
              <a:t>Extensions of the human society</a:t>
            </a:r>
          </a:p>
          <a:p>
            <a:pPr>
              <a:lnSpc>
                <a:spcPct val="90000"/>
              </a:lnSpc>
            </a:pPr>
            <a:r>
              <a:rPr lang="en-GB" altLang="en-US" sz="2800"/>
              <a:t>Help the expansion of the human society, by preserving and reproducing human communications and by transmitting them over long physical and temporal distances</a:t>
            </a:r>
          </a:p>
          <a:p>
            <a:pPr>
              <a:lnSpc>
                <a:spcPct val="90000"/>
              </a:lnSpc>
            </a:pPr>
            <a:r>
              <a:rPr lang="en-GB" altLang="en-US" sz="2800"/>
              <a:t>They reproduce by referencing human communications</a:t>
            </a:r>
          </a:p>
          <a:p>
            <a:pPr>
              <a:lnSpc>
                <a:spcPct val="90000"/>
              </a:lnSpc>
            </a:pPr>
            <a:r>
              <a:rPr lang="en-GB" altLang="en-US" sz="2800"/>
              <a:t>They capture relatively small part of the environmental complexity</a:t>
            </a:r>
          </a:p>
        </p:txBody>
      </p:sp>
    </p:spTree>
    <p:extLst>
      <p:ext uri="{BB962C8B-B14F-4D97-AF65-F5344CB8AC3E}">
        <p14:creationId xmlns:p14="http://schemas.microsoft.com/office/powerpoint/2010/main" val="1432456384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A90BD-BC86-4682-A065-C29D221B2C7E}" type="slidenum">
              <a:rPr lang="en-GB" altLang="en-US"/>
              <a:pPr/>
              <a:t>55</a:t>
            </a:fld>
            <a:endParaRPr lang="en-GB" altLang="en-US"/>
          </a:p>
        </p:txBody>
      </p:sp>
      <p:sp>
        <p:nvSpPr>
          <p:cNvPr id="174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Technological systems – 2</a:t>
            </a:r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sz="2800"/>
              <a:t>They may form subsystems of the society</a:t>
            </a:r>
          </a:p>
          <a:p>
            <a:r>
              <a:rPr lang="en-GB" altLang="en-US" sz="2800"/>
              <a:t>Large subsystems: written communications, Internet</a:t>
            </a:r>
          </a:p>
          <a:p>
            <a:r>
              <a:rPr lang="en-GB" altLang="en-US" sz="2800"/>
              <a:t>Small subsystems: communication system between a computer software and its user</a:t>
            </a:r>
          </a:p>
          <a:p>
            <a:r>
              <a:rPr lang="en-GB" altLang="en-US" sz="2800"/>
              <a:t>Software systems may constitute the root of the system of communications between memories of human communications</a:t>
            </a:r>
          </a:p>
        </p:txBody>
      </p:sp>
    </p:spTree>
    <p:extLst>
      <p:ext uri="{BB962C8B-B14F-4D97-AF65-F5344CB8AC3E}">
        <p14:creationId xmlns:p14="http://schemas.microsoft.com/office/powerpoint/2010/main" val="2142497387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FD1AA-2443-4A0A-BFF6-D47C1CCA4070}" type="slidenum">
              <a:rPr lang="en-GB" altLang="en-US"/>
              <a:pPr/>
              <a:t>56</a:t>
            </a:fld>
            <a:endParaRPr lang="en-GB" altLang="en-US"/>
          </a:p>
        </p:txBody>
      </p:sp>
      <p:sp>
        <p:nvSpPr>
          <p:cNvPr id="163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Summary </a:t>
            </a:r>
            <a:r>
              <a:rPr lang="en-GB" altLang="en-US" dirty="0" smtClean="0"/>
              <a:t>– 1 </a:t>
            </a:r>
            <a:endParaRPr lang="en-GB" altLang="en-US" dirty="0"/>
          </a:p>
        </p:txBody>
      </p:sp>
      <p:sp>
        <p:nvSpPr>
          <p:cNvPr id="163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GB" altLang="en-US" dirty="0"/>
              <a:t>Writing, books, libraries</a:t>
            </a:r>
          </a:p>
          <a:p>
            <a:pPr>
              <a:lnSpc>
                <a:spcPct val="80000"/>
              </a:lnSpc>
            </a:pPr>
            <a:r>
              <a:rPr lang="en-GB" altLang="en-US" dirty="0"/>
              <a:t>Machines and machine systems</a:t>
            </a:r>
          </a:p>
          <a:p>
            <a:pPr>
              <a:lnSpc>
                <a:spcPct val="80000"/>
              </a:lnSpc>
            </a:pPr>
            <a:r>
              <a:rPr lang="en-GB" altLang="en-US" dirty="0"/>
              <a:t>Transportation </a:t>
            </a:r>
            <a:r>
              <a:rPr lang="en-GB" altLang="en-US" dirty="0" smtClean="0"/>
              <a:t>systems</a:t>
            </a:r>
          </a:p>
          <a:p>
            <a:pPr>
              <a:lnSpc>
                <a:spcPct val="80000"/>
              </a:lnSpc>
            </a:pPr>
            <a:r>
              <a:rPr lang="en-GB" altLang="en-US" dirty="0"/>
              <a:t>Computers and software systems</a:t>
            </a:r>
          </a:p>
          <a:p>
            <a:pPr>
              <a:lnSpc>
                <a:spcPct val="80000"/>
              </a:lnSpc>
            </a:pPr>
            <a:r>
              <a:rPr lang="en-GB" altLang="en-US" dirty="0"/>
              <a:t>Electronic communication systems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FD1AA-2443-4A0A-BFF6-D47C1CCA4070}" type="slidenum">
              <a:rPr lang="en-GB" altLang="en-US"/>
              <a:pPr/>
              <a:t>57</a:t>
            </a:fld>
            <a:endParaRPr lang="en-GB" altLang="en-US"/>
          </a:p>
        </p:txBody>
      </p:sp>
      <p:sp>
        <p:nvSpPr>
          <p:cNvPr id="163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 smtClean="0"/>
              <a:t>Summary – 2  </a:t>
            </a:r>
            <a:endParaRPr lang="en-GB" altLang="en-US" dirty="0"/>
          </a:p>
        </p:txBody>
      </p:sp>
      <p:sp>
        <p:nvSpPr>
          <p:cNvPr id="163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GB" altLang="en-US" sz="2800" dirty="0" smtClean="0"/>
              <a:t>Technological </a:t>
            </a:r>
            <a:r>
              <a:rPr lang="en-GB" altLang="en-US" sz="2800" dirty="0"/>
              <a:t>systems are made of memories of human communications</a:t>
            </a:r>
          </a:p>
          <a:p>
            <a:pPr>
              <a:lnSpc>
                <a:spcPct val="80000"/>
              </a:lnSpc>
            </a:pPr>
            <a:r>
              <a:rPr lang="en-GB" altLang="en-US" sz="2800" dirty="0"/>
              <a:t>Technological systems are extensions of the human society helping its expansion</a:t>
            </a:r>
          </a:p>
          <a:p>
            <a:pPr>
              <a:lnSpc>
                <a:spcPct val="80000"/>
              </a:lnSpc>
            </a:pPr>
            <a:r>
              <a:rPr lang="en-GB" altLang="en-US" sz="2800" dirty="0"/>
              <a:t>Technological systems may form communication subsystems of the society</a:t>
            </a:r>
          </a:p>
          <a:p>
            <a:pPr>
              <a:lnSpc>
                <a:spcPct val="80000"/>
              </a:lnSpc>
            </a:pPr>
            <a:r>
              <a:rPr lang="en-GB" altLang="en-US" sz="2800" dirty="0"/>
              <a:t>Software systems may constitute the root of the system of communications between memories of human communications</a:t>
            </a:r>
          </a:p>
        </p:txBody>
      </p:sp>
    </p:spTree>
    <p:extLst>
      <p:ext uri="{BB962C8B-B14F-4D97-AF65-F5344CB8AC3E}">
        <p14:creationId xmlns:p14="http://schemas.microsoft.com/office/powerpoint/2010/main" val="1654774737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E29B7-60A8-41AE-9BF0-A2DC7E6CD308}" type="slidenum">
              <a:rPr lang="en-GB" altLang="en-US"/>
              <a:pPr/>
              <a:t>58</a:t>
            </a:fld>
            <a:endParaRPr lang="en-GB" altLang="en-US"/>
          </a:p>
        </p:txBody>
      </p:sp>
      <p:sp>
        <p:nvSpPr>
          <p:cNvPr id="164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Q&amp;A – 1 </a:t>
            </a:r>
          </a:p>
        </p:txBody>
      </p:sp>
      <p:sp>
        <p:nvSpPr>
          <p:cNvPr id="164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en-GB" altLang="en-US" sz="2800"/>
              <a:t>Is it true that the continuation rules of written language have the same distributions as the continuation rules of spoken language ?</a:t>
            </a:r>
          </a:p>
          <a:p>
            <a:pPr marL="609600" indent="-609600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en-GB" altLang="en-US" sz="2800"/>
              <a:t>Is it true that the structure of a library adds meaning to the communications contained in the books of the library ?</a:t>
            </a:r>
          </a:p>
          <a:p>
            <a:pPr marL="609600" indent="-609600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en-GB" altLang="en-US" sz="2800"/>
              <a:t>Is it true that communications between the components of a modern car constitute a communication system ?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7DE45-8708-419B-9271-A4864ABF3FF7}" type="slidenum">
              <a:rPr lang="en-GB" altLang="en-US"/>
              <a:pPr/>
              <a:t>59</a:t>
            </a:fld>
            <a:endParaRPr lang="en-GB" altLang="en-US"/>
          </a:p>
        </p:txBody>
      </p:sp>
      <p:sp>
        <p:nvSpPr>
          <p:cNvPr id="165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Q&amp;A – 2 </a:t>
            </a:r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989888" cy="41148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GB" altLang="en-US" sz="2800" dirty="0"/>
              <a:t>4. Is it true that roads are similar to machines that help the expansion of the society system ?</a:t>
            </a:r>
          </a:p>
          <a:p>
            <a:pPr>
              <a:buFont typeface="Wingdings" panose="05000000000000000000" pitchFamily="2" charset="2"/>
              <a:buNone/>
            </a:pPr>
            <a:r>
              <a:rPr lang="en-GB" altLang="en-US" sz="2800" dirty="0"/>
              <a:t>5. Is it true that the railways constitute a system with its own specific language </a:t>
            </a:r>
            <a:r>
              <a:rPr lang="en-GB" altLang="en-US" sz="2800" dirty="0" smtClean="0"/>
              <a:t>?</a:t>
            </a:r>
          </a:p>
          <a:p>
            <a:pPr>
              <a:buNone/>
            </a:pPr>
            <a:r>
              <a:rPr lang="en-GB" altLang="en-US" sz="2800" dirty="0"/>
              <a:t>6. Is it true that many communications between the components of the MS Office suit reference communications between components of the MS Office suit ? Does this make the MS Office suit a communication system ?</a:t>
            </a:r>
          </a:p>
          <a:p>
            <a:pPr>
              <a:buFont typeface="Wingdings" panose="05000000000000000000" pitchFamily="2" charset="2"/>
              <a:buNone/>
            </a:pPr>
            <a:endParaRPr lang="en-GB" altLang="en-US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2CC19-5F0C-4397-83B3-D789130C9B51}" type="slidenum">
              <a:rPr lang="en-GB" altLang="en-US"/>
              <a:pPr/>
              <a:t>6</a:t>
            </a:fld>
            <a:endParaRPr lang="en-GB" altLang="en-US"/>
          </a:p>
        </p:txBody>
      </p:sp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Books</a:t>
            </a:r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sz="2800"/>
              <a:t>Large amounts of written communications – texts</a:t>
            </a:r>
          </a:p>
          <a:p>
            <a:r>
              <a:rPr lang="en-GB" altLang="en-US" sz="2800"/>
              <a:t>Have a systematically organized internal referencing structure (i.e., sentences refer to other sentences, chapters, sections)</a:t>
            </a:r>
          </a:p>
          <a:p>
            <a:r>
              <a:rPr lang="en-GB" altLang="en-US" sz="2800"/>
              <a:t>Have an external referencing structure (i.e., formal references to other books, texts)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7DE45-8708-419B-9271-A4864ABF3FF7}" type="slidenum">
              <a:rPr lang="en-GB" altLang="en-US"/>
              <a:pPr/>
              <a:t>60</a:t>
            </a:fld>
            <a:endParaRPr lang="en-GB" altLang="en-US"/>
          </a:p>
        </p:txBody>
      </p:sp>
      <p:sp>
        <p:nvSpPr>
          <p:cNvPr id="165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 smtClean="0"/>
              <a:t>Q&amp;A – 3  </a:t>
            </a:r>
            <a:endParaRPr lang="en-GB" altLang="en-US" dirty="0"/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2" y="1866900"/>
            <a:ext cx="7989888" cy="4114800"/>
          </a:xfrm>
        </p:spPr>
        <p:txBody>
          <a:bodyPr/>
          <a:lstStyle/>
          <a:p>
            <a:pPr>
              <a:buNone/>
            </a:pPr>
            <a:r>
              <a:rPr lang="en-GB" altLang="en-US" sz="2400" dirty="0" smtClean="0"/>
              <a:t>7. Is it true that Internet web-sites reference most frequently to other Internet web-sites ? Does this make the Internet a subsystem of the society ?</a:t>
            </a:r>
          </a:p>
          <a:p>
            <a:pPr>
              <a:buNone/>
            </a:pPr>
            <a:r>
              <a:rPr lang="en-GB" altLang="en-US" sz="2400" dirty="0"/>
              <a:t>8</a:t>
            </a:r>
            <a:r>
              <a:rPr lang="en-GB" altLang="en-US" sz="2400" dirty="0" smtClean="0"/>
              <a:t>. Is it true that mobile phone systems constitute a subsystem of the society ?</a:t>
            </a:r>
          </a:p>
          <a:p>
            <a:pPr>
              <a:buNone/>
            </a:pPr>
            <a:r>
              <a:rPr lang="en-GB" altLang="en-US" sz="2400" dirty="0"/>
              <a:t>9</a:t>
            </a:r>
            <a:r>
              <a:rPr lang="en-GB" altLang="en-US" sz="2400" dirty="0" smtClean="0"/>
              <a:t>. Is it true that technological systems are extensions of the society helping the expansion of it ?</a:t>
            </a:r>
          </a:p>
          <a:p>
            <a:pPr>
              <a:buFont typeface="Wingdings" panose="05000000000000000000" pitchFamily="2" charset="2"/>
              <a:buNone/>
            </a:pPr>
            <a:endParaRPr lang="en-GB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5189550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60755-E7D9-4A55-9C88-9CC4047F98B5}" type="slidenum">
              <a:rPr lang="en-GB" altLang="en-US"/>
              <a:pPr/>
              <a:t>7</a:t>
            </a:fld>
            <a:endParaRPr lang="en-GB" altLang="en-US"/>
          </a:p>
        </p:txBody>
      </p:sp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Libraries</a:t>
            </a:r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Collection of books</a:t>
            </a:r>
          </a:p>
          <a:p>
            <a:r>
              <a:rPr lang="en-GB" altLang="en-US"/>
              <a:t>Systematically organized collections</a:t>
            </a:r>
          </a:p>
          <a:p>
            <a:r>
              <a:rPr lang="en-GB" altLang="en-US"/>
              <a:t>Provide structure to help referencing books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FFEA0-DA94-4CD3-96B1-935473E4C6E5}" type="slidenum">
              <a:rPr lang="en-GB" altLang="en-US"/>
              <a:pPr/>
              <a:t>8</a:t>
            </a:fld>
            <a:endParaRPr lang="en-GB" altLang="en-US"/>
          </a:p>
        </p:txBody>
      </p:sp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Is this a system ?</a:t>
            </a:r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Are written communications forming a system ?</a:t>
            </a:r>
          </a:p>
          <a:p>
            <a:r>
              <a:rPr lang="en-GB" altLang="en-US"/>
              <a:t>Are written communications reproducing themselves ?</a:t>
            </a:r>
          </a:p>
          <a:p>
            <a:r>
              <a:rPr lang="en-GB" altLang="en-US"/>
              <a:t>Is there a specialist language of written communications 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90C94-9557-4EED-A6F6-4F525B28D947}" type="slidenum">
              <a:rPr lang="en-GB" altLang="en-US"/>
              <a:pPr/>
              <a:t>9</a:t>
            </a:fld>
            <a:endParaRPr lang="en-GB" altLang="en-US"/>
          </a:p>
        </p:txBody>
      </p:sp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Communications</a:t>
            </a:r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Communication units: humans, books and texts (extensions of humans, who create the communications contained in them)</a:t>
            </a:r>
          </a:p>
          <a:p>
            <a:r>
              <a:rPr lang="en-GB" altLang="en-US"/>
              <a:t>Text communications: meaning depends on the referential context, determining the expectations about the communications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hirlpool">
  <a:themeElements>
    <a:clrScheme name="Whirlpool 1">
      <a:dk1>
        <a:srgbClr val="000066"/>
      </a:dk1>
      <a:lt1>
        <a:srgbClr val="FFFFFF"/>
      </a:lt1>
      <a:dk2>
        <a:srgbClr val="0000CC"/>
      </a:dk2>
      <a:lt2>
        <a:srgbClr val="CCFFFF"/>
      </a:lt2>
      <a:accent1>
        <a:srgbClr val="CC99FF"/>
      </a:accent1>
      <a:accent2>
        <a:srgbClr val="9999FF"/>
      </a:accent2>
      <a:accent3>
        <a:srgbClr val="AAAAE2"/>
      </a:accent3>
      <a:accent4>
        <a:srgbClr val="DADADA"/>
      </a:accent4>
      <a:accent5>
        <a:srgbClr val="E2CAFF"/>
      </a:accent5>
      <a:accent6>
        <a:srgbClr val="8A8AE7"/>
      </a:accent6>
      <a:hlink>
        <a:srgbClr val="99CCFF"/>
      </a:hlink>
      <a:folHlink>
        <a:srgbClr val="0066FF"/>
      </a:folHlink>
    </a:clrScheme>
    <a:fontScheme name="Whirlpool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Whirlpool 1">
        <a:dk1>
          <a:srgbClr val="000066"/>
        </a:dk1>
        <a:lt1>
          <a:srgbClr val="FFFFFF"/>
        </a:lt1>
        <a:dk2>
          <a:srgbClr val="0000CC"/>
        </a:dk2>
        <a:lt2>
          <a:srgbClr val="CCFFFF"/>
        </a:lt2>
        <a:accent1>
          <a:srgbClr val="CC99FF"/>
        </a:accent1>
        <a:accent2>
          <a:srgbClr val="9999FF"/>
        </a:accent2>
        <a:accent3>
          <a:srgbClr val="AAAAE2"/>
        </a:accent3>
        <a:accent4>
          <a:srgbClr val="DADADA"/>
        </a:accent4>
        <a:accent5>
          <a:srgbClr val="E2CAFF"/>
        </a:accent5>
        <a:accent6>
          <a:srgbClr val="8A8AE7"/>
        </a:accent6>
        <a:hlink>
          <a:srgbClr val="99CCFF"/>
        </a:hlink>
        <a:folHlink>
          <a:srgbClr val="00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irlpool 2">
        <a:dk1>
          <a:srgbClr val="000066"/>
        </a:dk1>
        <a:lt1>
          <a:srgbClr val="FFFFFF"/>
        </a:lt1>
        <a:dk2>
          <a:srgbClr val="6699FF"/>
        </a:dk2>
        <a:lt2>
          <a:srgbClr val="CCFFFF"/>
        </a:lt2>
        <a:accent1>
          <a:srgbClr val="CC99FF"/>
        </a:accent1>
        <a:accent2>
          <a:srgbClr val="9999FF"/>
        </a:accent2>
        <a:accent3>
          <a:srgbClr val="B8CAFF"/>
        </a:accent3>
        <a:accent4>
          <a:srgbClr val="DADADA"/>
        </a:accent4>
        <a:accent5>
          <a:srgbClr val="E2CAFF"/>
        </a:accent5>
        <a:accent6>
          <a:srgbClr val="8A8AE7"/>
        </a:accent6>
        <a:hlink>
          <a:srgbClr val="99CCFF"/>
        </a:hlink>
        <a:folHlink>
          <a:srgbClr val="00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irlpool 3">
        <a:dk1>
          <a:srgbClr val="393939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868686"/>
        </a:accent2>
        <a:accent3>
          <a:srgbClr val="AAAAAA"/>
        </a:accent3>
        <a:accent4>
          <a:srgbClr val="DADADA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Designs\Whirlpool.pot</Template>
  <TotalTime>3222</TotalTime>
  <Words>2314</Words>
  <Application>Microsoft Office PowerPoint</Application>
  <PresentationFormat>On-screen Show (4:3)</PresentationFormat>
  <Paragraphs>299</Paragraphs>
  <Slides>60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60</vt:i4>
      </vt:variant>
    </vt:vector>
  </HeadingPairs>
  <TitlesOfParts>
    <vt:vector size="65" baseType="lpstr">
      <vt:lpstr>Arial</vt:lpstr>
      <vt:lpstr>Tahoma</vt:lpstr>
      <vt:lpstr>Times New Roman</vt:lpstr>
      <vt:lpstr>Wingdings</vt:lpstr>
      <vt:lpstr>Whirlpool</vt:lpstr>
      <vt:lpstr>Evolution of Complex Systems</vt:lpstr>
      <vt:lpstr>Objectives</vt:lpstr>
      <vt:lpstr>Writing - origins</vt:lpstr>
      <vt:lpstr>Extending the reference space</vt:lpstr>
      <vt:lpstr>Grammar</vt:lpstr>
      <vt:lpstr>Books</vt:lpstr>
      <vt:lpstr>Libraries</vt:lpstr>
      <vt:lpstr>Is this a system ?</vt:lpstr>
      <vt:lpstr>Communications</vt:lpstr>
      <vt:lpstr>Referencing</vt:lpstr>
      <vt:lpstr>Reproduction</vt:lpstr>
      <vt:lpstr>Specialist language</vt:lpstr>
      <vt:lpstr>Communication density boundary</vt:lpstr>
      <vt:lpstr>Writing, books and libraries</vt:lpstr>
      <vt:lpstr>Simple machines</vt:lpstr>
      <vt:lpstr>Complicated machines</vt:lpstr>
      <vt:lpstr>Machines </vt:lpstr>
      <vt:lpstr>Machine communications</vt:lpstr>
      <vt:lpstr>Machine grammars</vt:lpstr>
      <vt:lpstr>Are the machines systems ?</vt:lpstr>
      <vt:lpstr>Communications</vt:lpstr>
      <vt:lpstr>Referencing boundary</vt:lpstr>
      <vt:lpstr>Reproduction</vt:lpstr>
      <vt:lpstr>Machines and society</vt:lpstr>
      <vt:lpstr>Roads</vt:lpstr>
      <vt:lpstr>Roads and communications</vt:lpstr>
      <vt:lpstr>Postal systems</vt:lpstr>
      <vt:lpstr>Transportation systems</vt:lpstr>
      <vt:lpstr>Language</vt:lpstr>
      <vt:lpstr>Are they systems ?</vt:lpstr>
      <vt:lpstr>Roads, transportation and society</vt:lpstr>
      <vt:lpstr>Computers</vt:lpstr>
      <vt:lpstr>Software</vt:lpstr>
      <vt:lpstr>Programming languages</vt:lpstr>
      <vt:lpstr>Software systems</vt:lpstr>
      <vt:lpstr>Realisation of software systems</vt:lpstr>
      <vt:lpstr>Are the software systems real systems ?</vt:lpstr>
      <vt:lpstr>Communications</vt:lpstr>
      <vt:lpstr>Language</vt:lpstr>
      <vt:lpstr>Software systems and social system memory</vt:lpstr>
      <vt:lpstr>Software systems and society – 1 </vt:lpstr>
      <vt:lpstr>Software systems and society – 2</vt:lpstr>
      <vt:lpstr>Software systems and society – 3</vt:lpstr>
      <vt:lpstr>Software systems and society – 4</vt:lpstr>
      <vt:lpstr>Software systems and society – 5</vt:lpstr>
      <vt:lpstr>Software systems and society – 6</vt:lpstr>
      <vt:lpstr>Telegraph and telephone</vt:lpstr>
      <vt:lpstr>Radio and TV</vt:lpstr>
      <vt:lpstr>E-mail and data communications</vt:lpstr>
      <vt:lpstr>Mobile telephony</vt:lpstr>
      <vt:lpstr>Specialist language</vt:lpstr>
      <vt:lpstr>Referencing</vt:lpstr>
      <vt:lpstr>System nature</vt:lpstr>
      <vt:lpstr>Technological systems – 1 </vt:lpstr>
      <vt:lpstr>Technological systems – 2</vt:lpstr>
      <vt:lpstr>Summary – 1 </vt:lpstr>
      <vt:lpstr>Summary – 2  </vt:lpstr>
      <vt:lpstr>Q&amp;A – 1 </vt:lpstr>
      <vt:lpstr>Q&amp;A – 2 </vt:lpstr>
      <vt:lpstr>Q&amp;A – 3  </vt:lpstr>
    </vt:vector>
  </TitlesOfParts>
  <Company>Psychology / University of Newcastle upon Tyne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Dealing with Complexity</dc:title>
  <dc:creator>Andras</dc:creator>
  <cp:lastModifiedBy>Peter</cp:lastModifiedBy>
  <cp:revision>81</cp:revision>
  <dcterms:created xsi:type="dcterms:W3CDTF">2002-03-10T14:00:31Z</dcterms:created>
  <dcterms:modified xsi:type="dcterms:W3CDTF">2022-09-03T09:51:52Z</dcterms:modified>
</cp:coreProperties>
</file>