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307" r:id="rId12"/>
    <p:sldId id="308" r:id="rId13"/>
    <p:sldId id="303" r:id="rId14"/>
    <p:sldId id="266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  <p:sldId id="277" r:id="rId24"/>
    <p:sldId id="278" r:id="rId25"/>
    <p:sldId id="279" r:id="rId26"/>
    <p:sldId id="310" r:id="rId27"/>
    <p:sldId id="311" r:id="rId28"/>
    <p:sldId id="312" r:id="rId29"/>
    <p:sldId id="313" r:id="rId30"/>
    <p:sldId id="314" r:id="rId31"/>
    <p:sldId id="315" r:id="rId32"/>
    <p:sldId id="316" r:id="rId33"/>
    <p:sldId id="317" r:id="rId34"/>
    <p:sldId id="318" r:id="rId35"/>
    <p:sldId id="319" r:id="rId36"/>
    <p:sldId id="320" r:id="rId37"/>
    <p:sldId id="321" r:id="rId38"/>
    <p:sldId id="322" r:id="rId39"/>
    <p:sldId id="323" r:id="rId40"/>
    <p:sldId id="324" r:id="rId41"/>
    <p:sldId id="325" r:id="rId42"/>
    <p:sldId id="326" r:id="rId43"/>
    <p:sldId id="327" r:id="rId44"/>
    <p:sldId id="328" r:id="rId45"/>
    <p:sldId id="329" r:id="rId46"/>
    <p:sldId id="330" r:id="rId47"/>
    <p:sldId id="331" r:id="rId48"/>
    <p:sldId id="332" r:id="rId49"/>
    <p:sldId id="299" r:id="rId50"/>
    <p:sldId id="333" r:id="rId51"/>
    <p:sldId id="301" r:id="rId52"/>
    <p:sldId id="304" r:id="rId53"/>
    <p:sldId id="334" r:id="rId54"/>
    <p:sldId id="335" r:id="rId5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3399"/>
    <a:srgbClr val="66FF33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93" autoAdjust="0"/>
  </p:normalViewPr>
  <p:slideViewPr>
    <p:cSldViewPr>
      <p:cViewPr varScale="1">
        <p:scale>
          <a:sx n="82" d="100"/>
          <a:sy n="82" d="100"/>
        </p:scale>
        <p:origin x="45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6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78E869-EA6D-4F03-8BCD-09A067C1349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3692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18928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78040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25787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09644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0572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92181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313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44016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73270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9542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8200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8784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69676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10147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73114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25012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25535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063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87793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40479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29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2358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0094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91730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45184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75548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028759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53260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1657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351637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04569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616473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39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11472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208542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9562824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114508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014038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220445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530044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363218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0666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060655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01312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49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879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156572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50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973348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51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471488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52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351576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53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495836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54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654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4377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2275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32645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8E869-EA6D-4F03-8BCD-09A067C13494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4312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F0C8FCB9-C5A0-42A1-B114-E00CF7AF81C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24E5C-5050-48A5-9823-EEC1BA87C9B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4994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CA687-F2EB-4803-AFBE-3C36B2CB408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3882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5CE639A-5AB5-464B-9282-CA64328AA9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097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CA939-FC2A-4523-B2FC-417C6DC29E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243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026F0-C766-4959-A5FE-1C4595DD69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066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206F2-8713-4AEC-BD07-88CB4C0175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6205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17A9D-2488-4768-9372-D88285F612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7859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5F12C-7ABA-49D9-985F-C3A56DA716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614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DD489-4945-45B3-810B-FBA247E61D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642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D5B21-DF5D-4CC4-9090-5E9E335A76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095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266B5-B2D7-49E7-AD47-6780275083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874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6DA6AB50-7ECD-406D-9128-0009358310B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Evolution of Complex 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716338"/>
            <a:ext cx="7056438" cy="2566987"/>
          </a:xfrm>
        </p:spPr>
        <p:txBody>
          <a:bodyPr/>
          <a:lstStyle/>
          <a:p>
            <a:r>
              <a:rPr lang="en-GB" altLang="en-US" sz="3600" dirty="0"/>
              <a:t>Lecture 11: Advanced </a:t>
            </a:r>
            <a:r>
              <a:rPr lang="en-GB" altLang="en-US" sz="3600" dirty="0" smtClean="0"/>
              <a:t>concepts</a:t>
            </a:r>
          </a:p>
          <a:p>
            <a:r>
              <a:rPr lang="en-GB" altLang="en-US" sz="3600" dirty="0" smtClean="0"/>
              <a:t>Peter </a:t>
            </a:r>
            <a:r>
              <a:rPr lang="en-GB" altLang="en-US" sz="3600" dirty="0"/>
              <a:t>Andras </a:t>
            </a:r>
            <a:r>
              <a:rPr lang="en-GB" altLang="en-US" sz="3600" dirty="0" smtClean="0"/>
              <a:t>peter.andras.ncl@gmail.com</a:t>
            </a:r>
            <a:endParaRPr lang="en-GB" altLang="en-US" sz="3600" dirty="0"/>
          </a:p>
          <a:p>
            <a:endParaRPr lang="en-GB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887577" y="6283325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2022 Edition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38977-90EF-4BE5-82B7-6AFF4CD901CE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Expansion of the language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486650" cy="1808163"/>
          </a:xfrm>
        </p:spPr>
        <p:txBody>
          <a:bodyPr/>
          <a:lstStyle/>
          <a:p>
            <a:r>
              <a:rPr lang="en-GB" altLang="en-US" sz="2800"/>
              <a:t>Longer possible sequences</a:t>
            </a:r>
          </a:p>
          <a:p>
            <a:r>
              <a:rPr lang="en-GB" altLang="en-US" sz="2800"/>
              <a:t>Increased informational contents – better description of the system / environment</a:t>
            </a:r>
          </a:p>
        </p:txBody>
      </p:sp>
      <p:graphicFrame>
        <p:nvGraphicFramePr>
          <p:cNvPr id="12390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763713" y="4076700"/>
          <a:ext cx="41036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4" name="Equation" r:id="rId4" imgW="1600200" imgH="203040" progId="Equation.3">
                  <p:embed/>
                </p:oleObj>
              </mc:Choice>
              <mc:Fallback>
                <p:oleObj name="Equation" r:id="rId4" imgW="160020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076700"/>
                        <a:ext cx="4103687" cy="520700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D9CC-DA65-4393-9720-067F55AD28A5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Memory and expansion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Memory facilitates expansion by allowing direct reference to earlier communications</a:t>
            </a:r>
          </a:p>
          <a:p>
            <a:r>
              <a:rPr lang="en-GB" altLang="en-US"/>
              <a:t>Direct reference increases the likelihood of generating continuation communications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94425-0C13-4012-93FA-A546D98FB1E9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Information subsystem and expansion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Information subsystem = processing of memories, generating new memories </a:t>
            </a:r>
            <a:r>
              <a:rPr lang="en-GB" altLang="en-US">
                <a:sym typeface="Wingdings" panose="05000000000000000000" pitchFamily="2" charset="2"/>
              </a:rPr>
              <a:t> identity definition, checking and enforcement communications</a:t>
            </a:r>
          </a:p>
          <a:p>
            <a:pPr>
              <a:lnSpc>
                <a:spcPct val="90000"/>
              </a:lnSpc>
            </a:pPr>
            <a:r>
              <a:rPr lang="en-GB" altLang="en-US">
                <a:sym typeface="Wingdings" panose="05000000000000000000" pitchFamily="2" charset="2"/>
              </a:rPr>
              <a:t>Processing memories = combination of memories  simpler referencing of combinations of memories</a:t>
            </a:r>
          </a:p>
          <a:p>
            <a:pPr>
              <a:lnSpc>
                <a:spcPct val="90000"/>
              </a:lnSpc>
            </a:pPr>
            <a:r>
              <a:rPr lang="en-GB" altLang="en-US">
                <a:sym typeface="Wingdings" panose="05000000000000000000" pitchFamily="2" charset="2"/>
              </a:rPr>
              <a:t> better self/environment description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1B518-17C8-442F-8C3F-1FC8E9185E9D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Structure of communications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Grammar in human language</a:t>
            </a:r>
          </a:p>
          <a:p>
            <a:r>
              <a:rPr lang="en-GB" altLang="en-US"/>
              <a:t>Courtship behaviour rules in animals</a:t>
            </a:r>
          </a:p>
          <a:p>
            <a:r>
              <a:rPr lang="en-GB" altLang="en-US"/>
              <a:t>Structuring the brain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7BA44-058E-44D5-AB61-DEACC0CA3996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Structure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Restrictions on the communications</a:t>
            </a:r>
          </a:p>
          <a:p>
            <a:r>
              <a:rPr lang="en-GB" altLang="en-US"/>
              <a:t>Structure makes sharper the continuation distribution, e.g., by eliminating some possible continuations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A23C0-6CAA-4665-827F-C26FDC9A1648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Specialist communication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Follows restrictive structural rules</a:t>
            </a:r>
          </a:p>
          <a:p>
            <a:r>
              <a:rPr lang="en-GB" altLang="en-US"/>
              <a:t>E.g., science, legal communications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C7336-00BA-4EE2-B4A0-9B15F0C8AD98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r>
              <a:rPr lang="en-GB" altLang="en-US" sz="4000"/>
              <a:t>Expansion by specialist communications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possible continuation communications are reduced in number</a:t>
            </a:r>
          </a:p>
          <a:p>
            <a:r>
              <a:rPr lang="en-GB" altLang="en-US"/>
              <a:t>P(x|R(x)) increases</a:t>
            </a:r>
          </a:p>
          <a:p>
            <a:r>
              <a:rPr lang="en-GB" altLang="en-US"/>
              <a:t>Longer referential sequences are possible </a:t>
            </a:r>
            <a:r>
              <a:rPr lang="en-GB" altLang="en-US">
                <a:sym typeface="Wingdings" panose="05000000000000000000" pitchFamily="2" charset="2"/>
              </a:rPr>
              <a:t> expansion of the communication system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B7793-1D9E-4FAF-B00A-24A0E31C6ABE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Structure and specialisation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Structure induces simplicity in communications and may lead to the emergence of specialist communications</a:t>
            </a:r>
          </a:p>
          <a:p>
            <a:r>
              <a:rPr lang="en-GB" altLang="en-US"/>
              <a:t>Specialist communications induce expansion of the communications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CC46A-A30A-4F85-B1BA-437F1034DEA6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Institutions – 1 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E.g., </a:t>
            </a:r>
          </a:p>
          <a:p>
            <a:pPr lvl="1"/>
            <a:r>
              <a:rPr lang="en-GB" altLang="en-US"/>
              <a:t>Courtship, marriage</a:t>
            </a:r>
          </a:p>
          <a:p>
            <a:pPr lvl="1"/>
            <a:r>
              <a:rPr lang="en-GB" altLang="en-US"/>
              <a:t>Parliament, cerebellum, Golgi organelle</a:t>
            </a:r>
          </a:p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2324-9DF1-4540-8731-F9E06A35F17A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Institutions – 2 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Institution: large set of coherent rules imposing structure</a:t>
            </a:r>
          </a:p>
          <a:p>
            <a:r>
              <a:rPr lang="en-GB" altLang="en-US"/>
              <a:t>The structural rules imply the constitution of a subsystem of the communication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BD517-3EA8-4898-9EA6-9E2D78DF8BBC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Objectives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59515"/>
            <a:ext cx="7772400" cy="4114800"/>
          </a:xfrm>
        </p:spPr>
        <p:txBody>
          <a:bodyPr/>
          <a:lstStyle/>
          <a:p>
            <a:r>
              <a:rPr lang="en-GB" altLang="en-US" sz="2800" dirty="0"/>
              <a:t>Limits of </a:t>
            </a:r>
            <a:r>
              <a:rPr lang="en-GB" altLang="en-US" sz="2800" dirty="0" smtClean="0"/>
              <a:t>expressivity </a:t>
            </a:r>
            <a:r>
              <a:rPr lang="en-GB" altLang="en-US" sz="2800" dirty="0"/>
              <a:t>of communications</a:t>
            </a:r>
          </a:p>
          <a:p>
            <a:r>
              <a:rPr lang="en-GB" altLang="en-US" sz="2800" dirty="0"/>
              <a:t>Simplification and expansion</a:t>
            </a:r>
          </a:p>
          <a:p>
            <a:r>
              <a:rPr lang="en-GB" altLang="en-US" sz="2800" dirty="0"/>
              <a:t>Structures and institutes</a:t>
            </a:r>
          </a:p>
          <a:p>
            <a:r>
              <a:rPr lang="en-GB" altLang="en-US" sz="2800" dirty="0"/>
              <a:t>Professional </a:t>
            </a:r>
            <a:r>
              <a:rPr lang="en-GB" altLang="en-US" sz="2800" dirty="0" smtClean="0"/>
              <a:t>languages</a:t>
            </a:r>
          </a:p>
          <a:p>
            <a:r>
              <a:rPr lang="en-GB" altLang="en-US" sz="2800" dirty="0"/>
              <a:t>Selection and competition</a:t>
            </a:r>
          </a:p>
          <a:p>
            <a:r>
              <a:rPr lang="en-GB" altLang="en-US" sz="2800" dirty="0"/>
              <a:t>Interpenetration of systems</a:t>
            </a:r>
          </a:p>
          <a:p>
            <a:r>
              <a:rPr lang="en-GB" altLang="en-US" sz="2800" dirty="0"/>
              <a:t>Multi-instance systems</a:t>
            </a:r>
          </a:p>
          <a:p>
            <a:r>
              <a:rPr lang="en-GB" altLang="en-US" sz="2800" dirty="0"/>
              <a:t>Composite systems</a:t>
            </a:r>
          </a:p>
          <a:p>
            <a:r>
              <a:rPr lang="en-GB" altLang="en-US" sz="2800" dirty="0"/>
              <a:t>Evolution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DFB4-4EEB-42FA-9659-84148F3E58A6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Institutions – 3 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By inducing a subsystem, institutions lead to the expansion of the communication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7EEEB-C15F-4713-BCAB-9B0481DFED41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Professional language 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E.g., legal language</a:t>
            </a:r>
          </a:p>
          <a:p>
            <a:r>
              <a:rPr lang="en-GB" altLang="en-US"/>
              <a:t>Specialist language in the context of an institution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19A98-6044-4C1E-90B0-E7B89764FDE6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Professional institution systems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Professional language and institution system</a:t>
            </a:r>
          </a:p>
          <a:p>
            <a:r>
              <a:rPr lang="en-GB" altLang="en-US"/>
              <a:t>E.g., subsystems of modern society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321EF-FECC-4465-892E-C25CC60E5B0F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Language code – 1 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E.g., legal system: </a:t>
            </a:r>
          </a:p>
          <a:p>
            <a:pPr lvl="1"/>
            <a:r>
              <a:rPr lang="en-GB" altLang="en-US"/>
              <a:t>legal / illegal</a:t>
            </a:r>
          </a:p>
          <a:p>
            <a:pPr lvl="2"/>
            <a:r>
              <a:rPr lang="en-GB" altLang="en-US"/>
              <a:t>common / statute / commercial / penal</a:t>
            </a:r>
          </a:p>
          <a:p>
            <a:r>
              <a:rPr lang="en-GB" altLang="en-US"/>
              <a:t>Multilevel set of questions with few possible answers that classify communications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E0B64-FAAB-4309-A814-CB7A163872F4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Language code – 2 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Professional languages with institution systems</a:t>
            </a:r>
          </a:p>
          <a:p>
            <a:r>
              <a:rPr lang="en-GB" altLang="en-US"/>
              <a:t>Multilevel simple answer questions that classify the communications along the defining rules of the institution system</a:t>
            </a:r>
          </a:p>
          <a:p>
            <a:r>
              <a:rPr lang="en-GB" altLang="en-US"/>
              <a:t>Language code </a:t>
            </a:r>
            <a:r>
              <a:rPr lang="en-GB" altLang="en-US">
                <a:sym typeface="Wingdings" panose="05000000000000000000" pitchFamily="2" charset="2"/>
              </a:rPr>
              <a:t> system identity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048AD-202A-4F59-AF44-2D05537F31F2}" type="slidenum">
              <a:rPr lang="en-GB" altLang="en-US"/>
              <a:pPr/>
              <a:t>25</a:t>
            </a:fld>
            <a:endParaRPr lang="en-GB" alt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Binary code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/>
              <a:t>Social sub-systems: professional institution systems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Legal / illegal; power / no power; profit / no profit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Binary code: the top level coding that defines what communications are part of a communication subsystem of the society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If a communication can be referenced in such terms it fits into the subsystem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There are further levels for inner distinctions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86D2F-842D-4665-91DA-16C6F7F21C6F}" type="slidenum">
              <a:rPr lang="en-GB" altLang="en-US"/>
              <a:pPr/>
              <a:t>26</a:t>
            </a:fld>
            <a:endParaRPr lang="en-GB" altLang="en-US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Environment of systems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Environment: infinitely complex</a:t>
            </a:r>
          </a:p>
          <a:p>
            <a:r>
              <a:rPr lang="en-GB" altLang="en-US"/>
              <a:t>System: communications about itself – complementary model of the environment</a:t>
            </a:r>
          </a:p>
        </p:txBody>
      </p:sp>
    </p:spTree>
    <p:extLst>
      <p:ext uri="{BB962C8B-B14F-4D97-AF65-F5344CB8AC3E}">
        <p14:creationId xmlns:p14="http://schemas.microsoft.com/office/powerpoint/2010/main" val="376108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EAB25-CCB1-4494-B511-7115A8C35513}" type="slidenum">
              <a:rPr lang="en-GB" altLang="en-US"/>
              <a:pPr/>
              <a:t>27</a:t>
            </a:fld>
            <a:endParaRPr lang="en-GB" altLang="en-US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System actions and perceptions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/>
              <a:t>System: model of the environment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Communications: reference other communications and provide reference for further communications </a:t>
            </a:r>
            <a:r>
              <a:rPr lang="en-GB" altLang="en-US" sz="2800">
                <a:sym typeface="Wingdings" panose="05000000000000000000" pitchFamily="2" charset="2"/>
              </a:rPr>
              <a:t> maintain the system</a:t>
            </a:r>
          </a:p>
          <a:p>
            <a:pPr>
              <a:lnSpc>
                <a:spcPct val="80000"/>
              </a:lnSpc>
            </a:pPr>
            <a:r>
              <a:rPr lang="en-GB" altLang="en-US" sz="2800">
                <a:sym typeface="Wingdings" panose="05000000000000000000" pitchFamily="2" charset="2"/>
              </a:rPr>
              <a:t>Communications lead to changes in the environment by changing the behaviour of communication units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Changes in the environment lead to changes in the system communications providing the basis for system perceptions</a:t>
            </a:r>
          </a:p>
        </p:txBody>
      </p:sp>
    </p:spTree>
    <p:extLst>
      <p:ext uri="{BB962C8B-B14F-4D97-AF65-F5344CB8AC3E}">
        <p14:creationId xmlns:p14="http://schemas.microsoft.com/office/powerpoint/2010/main" val="171272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8147C-78FE-44BA-93B9-DD1A5AF44B52}" type="slidenum">
              <a:rPr lang="en-GB" altLang="en-US"/>
              <a:pPr/>
              <a:t>28</a:t>
            </a:fld>
            <a:endParaRPr lang="en-GB" alt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Predictive sustainability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The system is reproducible / sustainable if the actions of it produce appropriate changes in the environment to expand the system</a:t>
            </a:r>
          </a:p>
          <a:p>
            <a:r>
              <a:rPr lang="en-GB" altLang="en-US" sz="2800"/>
              <a:t>Also, if perceptions lead to such appropriate actions</a:t>
            </a:r>
          </a:p>
          <a:p>
            <a:r>
              <a:rPr lang="en-GB" altLang="en-US" sz="2800"/>
              <a:t>In a sense the system’s description of the environment allows good predictions about the environment to reproduce and expand the system </a:t>
            </a:r>
            <a:r>
              <a:rPr lang="en-GB" altLang="en-US" sz="2800">
                <a:sym typeface="Wingdings" panose="05000000000000000000" pitchFamily="2" charset="2"/>
              </a:rPr>
              <a:t> predictive sustainability</a:t>
            </a:r>
            <a:endParaRPr lang="en-GB" altLang="en-US" sz="2800"/>
          </a:p>
        </p:txBody>
      </p:sp>
    </p:spTree>
    <p:extLst>
      <p:ext uri="{BB962C8B-B14F-4D97-AF65-F5344CB8AC3E}">
        <p14:creationId xmlns:p14="http://schemas.microsoft.com/office/powerpoint/2010/main" val="157509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E348B-0B01-4B47-923A-DE3C962F3DF6}" type="slidenum">
              <a:rPr lang="en-GB" altLang="en-US"/>
              <a:pPr/>
              <a:t>29</a:t>
            </a:fld>
            <a:endParaRPr lang="en-GB" alt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Competing systems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/>
              <a:t>Systems in the environment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Each having predictions about the environment using their actions and perceptions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Systems have different level of predictive sustainability depending on the environment</a:t>
            </a:r>
          </a:p>
          <a:p>
            <a:pPr>
              <a:lnSpc>
                <a:spcPct val="80000"/>
              </a:lnSpc>
            </a:pPr>
            <a:r>
              <a:rPr lang="en-GB" altLang="en-US" sz="2800"/>
              <a:t>Systems with better predictive sustainability attract communication units to produce communications that are part of the system easier than systems with less predictive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195804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6BF4-7931-42A7-8A15-F6561F927D8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Continuation distributions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773988" cy="1231900"/>
          </a:xfrm>
        </p:spPr>
        <p:txBody>
          <a:bodyPr/>
          <a:lstStyle/>
          <a:p>
            <a:r>
              <a:rPr lang="en-GB" altLang="en-US" sz="2800"/>
              <a:t>E.g., human language</a:t>
            </a:r>
          </a:p>
          <a:p>
            <a:r>
              <a:rPr lang="en-GB" altLang="en-US" sz="2800"/>
              <a:t>Formalism:</a:t>
            </a:r>
          </a:p>
        </p:txBody>
      </p:sp>
      <p:graphicFrame>
        <p:nvGraphicFramePr>
          <p:cNvPr id="11571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258888" y="3213100"/>
          <a:ext cx="5905500" cy="320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31" name="Equation" r:id="rId4" imgW="2971800" imgH="1612800" progId="Equation.3">
                  <p:embed/>
                </p:oleObj>
              </mc:Choice>
              <mc:Fallback>
                <p:oleObj name="Equation" r:id="rId4" imgW="2971800" imgH="1612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213100"/>
                        <a:ext cx="5905500" cy="3206750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65C85-DE31-49F6-A0D8-9897B22E99BD}" type="slidenum">
              <a:rPr lang="en-GB" altLang="en-US"/>
              <a:pPr/>
              <a:t>30</a:t>
            </a:fld>
            <a:endParaRPr lang="en-GB" alt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Selection of systems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Systems in an environment</a:t>
            </a:r>
          </a:p>
          <a:p>
            <a:r>
              <a:rPr lang="en-GB" altLang="en-US"/>
              <a:t>Selection pressures: which system has better predictive sustainability in the environment</a:t>
            </a:r>
          </a:p>
          <a:p>
            <a:r>
              <a:rPr lang="en-GB" altLang="en-US"/>
              <a:t>Systems with better predictive sustainability are selected by the environment</a:t>
            </a:r>
          </a:p>
        </p:txBody>
      </p:sp>
    </p:spTree>
    <p:extLst>
      <p:ext uri="{BB962C8B-B14F-4D97-AF65-F5344CB8AC3E}">
        <p14:creationId xmlns:p14="http://schemas.microsoft.com/office/powerpoint/2010/main" val="387912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3474C-CD64-426F-8CEA-AD93DADD4B70}" type="slidenum">
              <a:rPr lang="en-GB" altLang="en-US"/>
              <a:pPr/>
              <a:t>31</a:t>
            </a:fld>
            <a:endParaRPr lang="en-GB" altLang="en-US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36013" cy="1143000"/>
          </a:xfrm>
        </p:spPr>
        <p:txBody>
          <a:bodyPr/>
          <a:lstStyle/>
          <a:p>
            <a:r>
              <a:rPr lang="en-GB" altLang="en-US" sz="3600"/>
              <a:t>Simplicity, memory,  expansion, selection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Systems with memory can expand more than systems without memory</a:t>
            </a:r>
          </a:p>
          <a:p>
            <a:r>
              <a:rPr lang="en-GB" altLang="en-US" sz="2800"/>
              <a:t>Systems that undergo simplification and expansion can capture a larger part of the environment</a:t>
            </a:r>
          </a:p>
          <a:p>
            <a:r>
              <a:rPr lang="en-GB" altLang="en-US" sz="2800"/>
              <a:t>Longer descriptions make better predictions</a:t>
            </a:r>
          </a:p>
          <a:p>
            <a:r>
              <a:rPr lang="en-GB" altLang="en-US" sz="2800"/>
              <a:t>Better predictions make more likely selection by environment</a:t>
            </a:r>
          </a:p>
        </p:txBody>
      </p:sp>
    </p:spTree>
    <p:extLst>
      <p:ext uri="{BB962C8B-B14F-4D97-AF65-F5344CB8AC3E}">
        <p14:creationId xmlns:p14="http://schemas.microsoft.com/office/powerpoint/2010/main" val="87736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D874-296F-421C-97DB-9DD235851C83}" type="slidenum">
              <a:rPr lang="en-GB" altLang="en-US"/>
              <a:pPr/>
              <a:t>32</a:t>
            </a:fld>
            <a:endParaRPr lang="en-GB" alt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Interacting systems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Communication units produce communications that are part of systems (more than one)</a:t>
            </a:r>
          </a:p>
          <a:p>
            <a:r>
              <a:rPr lang="en-GB" altLang="en-US"/>
              <a:t>System communications have effect on communication units, these affect the communications produced by communication units in other communication systems</a:t>
            </a:r>
          </a:p>
        </p:txBody>
      </p:sp>
    </p:spTree>
    <p:extLst>
      <p:ext uri="{BB962C8B-B14F-4D97-AF65-F5344CB8AC3E}">
        <p14:creationId xmlns:p14="http://schemas.microsoft.com/office/powerpoint/2010/main" val="187875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97980-6EBE-4C99-A2BD-A4537DDF8ADD}" type="slidenum">
              <a:rPr lang="en-GB" altLang="en-US"/>
              <a:pPr/>
              <a:t>33</a:t>
            </a:fld>
            <a:endParaRPr lang="en-GB" alt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boundary of systems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Communication units are not part of systems</a:t>
            </a:r>
          </a:p>
          <a:p>
            <a:r>
              <a:rPr lang="en-GB" altLang="en-US" sz="2800"/>
              <a:t>Systems are made up by communications between communication units</a:t>
            </a:r>
          </a:p>
          <a:p>
            <a:r>
              <a:rPr lang="en-GB" altLang="en-US" sz="2800"/>
              <a:t>Dense / rare communication density boundary in the sense of referencing</a:t>
            </a:r>
          </a:p>
          <a:p>
            <a:r>
              <a:rPr lang="en-GB" altLang="en-US" sz="2800"/>
              <a:t>System communications may also reference communications which are not part of the system (these are part of other systems)</a:t>
            </a:r>
          </a:p>
        </p:txBody>
      </p:sp>
    </p:spTree>
    <p:extLst>
      <p:ext uri="{BB962C8B-B14F-4D97-AF65-F5344CB8AC3E}">
        <p14:creationId xmlns:p14="http://schemas.microsoft.com/office/powerpoint/2010/main" val="218960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C7EC-9D37-4997-9AD7-9E3E5AC463C2}" type="slidenum">
              <a:rPr lang="en-GB" altLang="en-US"/>
              <a:pPr/>
              <a:t>34</a:t>
            </a:fld>
            <a:endParaRPr lang="en-GB" alt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Changing system boundaries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The number of references to communications of several systems may change</a:t>
            </a:r>
          </a:p>
          <a:p>
            <a:r>
              <a:rPr lang="en-GB" altLang="en-US" sz="2800"/>
              <a:t>In this way the communications may belong more to one system than to other systems</a:t>
            </a:r>
          </a:p>
          <a:p>
            <a:r>
              <a:rPr lang="en-GB" altLang="en-US" sz="2800"/>
              <a:t>One system may dominate the communications of a communication unit of which communications were dominated before by another system</a:t>
            </a:r>
          </a:p>
        </p:txBody>
      </p:sp>
    </p:spTree>
    <p:extLst>
      <p:ext uri="{BB962C8B-B14F-4D97-AF65-F5344CB8AC3E}">
        <p14:creationId xmlns:p14="http://schemas.microsoft.com/office/powerpoint/2010/main" val="10956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A0C9-50D2-436B-B2E5-78DDBB6D8780}" type="slidenum">
              <a:rPr lang="en-GB" altLang="en-US"/>
              <a:pPr/>
              <a:t>35</a:t>
            </a:fld>
            <a:endParaRPr lang="en-GB" alt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Interpenetrating systems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 dirty="0"/>
              <a:t>Two systems using communications of </a:t>
            </a:r>
            <a:r>
              <a:rPr lang="en-GB" altLang="en-US" sz="2400" dirty="0" smtClean="0"/>
              <a:t>a partially </a:t>
            </a:r>
            <a:r>
              <a:rPr lang="en-GB" altLang="en-US" sz="2400" dirty="0"/>
              <a:t>overlapping set of communication units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System 1 communications influence communication units inducing changes in System 2; it works in both ways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System 2 communications reference sometimes System 1 communications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Such references may follow System 1 referencing rules (i.e., continuation distributions)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New continuation distributions may emerge in System 2</a:t>
            </a:r>
          </a:p>
          <a:p>
            <a:pPr>
              <a:lnSpc>
                <a:spcPct val="80000"/>
              </a:lnSpc>
            </a:pPr>
            <a:r>
              <a:rPr lang="en-GB" altLang="en-US" sz="2400" dirty="0"/>
              <a:t>E.g., Politics and education</a:t>
            </a:r>
          </a:p>
        </p:txBody>
      </p:sp>
    </p:spTree>
    <p:extLst>
      <p:ext uri="{BB962C8B-B14F-4D97-AF65-F5344CB8AC3E}">
        <p14:creationId xmlns:p14="http://schemas.microsoft.com/office/powerpoint/2010/main" val="189467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DC14C-1E02-4977-B8F0-9A8C9E4C9DD2}" type="slidenum">
              <a:rPr lang="en-GB" altLang="en-US"/>
              <a:pPr/>
              <a:t>36</a:t>
            </a:fld>
            <a:endParaRPr lang="en-GB" alt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591872" cy="1143000"/>
          </a:xfrm>
        </p:spPr>
        <p:txBody>
          <a:bodyPr/>
          <a:lstStyle/>
          <a:p>
            <a:r>
              <a:rPr lang="en-GB" altLang="en-US" dirty="0" smtClean="0"/>
              <a:t>Dense / frequent </a:t>
            </a:r>
            <a:r>
              <a:rPr lang="en-GB" altLang="en-US" dirty="0"/>
              <a:t>communications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90656" cy="4114800"/>
          </a:xfrm>
        </p:spPr>
        <p:txBody>
          <a:bodyPr/>
          <a:lstStyle/>
          <a:p>
            <a:r>
              <a:rPr lang="en-GB" altLang="en-US" dirty="0"/>
              <a:t>Dense cluster of </a:t>
            </a:r>
            <a:r>
              <a:rPr lang="en-GB" altLang="en-US" dirty="0" smtClean="0"/>
              <a:t>frequently inter-referencing communications </a:t>
            </a:r>
            <a:r>
              <a:rPr lang="en-GB" altLang="en-US" dirty="0"/>
              <a:t>between communication units</a:t>
            </a:r>
          </a:p>
          <a:p>
            <a:r>
              <a:rPr lang="en-GB" altLang="en-US" dirty="0"/>
              <a:t>Dense cluster in sense of referencing = system </a:t>
            </a:r>
          </a:p>
        </p:txBody>
      </p:sp>
    </p:spTree>
    <p:extLst>
      <p:ext uri="{BB962C8B-B14F-4D97-AF65-F5344CB8AC3E}">
        <p14:creationId xmlns:p14="http://schemas.microsoft.com/office/powerpoint/2010/main" val="40653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B4CF5-AE18-41D5-AC7C-BA6FCAB7270A}" type="slidenum">
              <a:rPr lang="en-GB" altLang="en-US"/>
              <a:pPr/>
              <a:t>37</a:t>
            </a:fld>
            <a:endParaRPr lang="en-GB" alt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Double contingency and systems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/>
              <a:t>Referencing to other system communications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Questioning the existence of the communication cluster – the system – questioning the identity of the system (e.g., immune system)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This leads to the formation of rules and sharpening of rules / continuation distributions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Subsystems as institution systems emerge from a grouping of structure rules when the identity of the communication cluster is questioned </a:t>
            </a:r>
            <a:r>
              <a:rPr lang="en-GB" altLang="en-US" sz="2400">
                <a:sym typeface="Wingdings" panose="05000000000000000000" pitchFamily="2" charset="2"/>
              </a:rPr>
              <a:t> double contingency</a:t>
            </a:r>
            <a:endParaRPr lang="en-GB" altLang="en-US" sz="2400"/>
          </a:p>
        </p:txBody>
      </p:sp>
    </p:spTree>
    <p:extLst>
      <p:ext uri="{BB962C8B-B14F-4D97-AF65-F5344CB8AC3E}">
        <p14:creationId xmlns:p14="http://schemas.microsoft.com/office/powerpoint/2010/main" val="86545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1A514-2A6B-4453-92E9-5029176E072A}" type="slidenum">
              <a:rPr lang="en-GB" altLang="en-US"/>
              <a:pPr/>
              <a:t>38</a:t>
            </a:fld>
            <a:endParaRPr lang="en-GB" altLang="en-US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Interpenetration and emergence of systems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800" dirty="0"/>
              <a:t>Systems interpenetrating </a:t>
            </a:r>
            <a:r>
              <a:rPr lang="en-GB" altLang="en-US" sz="2800" dirty="0">
                <a:sym typeface="Wingdings" panose="05000000000000000000" pitchFamily="2" charset="2"/>
              </a:rPr>
              <a:t> modifying each other’s communication continuation rules</a:t>
            </a:r>
          </a:p>
          <a:p>
            <a:pPr>
              <a:lnSpc>
                <a:spcPct val="80000"/>
              </a:lnSpc>
            </a:pPr>
            <a:r>
              <a:rPr lang="en-GB" altLang="en-US" sz="2800" dirty="0">
                <a:sym typeface="Wingdings" panose="05000000000000000000" pitchFamily="2" charset="2"/>
              </a:rPr>
              <a:t>Communications </a:t>
            </a:r>
            <a:r>
              <a:rPr lang="en-GB" altLang="en-US" sz="2800" dirty="0" smtClean="0">
                <a:sym typeface="Wingdings" panose="05000000000000000000" pitchFamily="2" charset="2"/>
              </a:rPr>
              <a:t>referencing </a:t>
            </a:r>
            <a:r>
              <a:rPr lang="en-GB" altLang="en-US" sz="2800" dirty="0">
                <a:sym typeface="Wingdings" panose="05000000000000000000" pitchFamily="2" charset="2"/>
              </a:rPr>
              <a:t>communications of both systems, new communications </a:t>
            </a:r>
            <a:r>
              <a:rPr lang="en-GB" altLang="en-US" sz="2800" dirty="0" smtClean="0">
                <a:sym typeface="Wingdings" panose="05000000000000000000" pitchFamily="2" charset="2"/>
              </a:rPr>
              <a:t>reference </a:t>
            </a:r>
            <a:r>
              <a:rPr lang="en-GB" altLang="en-US" sz="2800" dirty="0">
                <a:sym typeface="Wingdings" panose="05000000000000000000" pitchFamily="2" charset="2"/>
              </a:rPr>
              <a:t>these communications</a:t>
            </a:r>
          </a:p>
          <a:p>
            <a:pPr>
              <a:lnSpc>
                <a:spcPct val="80000"/>
              </a:lnSpc>
            </a:pPr>
            <a:r>
              <a:rPr lang="en-GB" altLang="en-US" sz="2800" dirty="0">
                <a:sym typeface="Wingdings" panose="05000000000000000000" pitchFamily="2" charset="2"/>
              </a:rPr>
              <a:t>New dense referencing cluster may emerge</a:t>
            </a:r>
          </a:p>
          <a:p>
            <a:pPr>
              <a:lnSpc>
                <a:spcPct val="80000"/>
              </a:lnSpc>
            </a:pPr>
            <a:r>
              <a:rPr lang="en-GB" altLang="en-US" sz="2800" dirty="0"/>
              <a:t>Questioning the existence of the new cluster leads to the expansion of the cluster and formation of the specific rules / continuation distributions of the new system </a:t>
            </a:r>
            <a:r>
              <a:rPr lang="en-GB" altLang="en-US" sz="2800" dirty="0">
                <a:sym typeface="Wingdings" panose="05000000000000000000" pitchFamily="2" charset="2"/>
              </a:rPr>
              <a:t> identity definition for the new system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7844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E11-7A3E-4016-8392-C35D6E4A13D2}" type="slidenum">
              <a:rPr lang="en-GB" altLang="en-US"/>
              <a:pPr/>
              <a:t>39</a:t>
            </a:fld>
            <a:endParaRPr lang="en-GB" alt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Examples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Systems emerging on the interface of interpenetrating systems</a:t>
            </a:r>
          </a:p>
          <a:p>
            <a:r>
              <a:rPr lang="en-GB" altLang="en-US" dirty="0" smtClean="0"/>
              <a:t>Biology </a:t>
            </a:r>
            <a:r>
              <a:rPr lang="en-GB" altLang="en-US" dirty="0"/>
              <a:t>and mathematics </a:t>
            </a:r>
            <a:r>
              <a:rPr lang="en-GB" altLang="en-US" dirty="0">
                <a:sym typeface="Wingdings" panose="05000000000000000000" pitchFamily="2" charset="2"/>
              </a:rPr>
              <a:t> theoretical biology</a:t>
            </a:r>
          </a:p>
          <a:p>
            <a:r>
              <a:rPr lang="en-GB" altLang="en-US" dirty="0">
                <a:sym typeface="Wingdings" panose="05000000000000000000" pitchFamily="2" charset="2"/>
              </a:rPr>
              <a:t>Neuroscience and pharmacology  neuro-pharmacology</a:t>
            </a:r>
          </a:p>
          <a:p>
            <a:r>
              <a:rPr lang="en-GB" altLang="en-US" dirty="0">
                <a:sym typeface="Wingdings" panose="05000000000000000000" pitchFamily="2" charset="2"/>
              </a:rPr>
              <a:t>Media and hospitals  health care PR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3517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5614B-38D3-4756-AC40-5D3045886D75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Random events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270750" cy="1160463"/>
          </a:xfrm>
        </p:spPr>
        <p:txBody>
          <a:bodyPr/>
          <a:lstStyle/>
          <a:p>
            <a:r>
              <a:rPr lang="en-GB" altLang="en-US" sz="2800"/>
              <a:t>Example: random spikes / spontaneous spikes</a:t>
            </a:r>
          </a:p>
        </p:txBody>
      </p:sp>
      <p:graphicFrame>
        <p:nvGraphicFramePr>
          <p:cNvPr id="11776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403350" y="3789363"/>
          <a:ext cx="5472113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79" name="Equation" r:id="rId4" imgW="2158920" imgH="482400" progId="Equation.3">
                  <p:embed/>
                </p:oleObj>
              </mc:Choice>
              <mc:Fallback>
                <p:oleObj name="Equation" r:id="rId4" imgW="215892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3789363"/>
                        <a:ext cx="5472113" cy="1222375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instances of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system language and appropriate constraints may define a unit system – a bounded set of system communications that can maintain itself as the system</a:t>
            </a:r>
          </a:p>
          <a:p>
            <a:r>
              <a:rPr lang="en-GB" dirty="0" smtClean="0"/>
              <a:t>The system expands by having multiple copies of the unit system</a:t>
            </a:r>
          </a:p>
          <a:p>
            <a:pPr lvl="1"/>
            <a:r>
              <a:rPr lang="en-GB" dirty="0" smtClean="0"/>
              <a:t>E.g. bacterial cells, supermarket instances of a supermarket company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CA939-FC2A-4523-B2FC-417C6DC29E09}" type="slidenum">
              <a:rPr lang="en-GB" altLang="en-US" smtClean="0"/>
              <a:pPr/>
              <a:t>40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743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instance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The system can be viewed as the sum of multiple instances, thus all communications within the individual instances are communications within the system (or parent system of the system instances)</a:t>
            </a:r>
          </a:p>
          <a:p>
            <a:r>
              <a:rPr lang="en-GB" sz="2400" dirty="0" smtClean="0"/>
              <a:t>The system instances may terminate after some time by disbanding / disintegration (e.g. after experiencing too many faults, errors and failures)</a:t>
            </a:r>
          </a:p>
          <a:p>
            <a:r>
              <a:rPr lang="en-GB" sz="2400" dirty="0" smtClean="0"/>
              <a:t>The system can be seen over time as the sum of the instances existing over time – while the instances have limited life span the system itself exists through multiple instances existing over time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CA939-FC2A-4523-B2FC-417C6DC29E09}" type="slidenum">
              <a:rPr lang="en-GB" altLang="en-US" smtClean="0"/>
              <a:pPr/>
              <a:t>41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013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System instance interactions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206680" cy="4114800"/>
          </a:xfrm>
        </p:spPr>
        <p:txBody>
          <a:bodyPr/>
          <a:lstStyle/>
          <a:p>
            <a:r>
              <a:rPr lang="en-GB" sz="2800" dirty="0" smtClean="0"/>
              <a:t>A system with multiple instances of unit systems</a:t>
            </a:r>
          </a:p>
          <a:p>
            <a:r>
              <a:rPr lang="en-GB" sz="2800" dirty="0" smtClean="0"/>
              <a:t>Interactions between unit systems through referencing of communications of another unit system</a:t>
            </a:r>
          </a:p>
          <a:p>
            <a:pPr lvl="1"/>
            <a:r>
              <a:rPr lang="en-GB" sz="2400" dirty="0" smtClean="0"/>
              <a:t>E.g</a:t>
            </a:r>
            <a:r>
              <a:rPr lang="en-GB" sz="2400" dirty="0"/>
              <a:t>. interacting bacterial cells that form a biofilm in response to antibiotic exposure</a:t>
            </a:r>
          </a:p>
          <a:p>
            <a:r>
              <a:rPr lang="en-GB" sz="2800" dirty="0" smtClean="0"/>
              <a:t>Unit systems are seen as communication units and their interactions are communications between these communication units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CA939-FC2A-4523-B2FC-417C6DC29E09}" type="slidenum">
              <a:rPr lang="en-GB" altLang="en-US" smtClean="0"/>
              <a:pPr/>
              <a:t>42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115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Composite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Many interactions among unit systems </a:t>
            </a:r>
            <a:r>
              <a:rPr lang="en-GB" dirty="0" smtClean="0">
                <a:sym typeface="Wingdings" panose="05000000000000000000" pitchFamily="2" charset="2"/>
              </a:rPr>
              <a:t> development of a system of such interactions, where the original unit systems are the communication units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Composite system: a communication system with communication units that are unit systems of another system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E.g. multi-cellular organism built out of communications between cells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CA939-FC2A-4523-B2FC-417C6DC29E09}" type="slidenum">
              <a:rPr lang="en-GB" altLang="en-US" smtClean="0"/>
              <a:pPr/>
              <a:t>43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102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A99FA-9A30-4D8D-B65E-B5DF261676DB}" type="slidenum">
              <a:rPr lang="en-GB" altLang="en-US"/>
              <a:pPr/>
              <a:t>44</a:t>
            </a:fld>
            <a:endParaRPr lang="en-GB" alt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Evolution of systems – 1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Systems </a:t>
            </a:r>
            <a:r>
              <a:rPr lang="en-GB" altLang="en-US" dirty="0" smtClean="0"/>
              <a:t>recreate / maintain </a:t>
            </a:r>
            <a:r>
              <a:rPr lang="en-GB" altLang="en-US" dirty="0"/>
              <a:t>and expand themselves</a:t>
            </a:r>
          </a:p>
          <a:p>
            <a:r>
              <a:rPr lang="en-GB" altLang="en-US" dirty="0"/>
              <a:t>They interact with other systems</a:t>
            </a:r>
          </a:p>
          <a:p>
            <a:pPr lvl="1"/>
            <a:r>
              <a:rPr lang="en-GB" altLang="en-US" dirty="0"/>
              <a:t>Changing their rules</a:t>
            </a:r>
          </a:p>
          <a:p>
            <a:pPr lvl="1"/>
            <a:r>
              <a:rPr lang="en-GB" altLang="en-US" dirty="0"/>
              <a:t>Changing their boundaries</a:t>
            </a:r>
          </a:p>
          <a:p>
            <a:pPr lvl="1"/>
            <a:r>
              <a:rPr lang="en-GB" altLang="en-US" dirty="0"/>
              <a:t>Changing their identity</a:t>
            </a:r>
          </a:p>
        </p:txBody>
      </p:sp>
    </p:spTree>
    <p:extLst>
      <p:ext uri="{BB962C8B-B14F-4D97-AF65-F5344CB8AC3E}">
        <p14:creationId xmlns:p14="http://schemas.microsoft.com/office/powerpoint/2010/main" val="386463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96B43-1C71-44CD-8617-7FCEF9D4C3BC}" type="slidenum">
              <a:rPr lang="en-GB" altLang="en-US"/>
              <a:pPr/>
              <a:t>45</a:t>
            </a:fld>
            <a:endParaRPr lang="en-GB" alt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Evolution of systems – 2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Systems develop structures </a:t>
            </a:r>
          </a:p>
          <a:p>
            <a:r>
              <a:rPr lang="en-GB" altLang="en-US"/>
              <a:t>The structures may organize into institution subsystems by questioning the identity of the subsystem</a:t>
            </a:r>
          </a:p>
          <a:p>
            <a:r>
              <a:rPr lang="en-GB" altLang="en-US"/>
              <a:t>This may lead to simplifications</a:t>
            </a:r>
          </a:p>
          <a:p>
            <a:r>
              <a:rPr lang="en-GB" altLang="en-US"/>
              <a:t>Simplification trigger expansion</a:t>
            </a:r>
          </a:p>
        </p:txBody>
      </p:sp>
    </p:spTree>
    <p:extLst>
      <p:ext uri="{BB962C8B-B14F-4D97-AF65-F5344CB8AC3E}">
        <p14:creationId xmlns:p14="http://schemas.microsoft.com/office/powerpoint/2010/main" val="200319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9118C-5252-4A5D-AB83-AD5758242C76}" type="slidenum">
              <a:rPr lang="en-GB" altLang="en-US"/>
              <a:pPr/>
              <a:t>46</a:t>
            </a:fld>
            <a:endParaRPr lang="en-GB" altLang="en-US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Evolution of systems – 3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 dirty="0"/>
              <a:t>At the interface of systems new dense communication clusters may emerge</a:t>
            </a:r>
          </a:p>
          <a:p>
            <a:r>
              <a:rPr lang="en-GB" altLang="en-US" sz="2800" dirty="0"/>
              <a:t>By questioning the identity (existence) of the new clusters new systems </a:t>
            </a:r>
            <a:r>
              <a:rPr lang="en-GB" altLang="en-US" sz="2800" dirty="0" smtClean="0"/>
              <a:t>emerge</a:t>
            </a:r>
          </a:p>
          <a:p>
            <a:r>
              <a:rPr lang="en-GB" altLang="en-US" sz="2800" dirty="0" smtClean="0"/>
              <a:t>Systems may expand by replication of unit systems</a:t>
            </a:r>
          </a:p>
          <a:p>
            <a:r>
              <a:rPr lang="en-GB" altLang="en-US" sz="2800" dirty="0" smtClean="0"/>
              <a:t>A composite system may emerge from communications between unit systems of another system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2265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A8465-CA59-4AC6-B61D-1EF56F94EBC8}" type="slidenum">
              <a:rPr lang="en-GB" altLang="en-US"/>
              <a:pPr/>
              <a:t>47</a:t>
            </a:fld>
            <a:endParaRPr lang="en-GB" alt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Evolution of systems – 4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800"/>
              <a:t>Systems compete for communications between communication units</a:t>
            </a:r>
          </a:p>
          <a:p>
            <a:r>
              <a:rPr lang="en-GB" altLang="en-US" sz="2800"/>
              <a:t>Systems describe / predict the environment</a:t>
            </a:r>
          </a:p>
          <a:p>
            <a:r>
              <a:rPr lang="en-GB" altLang="en-US" sz="2800"/>
              <a:t>Systems with better predictions have better predictive sustainability, they are selected under environmental selection pressures (they more easily reproduce and expand than other systems with less predictive sustainability)</a:t>
            </a:r>
          </a:p>
        </p:txBody>
      </p:sp>
    </p:spTree>
    <p:extLst>
      <p:ext uri="{BB962C8B-B14F-4D97-AF65-F5344CB8AC3E}">
        <p14:creationId xmlns:p14="http://schemas.microsoft.com/office/powerpoint/2010/main" val="60635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A9309-D65E-4021-9EC4-5B947856D001}" type="slidenum">
              <a:rPr lang="en-GB" altLang="en-US"/>
              <a:pPr/>
              <a:t>48</a:t>
            </a:fld>
            <a:endParaRPr lang="en-GB" altLang="en-US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Evolution of systems – Summary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Systems </a:t>
            </a:r>
            <a:r>
              <a:rPr lang="en-GB" altLang="en-US" dirty="0" smtClean="0"/>
              <a:t>maintain/recreate themselves, </a:t>
            </a:r>
            <a:r>
              <a:rPr lang="en-GB" altLang="en-US" dirty="0"/>
              <a:t>expand and change</a:t>
            </a:r>
          </a:p>
          <a:p>
            <a:r>
              <a:rPr lang="en-GB" altLang="en-US" dirty="0"/>
              <a:t>New systems and subsystems emerge</a:t>
            </a:r>
          </a:p>
          <a:p>
            <a:r>
              <a:rPr lang="en-GB" altLang="en-US" dirty="0"/>
              <a:t>Systems compete and some are selected under environmental selection pressures</a:t>
            </a:r>
          </a:p>
        </p:txBody>
      </p:sp>
    </p:spTree>
    <p:extLst>
      <p:ext uri="{BB962C8B-B14F-4D97-AF65-F5344CB8AC3E}">
        <p14:creationId xmlns:p14="http://schemas.microsoft.com/office/powerpoint/2010/main" val="22167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1243F-E2DB-4CB2-A93E-F118D56C5E99}" type="slidenum">
              <a:rPr lang="en-GB" altLang="en-US"/>
              <a:pPr/>
              <a:t>49</a:t>
            </a:fld>
            <a:endParaRPr lang="en-GB" alt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Summary – 1 </a:t>
            </a:r>
            <a:endParaRPr lang="en-GB" altLang="en-US" dirty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Length of communication references</a:t>
            </a:r>
          </a:p>
          <a:p>
            <a:r>
              <a:rPr lang="en-GB" altLang="en-US" dirty="0"/>
              <a:t>Simplification and expansion</a:t>
            </a:r>
          </a:p>
          <a:p>
            <a:r>
              <a:rPr lang="en-GB" altLang="en-US" dirty="0"/>
              <a:t>Structures, institutes and sub-systems</a:t>
            </a:r>
          </a:p>
          <a:p>
            <a:r>
              <a:rPr lang="en-GB" altLang="en-US" dirty="0"/>
              <a:t>Professional languages and binary </a:t>
            </a:r>
            <a:r>
              <a:rPr lang="en-GB" altLang="en-US" dirty="0" smtClean="0"/>
              <a:t>code</a:t>
            </a:r>
          </a:p>
          <a:p>
            <a:r>
              <a:rPr lang="en-GB" altLang="en-US" dirty="0"/>
              <a:t>Predictive sustainability and selection</a:t>
            </a:r>
          </a:p>
          <a:p>
            <a:r>
              <a:rPr lang="en-GB" altLang="en-US" dirty="0"/>
              <a:t>Changing system boundaries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7D2CE-3248-4216-9FE4-CD5A269337C8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Meaningless communications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Not following the rules</a:t>
            </a:r>
          </a:p>
          <a:p>
            <a:r>
              <a:rPr lang="en-GB" altLang="en-US"/>
              <a:t>E.g.,:</a:t>
            </a:r>
          </a:p>
          <a:p>
            <a:pPr lvl="1"/>
            <a:r>
              <a:rPr lang="en-GB" altLang="en-US"/>
              <a:t>Random communications</a:t>
            </a:r>
          </a:p>
          <a:p>
            <a:pPr lvl="1"/>
            <a:r>
              <a:rPr lang="en-GB" altLang="en-US"/>
              <a:t>Zero likelihood communications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D0E4A-6133-429E-B2AA-FF1CB23D7F5F}" type="slidenum">
              <a:rPr lang="en-GB" altLang="en-US"/>
              <a:pPr/>
              <a:t>50</a:t>
            </a:fld>
            <a:endParaRPr lang="en-GB" alt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Summary – 2  </a:t>
            </a:r>
            <a:endParaRPr lang="en-GB" altLang="en-US" dirty="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 smtClean="0"/>
              <a:t>Interpenetration </a:t>
            </a:r>
            <a:r>
              <a:rPr lang="en-GB" altLang="en-US" dirty="0"/>
              <a:t>of </a:t>
            </a:r>
            <a:r>
              <a:rPr lang="en-GB" altLang="en-US" dirty="0" smtClean="0"/>
              <a:t>systems</a:t>
            </a:r>
          </a:p>
          <a:p>
            <a:r>
              <a:rPr lang="en-GB" altLang="en-US" dirty="0" smtClean="0"/>
              <a:t>Multiple instance systems</a:t>
            </a:r>
          </a:p>
          <a:p>
            <a:r>
              <a:rPr lang="en-GB" altLang="en-US" dirty="0" smtClean="0"/>
              <a:t>Composite systems</a:t>
            </a:r>
            <a:endParaRPr lang="en-GB" altLang="en-US" dirty="0"/>
          </a:p>
          <a:p>
            <a:r>
              <a:rPr lang="en-GB" altLang="en-US" dirty="0"/>
              <a:t>Double contingency and the emergence of systems</a:t>
            </a:r>
          </a:p>
          <a:p>
            <a:r>
              <a:rPr lang="en-GB" altLang="en-US" dirty="0"/>
              <a:t>Evolution of systems</a:t>
            </a:r>
          </a:p>
        </p:txBody>
      </p:sp>
    </p:spTree>
    <p:extLst>
      <p:ext uri="{BB962C8B-B14F-4D97-AF65-F5344CB8AC3E}">
        <p14:creationId xmlns:p14="http://schemas.microsoft.com/office/powerpoint/2010/main" val="93857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ACA8A-898A-48F9-BAED-894D534304E4}" type="slidenum">
              <a:rPr lang="en-GB" altLang="en-US"/>
              <a:pPr/>
              <a:t>51</a:t>
            </a:fld>
            <a:endParaRPr lang="en-GB" alt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Q&amp;A – 1 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351837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GB" altLang="en-US"/>
              <a:t>Is it true that simplification of the communication symbol set leads to the expansion of the communication system ?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GB" altLang="en-US"/>
              <a:t>Is it true that structures are restrictions on the continuation distributions leading to the sharpening of them ?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GB" altLang="en-US"/>
              <a:t>Is it true that institutions are rule sets, which may organize into sub-systems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8C2AB-765D-4242-BF1D-C10B240165D0}" type="slidenum">
              <a:rPr lang="en-GB" altLang="en-US"/>
              <a:pPr/>
              <a:t>52</a:t>
            </a:fld>
            <a:endParaRPr lang="en-GB" alt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Q&amp;A – 2 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00808"/>
            <a:ext cx="7989888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800" dirty="0"/>
              <a:t>4. Is it true that a professional language is a subset of a system language corresponding to an institution system 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/>
              <a:t>5. Is it true that the language code defines which communications are part of the specialist language 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800" dirty="0"/>
              <a:t>6. Is it true that the political system is a professional institution system of the society </a:t>
            </a:r>
            <a:r>
              <a:rPr lang="en-GB" altLang="en-US" sz="2800" dirty="0" smtClean="0"/>
              <a:t>?</a:t>
            </a:r>
          </a:p>
          <a:p>
            <a:pPr>
              <a:buNone/>
            </a:pPr>
            <a:r>
              <a:rPr lang="en-GB" altLang="en-US" sz="2800" dirty="0" smtClean="0"/>
              <a:t>7. Is </a:t>
            </a:r>
            <a:r>
              <a:rPr lang="en-GB" altLang="en-US" sz="2800" dirty="0"/>
              <a:t>it true that professional institution systems of the society have a binary code ?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26B2B-9F49-4430-B458-814FE1A5F06E}" type="slidenum">
              <a:rPr lang="en-GB" altLang="en-US"/>
              <a:pPr/>
              <a:t>53</a:t>
            </a:fld>
            <a:endParaRPr lang="en-GB" alt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Q&amp;A – 3</a:t>
            </a:r>
            <a:r>
              <a:rPr lang="en-GB" altLang="en-US" dirty="0" smtClean="0"/>
              <a:t> </a:t>
            </a:r>
            <a:endParaRPr lang="en-GB" altLang="en-US" dirty="0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 smtClean="0"/>
              <a:t>8. </a:t>
            </a:r>
            <a:r>
              <a:rPr lang="en-GB" altLang="en-US" sz="2800" dirty="0"/>
              <a:t>Is it true that system communications can be viewed as predictions about the environment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/>
              <a:t>9</a:t>
            </a:r>
            <a:r>
              <a:rPr lang="en-GB" altLang="en-US" sz="2800" dirty="0" smtClean="0"/>
              <a:t>. </a:t>
            </a:r>
            <a:r>
              <a:rPr lang="en-GB" altLang="en-US" sz="2800" dirty="0"/>
              <a:t>Is it true that a system’s ability to reproduce and expand in an environment depends on the system’s predictive sustainability 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dirty="0" smtClean="0"/>
              <a:t>10. </a:t>
            </a:r>
            <a:r>
              <a:rPr lang="en-GB" altLang="en-US" sz="2800" dirty="0"/>
              <a:t>Is it true that selection pressures favour systems with richer symbol sets ?</a:t>
            </a:r>
          </a:p>
        </p:txBody>
      </p:sp>
    </p:spTree>
    <p:extLst>
      <p:ext uri="{BB962C8B-B14F-4D97-AF65-F5344CB8AC3E}">
        <p14:creationId xmlns:p14="http://schemas.microsoft.com/office/powerpoint/2010/main" val="326213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E5900-288A-415D-9681-225E6E6C6560}" type="slidenum">
              <a:rPr lang="en-GB" altLang="en-US"/>
              <a:pPr/>
              <a:t>54</a:t>
            </a:fld>
            <a:endParaRPr lang="en-GB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Q&amp;A – </a:t>
            </a:r>
            <a:r>
              <a:rPr lang="en-GB" altLang="en-US" dirty="0" smtClean="0"/>
              <a:t>4</a:t>
            </a:r>
            <a:endParaRPr lang="en-GB" altLang="en-US" dirty="0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/>
              <a:t>11. </a:t>
            </a:r>
            <a:r>
              <a:rPr lang="en-GB" altLang="en-US" sz="2400" dirty="0"/>
              <a:t>Is it true that interpenetration means that systems change their boundaries as a result of the interaction between the systems 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/>
              <a:t>12. </a:t>
            </a:r>
            <a:r>
              <a:rPr lang="en-GB" altLang="en-US" sz="2400" dirty="0"/>
              <a:t>Is it true that new systems always emerge at the interface of systems </a:t>
            </a:r>
            <a:r>
              <a:rPr lang="en-GB" altLang="en-US" sz="2400" dirty="0" smtClean="0"/>
              <a:t>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/>
              <a:t>13. Can systems grow by generating multiple copies of a unit system?</a:t>
            </a:r>
            <a:endParaRPr lang="en-GB" altLang="en-US" sz="2400" dirty="0"/>
          </a:p>
          <a:p>
            <a:pPr>
              <a:buFont typeface="Wingdings" panose="05000000000000000000" pitchFamily="2" charset="2"/>
              <a:buNone/>
            </a:pPr>
            <a:r>
              <a:rPr lang="en-GB" altLang="en-US" sz="2400" dirty="0" smtClean="0"/>
              <a:t>14. </a:t>
            </a:r>
            <a:r>
              <a:rPr lang="en-GB" altLang="en-US" sz="2400" dirty="0"/>
              <a:t>Is it true that questioning the identity of a referential communication cluster leads to the formation of the corresponding communication system ?</a:t>
            </a:r>
          </a:p>
        </p:txBody>
      </p:sp>
    </p:spTree>
    <p:extLst>
      <p:ext uri="{BB962C8B-B14F-4D97-AF65-F5344CB8AC3E}">
        <p14:creationId xmlns:p14="http://schemas.microsoft.com/office/powerpoint/2010/main" val="174902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46147-6138-42F9-AF38-D6CAD49DFC3A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Limited length communications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558088" cy="1592263"/>
          </a:xfrm>
        </p:spPr>
        <p:txBody>
          <a:bodyPr/>
          <a:lstStyle/>
          <a:p>
            <a:r>
              <a:rPr lang="en-GB" altLang="en-US" sz="2800"/>
              <a:t>How long can be a sequence / pattern of referencing communications that does not appear as random ?</a:t>
            </a:r>
          </a:p>
        </p:txBody>
      </p:sp>
      <p:graphicFrame>
        <p:nvGraphicFramePr>
          <p:cNvPr id="119812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45389533"/>
              </p:ext>
            </p:extLst>
          </p:nvPr>
        </p:nvGraphicFramePr>
        <p:xfrm>
          <a:off x="771525" y="4149725"/>
          <a:ext cx="7240588" cy="150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27" name="Equation" r:id="rId4" imgW="3187440" imgH="660240" progId="Equation.3">
                  <p:embed/>
                </p:oleObj>
              </mc:Choice>
              <mc:Fallback>
                <p:oleObj name="Equation" r:id="rId4" imgW="3187440" imgH="660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4149725"/>
                        <a:ext cx="7240588" cy="1500188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BFD69-3133-4263-8CC1-EF21923BB5EE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Expressivity of a system language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631113" cy="2527300"/>
          </a:xfrm>
        </p:spPr>
        <p:txBody>
          <a:bodyPr/>
          <a:lstStyle/>
          <a:p>
            <a:r>
              <a:rPr lang="en-GB" altLang="en-US" sz="2800"/>
              <a:t>Richer symbol sets imply shorter reference sequences</a:t>
            </a:r>
          </a:p>
          <a:p>
            <a:r>
              <a:rPr lang="en-GB" altLang="en-US" sz="2800"/>
              <a:t>Trade-off between symbol set richness and the length of referentially interlinked communication sequences</a:t>
            </a:r>
          </a:p>
        </p:txBody>
      </p:sp>
      <p:graphicFrame>
        <p:nvGraphicFramePr>
          <p:cNvPr id="12083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33768901"/>
              </p:ext>
            </p:extLst>
          </p:nvPr>
        </p:nvGraphicFramePr>
        <p:xfrm>
          <a:off x="1536700" y="4889500"/>
          <a:ext cx="491966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52" name="Equation" r:id="rId4" imgW="2082600" imgH="482400" progId="Equation.3">
                  <p:embed/>
                </p:oleObj>
              </mc:Choice>
              <mc:Fallback>
                <p:oleObj name="Equation" r:id="rId4" imgW="208260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889500"/>
                        <a:ext cx="4919663" cy="1139825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282F5-9189-4C62-89EC-76856E37D331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Simplification of languages – 1 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E.g., </a:t>
            </a:r>
          </a:p>
          <a:p>
            <a:pPr lvl="1"/>
            <a:r>
              <a:rPr lang="en-GB" altLang="en-US" dirty="0"/>
              <a:t>Neurons: graded potentials / spikes</a:t>
            </a:r>
          </a:p>
          <a:p>
            <a:pPr lvl="1"/>
            <a:r>
              <a:rPr lang="en-GB" altLang="en-US" dirty="0"/>
              <a:t>Brain: diverse cortex structure / crystalline cortex structure</a:t>
            </a:r>
          </a:p>
          <a:p>
            <a:pPr lvl="1"/>
            <a:r>
              <a:rPr lang="en-GB" altLang="en-US" dirty="0"/>
              <a:t>Language: rich </a:t>
            </a:r>
            <a:r>
              <a:rPr lang="en-GB" altLang="en-US" dirty="0" smtClean="0"/>
              <a:t>lexicon </a:t>
            </a:r>
            <a:r>
              <a:rPr lang="en-GB" altLang="en-US" dirty="0"/>
              <a:t>/ simple </a:t>
            </a:r>
            <a:r>
              <a:rPr lang="en-GB" altLang="en-US" dirty="0" smtClean="0"/>
              <a:t>lexicon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F82B2-3BB4-499C-B18C-ACBDC3996004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Simplification of languages – 2 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800"/>
              <a:t>Smaller symbol sets</a:t>
            </a:r>
          </a:p>
        </p:txBody>
      </p:sp>
      <p:graphicFrame>
        <p:nvGraphicFramePr>
          <p:cNvPr id="12288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16013" y="3284538"/>
          <a:ext cx="6264275" cy="183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0" name="Equation" r:id="rId4" imgW="1600200" imgH="469800" progId="Equation.3">
                  <p:embed/>
                </p:oleObj>
              </mc:Choice>
              <mc:Fallback>
                <p:oleObj name="Equation" r:id="rId4" imgW="1600200" imgH="469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3284538"/>
                        <a:ext cx="6264275" cy="1839912"/>
                      </a:xfrm>
                      <a:prstGeom prst="rect">
                        <a:avLst/>
                      </a:prstGeom>
                      <a:solidFill>
                        <a:schemeClr val="accent1">
                          <a:alpha val="50000"/>
                        </a:schemeClr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pool">
  <a:themeElements>
    <a:clrScheme name="Whirlpool 1">
      <a:dk1>
        <a:srgbClr val="000066"/>
      </a:dk1>
      <a:lt1>
        <a:srgbClr val="FFFF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DADA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Whirlpoo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Whirlpool 1">
        <a:dk1>
          <a:srgbClr val="000066"/>
        </a:dk1>
        <a:lt1>
          <a:srgbClr val="FFFF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2">
        <a:dk1>
          <a:srgbClr val="000066"/>
        </a:dk1>
        <a:lt1>
          <a:srgbClr val="FFFF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DADA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rlpool 3">
        <a:dk1>
          <a:srgbClr val="393939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ADADA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10543</TotalTime>
  <Words>2035</Words>
  <Application>Microsoft Office PowerPoint</Application>
  <PresentationFormat>On-screen Show (4:3)</PresentationFormat>
  <Paragraphs>335</Paragraphs>
  <Slides>54</Slides>
  <Notes>54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Arial</vt:lpstr>
      <vt:lpstr>Tahoma</vt:lpstr>
      <vt:lpstr>Times New Roman</vt:lpstr>
      <vt:lpstr>Wingdings</vt:lpstr>
      <vt:lpstr>Whirlpool</vt:lpstr>
      <vt:lpstr>Equation</vt:lpstr>
      <vt:lpstr>Evolution of Complex Systems</vt:lpstr>
      <vt:lpstr>Objectives</vt:lpstr>
      <vt:lpstr>Continuation distributions</vt:lpstr>
      <vt:lpstr>Random events</vt:lpstr>
      <vt:lpstr>Meaningless communications</vt:lpstr>
      <vt:lpstr>Limited length communications</vt:lpstr>
      <vt:lpstr>Expressivity of a system language</vt:lpstr>
      <vt:lpstr>Simplification of languages – 1 </vt:lpstr>
      <vt:lpstr>Simplification of languages – 2 </vt:lpstr>
      <vt:lpstr>Expansion of the language</vt:lpstr>
      <vt:lpstr>Memory and expansion</vt:lpstr>
      <vt:lpstr>Information subsystem and expansion</vt:lpstr>
      <vt:lpstr>Structure of communications</vt:lpstr>
      <vt:lpstr>Structure</vt:lpstr>
      <vt:lpstr>Specialist communication</vt:lpstr>
      <vt:lpstr>Expansion by specialist communications</vt:lpstr>
      <vt:lpstr>Structure and specialisation</vt:lpstr>
      <vt:lpstr>Institutions – 1 </vt:lpstr>
      <vt:lpstr>Institutions – 2 </vt:lpstr>
      <vt:lpstr>Institutions – 3 </vt:lpstr>
      <vt:lpstr>Professional language </vt:lpstr>
      <vt:lpstr>Professional institution systems</vt:lpstr>
      <vt:lpstr>Language code – 1 </vt:lpstr>
      <vt:lpstr>Language code – 2 </vt:lpstr>
      <vt:lpstr>Binary code</vt:lpstr>
      <vt:lpstr>Environment of systems</vt:lpstr>
      <vt:lpstr>System actions and perceptions</vt:lpstr>
      <vt:lpstr>Predictive sustainability</vt:lpstr>
      <vt:lpstr>Competing systems</vt:lpstr>
      <vt:lpstr>Selection of systems</vt:lpstr>
      <vt:lpstr>Simplicity, memory,  expansion, selection</vt:lpstr>
      <vt:lpstr>Interacting systems</vt:lpstr>
      <vt:lpstr>The boundary of systems</vt:lpstr>
      <vt:lpstr>Changing system boundaries</vt:lpstr>
      <vt:lpstr>Interpenetrating systems</vt:lpstr>
      <vt:lpstr>Dense / frequent communications</vt:lpstr>
      <vt:lpstr>Double contingency and systems</vt:lpstr>
      <vt:lpstr>Interpenetration and emergence of systems</vt:lpstr>
      <vt:lpstr>Examples</vt:lpstr>
      <vt:lpstr>Multiple instances of systems</vt:lpstr>
      <vt:lpstr>Multiple instance systems</vt:lpstr>
      <vt:lpstr>System instance interactions</vt:lpstr>
      <vt:lpstr>Composite systems</vt:lpstr>
      <vt:lpstr>Evolution of systems – 1 </vt:lpstr>
      <vt:lpstr>Evolution of systems – 2</vt:lpstr>
      <vt:lpstr>Evolution of systems – 3</vt:lpstr>
      <vt:lpstr>Evolution of systems – 4</vt:lpstr>
      <vt:lpstr>Evolution of systems – Summary</vt:lpstr>
      <vt:lpstr>Summary – 1 </vt:lpstr>
      <vt:lpstr>Summary – 2  </vt:lpstr>
      <vt:lpstr>Q&amp;A – 1 </vt:lpstr>
      <vt:lpstr>Q&amp;A – 2 </vt:lpstr>
      <vt:lpstr>Q&amp;A – 3 </vt:lpstr>
      <vt:lpstr>Q&amp;A – 4</vt:lpstr>
    </vt:vector>
  </TitlesOfParts>
  <Company>Psychology / University of Newcastle upon Tyne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with Complexity</dc:title>
  <dc:creator>Andras</dc:creator>
  <cp:lastModifiedBy>Peter</cp:lastModifiedBy>
  <cp:revision>81</cp:revision>
  <dcterms:created xsi:type="dcterms:W3CDTF">2002-03-10T14:00:31Z</dcterms:created>
  <dcterms:modified xsi:type="dcterms:W3CDTF">2022-09-03T09:52:10Z</dcterms:modified>
</cp:coreProperties>
</file>