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298" r:id="rId44"/>
    <p:sldId id="321" r:id="rId45"/>
    <p:sldId id="322" r:id="rId46"/>
    <p:sldId id="300" r:id="rId47"/>
    <p:sldId id="323" r:id="rId48"/>
    <p:sldId id="324" r:id="rId4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F0C12-53A2-45E0-AF2E-2E8B5EFD811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6722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8273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3699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5606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11454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0071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8318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1502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07828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4614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74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15910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5746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5044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68655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56959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50427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1882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2988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3660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09688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89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3425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8317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0231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60459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85906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2375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61144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15748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7088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81049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39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814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11694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16343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64300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7766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211716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06736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3144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07309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368955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48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6056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720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5513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8154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973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F0C12-53A2-45E0-AF2E-2E8B5EFD811A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083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10F0C54A-B6AC-42F8-A87A-8C9E37272F7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DD06F-58CA-4578-9C0B-153C48B114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317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FD225B-FDB1-4BEA-9FF6-197AD24DB9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850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DE7AC-B1D9-4805-B138-E21A653652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319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04B02-7B33-40DB-AEAC-57438E23E7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381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27DDF-A5BB-4ECE-ABBC-7D3C2067AE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032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32853-6E7A-4BDB-8B0F-1A38858C66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416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DAFFA-CC16-4CC9-B341-42D5260B97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110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C4EED-7D1A-43A7-AD2B-4324F90868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7328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37F5A-D763-4F1A-9653-BB126E65B6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310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47E5D-62CC-4D05-83DB-B5040EB48A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110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3E228AEE-215A-4F81-9EBD-65E12BD398D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716338"/>
            <a:ext cx="7632700" cy="2566987"/>
          </a:xfrm>
        </p:spPr>
        <p:txBody>
          <a:bodyPr/>
          <a:lstStyle/>
          <a:p>
            <a:r>
              <a:rPr lang="en-GB" altLang="en-US" sz="3600" dirty="0"/>
              <a:t>Lecture 12: The Evolution of </a:t>
            </a:r>
            <a:r>
              <a:rPr lang="en-GB" altLang="en-US" sz="3600" dirty="0" smtClean="0"/>
              <a:t>Science</a:t>
            </a:r>
          </a:p>
          <a:p>
            <a:r>
              <a:rPr lang="en-GB" altLang="en-US" sz="3600" dirty="0" smtClean="0"/>
              <a:t>Peter Andras</a:t>
            </a:r>
            <a:endParaRPr lang="en-GB" altLang="en-US" sz="3600" dirty="0"/>
          </a:p>
          <a:p>
            <a:r>
              <a:rPr lang="en-GB" altLang="en-US" sz="3600" dirty="0" smtClean="0"/>
              <a:t>peter.andras.ncl@gmail.com</a:t>
            </a:r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2E82-1EBD-4724-B72D-52BA45BB3687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Practical knowledge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Common knowledge about practical problems</a:t>
            </a:r>
          </a:p>
          <a:p>
            <a:r>
              <a:rPr lang="en-GB" altLang="en-US" dirty="0"/>
              <a:t>Specialist practical knowledge </a:t>
            </a:r>
            <a:r>
              <a:rPr lang="en-GB" altLang="en-US" dirty="0">
                <a:sym typeface="Wingdings" panose="05000000000000000000" pitchFamily="2" charset="2"/>
              </a:rPr>
              <a:t> expansion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E.g., masonry, </a:t>
            </a:r>
            <a:r>
              <a:rPr lang="en-GB" altLang="en-US" dirty="0" smtClean="0">
                <a:sym typeface="Wingdings" panose="05000000000000000000" pitchFamily="2" charset="2"/>
              </a:rPr>
              <a:t>surgery, measuring the land, travel and navigation by stars in the sky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CC0-2946-414A-8E12-0B82F84A358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520113" cy="1143000"/>
          </a:xfrm>
        </p:spPr>
        <p:txBody>
          <a:bodyPr/>
          <a:lstStyle/>
          <a:p>
            <a:r>
              <a:rPr lang="en-GB" altLang="en-US" sz="4000"/>
              <a:t>Writing and uncommon knowledge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Written communications</a:t>
            </a:r>
          </a:p>
          <a:p>
            <a:r>
              <a:rPr lang="en-GB" altLang="en-US" dirty="0"/>
              <a:t>Preservation of communications for later reference </a:t>
            </a:r>
            <a:r>
              <a:rPr lang="en-GB" altLang="en-US" dirty="0">
                <a:sym typeface="Wingdings" panose="05000000000000000000" pitchFamily="2" charset="2"/>
              </a:rPr>
              <a:t> memory</a:t>
            </a:r>
            <a:endParaRPr lang="en-GB" altLang="en-US" dirty="0"/>
          </a:p>
          <a:p>
            <a:r>
              <a:rPr lang="en-GB" altLang="en-US" dirty="0"/>
              <a:t>Interpretation in new context </a:t>
            </a:r>
            <a:r>
              <a:rPr lang="en-GB" altLang="en-US" dirty="0">
                <a:sym typeface="Wingdings" panose="05000000000000000000" pitchFamily="2" charset="2"/>
              </a:rPr>
              <a:t> memory processing  information </a:t>
            </a:r>
            <a:r>
              <a:rPr lang="en-GB" altLang="en-US" dirty="0" smtClean="0">
                <a:sym typeface="Wingdings" panose="05000000000000000000" pitchFamily="2" charset="2"/>
              </a:rPr>
              <a:t>subsystem</a:t>
            </a:r>
          </a:p>
          <a:p>
            <a:r>
              <a:rPr lang="en-GB" altLang="en-US" dirty="0" smtClean="0">
                <a:sym typeface="Wingdings" panose="05000000000000000000" pitchFamily="2" charset="2"/>
              </a:rPr>
              <a:t>Fundamental book of religion (e.g. Bible)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F400-43D1-410B-81D2-89F0ADB6F18E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447088" cy="1143000"/>
          </a:xfrm>
        </p:spPr>
        <p:txBody>
          <a:bodyPr/>
          <a:lstStyle/>
          <a:p>
            <a:r>
              <a:rPr lang="en-GB" altLang="en-US" sz="4000"/>
              <a:t>Systematic uncommon knowledge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Analysing uncommon knowledge</a:t>
            </a:r>
          </a:p>
          <a:p>
            <a:r>
              <a:rPr lang="en-GB" altLang="en-US" dirty="0"/>
              <a:t>Writing allows longer derivations</a:t>
            </a:r>
          </a:p>
          <a:p>
            <a:r>
              <a:rPr lang="en-GB" altLang="en-US" dirty="0"/>
              <a:t>Contradictions are found and solved and the solutions are written down</a:t>
            </a:r>
          </a:p>
          <a:p>
            <a:r>
              <a:rPr lang="en-GB" altLang="en-US" dirty="0"/>
              <a:t>Note: monotheism </a:t>
            </a:r>
            <a:r>
              <a:rPr lang="en-GB" altLang="en-US" dirty="0">
                <a:sym typeface="Wingdings" panose="05000000000000000000" pitchFamily="2" charset="2"/>
              </a:rPr>
              <a:t> simplification  expansion  </a:t>
            </a:r>
            <a:r>
              <a:rPr lang="en-GB" altLang="en-US" dirty="0" smtClean="0">
                <a:sym typeface="Wingdings" panose="05000000000000000000" pitchFamily="2" charset="2"/>
              </a:rPr>
              <a:t>elaborated </a:t>
            </a:r>
            <a:r>
              <a:rPr lang="en-GB" altLang="en-US" dirty="0">
                <a:sym typeface="Wingdings" panose="05000000000000000000" pitchFamily="2" charset="2"/>
              </a:rPr>
              <a:t>uncommon knowledge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D029-82F9-459B-8271-4D31188A2C89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Science of uncommon knowledge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Theology: analysis, interpretation and continuation of uncommon knowledge</a:t>
            </a:r>
          </a:p>
          <a:p>
            <a:r>
              <a:rPr lang="en-GB" altLang="en-US"/>
              <a:t>Schools of theology: monasteries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3D19-A584-4613-AF29-C680FBAEED68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Writing and practical knowledge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Written communications about practical knowledge</a:t>
            </a:r>
          </a:p>
          <a:p>
            <a:r>
              <a:rPr lang="en-GB" altLang="en-US" dirty="0"/>
              <a:t>Writing allows longer sequences of continuing communications</a:t>
            </a:r>
          </a:p>
          <a:p>
            <a:r>
              <a:rPr lang="en-GB" altLang="en-US" dirty="0"/>
              <a:t>Contradictions and solutions are </a:t>
            </a:r>
            <a:r>
              <a:rPr lang="en-GB" altLang="en-US" dirty="0" smtClean="0"/>
              <a:t>found</a:t>
            </a:r>
          </a:p>
          <a:p>
            <a:r>
              <a:rPr lang="en-GB" altLang="en-US" dirty="0" smtClean="0"/>
              <a:t>E.g. handbooks of land measurement and geometry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CDCA-FADE-4AB7-A5DB-44350399C503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of practical knowledge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Systematic organization of practical knowledge</a:t>
            </a:r>
          </a:p>
          <a:p>
            <a:r>
              <a:rPr lang="en-GB" altLang="en-US" dirty="0"/>
              <a:t>E.g., ancient medicine, geometry, </a:t>
            </a:r>
            <a:r>
              <a:rPr lang="en-GB" altLang="en-US" dirty="0" smtClean="0"/>
              <a:t>calculation, masonry</a:t>
            </a:r>
            <a:r>
              <a:rPr lang="en-GB" altLang="en-US" dirty="0"/>
              <a:t>, geography, botany textbooks</a:t>
            </a:r>
          </a:p>
          <a:p>
            <a:r>
              <a:rPr lang="en-GB" altLang="en-US" dirty="0"/>
              <a:t>Schools of practical knowledge: ancient philosophy schools, writing schools in China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27BF-823D-452F-8ECC-5074B4F9F08B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logic of science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Truth</a:t>
            </a:r>
          </a:p>
          <a:p>
            <a:r>
              <a:rPr lang="en-GB" altLang="en-US"/>
              <a:t>What is true and what is not true (false) according to the rules of the systematic knowledge (early science) </a:t>
            </a:r>
            <a:r>
              <a:rPr lang="en-GB" altLang="en-US">
                <a:sym typeface="Wingdings" panose="05000000000000000000" pitchFamily="2" charset="2"/>
              </a:rPr>
              <a:t> identity of the science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FB51D-070E-4169-90D6-7839F1BF3D41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Early sciences as subsystems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Uncommon and practical systematic knowledge systems</a:t>
            </a:r>
          </a:p>
          <a:p>
            <a:r>
              <a:rPr lang="en-GB" altLang="en-US"/>
              <a:t>Subsystems of the corresponding knowledge system</a:t>
            </a:r>
          </a:p>
          <a:p>
            <a:r>
              <a:rPr lang="en-GB" altLang="en-US"/>
              <a:t>Defining logic (identity): scientifically true /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919-ED28-4BCD-8773-D5C8B9A98BC4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Education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Reproduction of the society – common knowledge base</a:t>
            </a:r>
          </a:p>
          <a:p>
            <a:r>
              <a:rPr lang="en-GB" altLang="en-US"/>
              <a:t>Family education, religious education, practical knowledge education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6ADFD-E947-4C79-86E9-267B1BA32DBC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Education and theology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Formalized education of uncommon knowledge to reproduce the early science of theology</a:t>
            </a:r>
          </a:p>
          <a:p>
            <a:r>
              <a:rPr lang="en-GB" altLang="en-US" dirty="0"/>
              <a:t>More </a:t>
            </a:r>
            <a:r>
              <a:rPr lang="en-GB" altLang="en-US" dirty="0" smtClean="0"/>
              <a:t>need for it </a:t>
            </a:r>
            <a:r>
              <a:rPr lang="en-GB" altLang="en-US" dirty="0"/>
              <a:t>in case of more extended uncommon knowledge systems (e.g., those built by monotheist religions)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B64D-780F-4446-AEA9-DA275D5BFC6A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Science as a system</a:t>
            </a:r>
          </a:p>
          <a:p>
            <a:r>
              <a:rPr lang="en-GB" altLang="en-US" sz="2800" dirty="0"/>
              <a:t>Origins of science</a:t>
            </a:r>
          </a:p>
          <a:p>
            <a:r>
              <a:rPr lang="en-GB" altLang="en-US" sz="2800" dirty="0"/>
              <a:t>Memory, information subsystem and </a:t>
            </a:r>
            <a:r>
              <a:rPr lang="en-GB" altLang="en-US" sz="2800" dirty="0" smtClean="0"/>
              <a:t>identity</a:t>
            </a:r>
          </a:p>
          <a:p>
            <a:r>
              <a:rPr lang="en-GB" altLang="en-US" sz="2800" dirty="0"/>
              <a:t>Specialisation and expansion</a:t>
            </a:r>
          </a:p>
          <a:p>
            <a:r>
              <a:rPr lang="en-GB" altLang="en-US" sz="2800" dirty="0"/>
              <a:t>Interpenetration and expansion</a:t>
            </a:r>
          </a:p>
          <a:p>
            <a:r>
              <a:rPr lang="en-GB" altLang="en-US" sz="2800" dirty="0"/>
              <a:t>Competition and selection</a:t>
            </a:r>
          </a:p>
          <a:p>
            <a:r>
              <a:rPr lang="en-GB" altLang="en-US" sz="2800" dirty="0"/>
              <a:t>Emerging sciences</a:t>
            </a:r>
          </a:p>
          <a:p>
            <a:endParaRPr lang="en-GB" altLang="en-US" sz="2800" dirty="0"/>
          </a:p>
          <a:p>
            <a:endParaRPr lang="en-GB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81506-5343-4E33-BF3C-0F38EFE96EE0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7200"/>
            <a:ext cx="7848600" cy="1143000"/>
          </a:xfrm>
        </p:spPr>
        <p:txBody>
          <a:bodyPr/>
          <a:lstStyle/>
          <a:p>
            <a:r>
              <a:rPr lang="en-GB" altLang="en-US" sz="4000"/>
              <a:t>Interpenetration: education and theology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New rules of education in conformity with the religion / theology</a:t>
            </a:r>
          </a:p>
          <a:p>
            <a:r>
              <a:rPr lang="en-GB" altLang="en-US"/>
              <a:t>New system: formal education</a:t>
            </a:r>
          </a:p>
          <a:p>
            <a:r>
              <a:rPr lang="en-GB" altLang="en-US"/>
              <a:t>Formal education and theology: systematic reproduction and extension of theology </a:t>
            </a:r>
            <a:r>
              <a:rPr lang="en-GB" altLang="en-US">
                <a:sym typeface="Wingdings" panose="05000000000000000000" pitchFamily="2" charset="2"/>
              </a:rPr>
              <a:t> university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C1A3-D67E-4B17-9F1E-0A6BFAC26CE2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304213" cy="1143000"/>
          </a:xfrm>
        </p:spPr>
        <p:txBody>
          <a:bodyPr/>
          <a:lstStyle/>
          <a:p>
            <a:r>
              <a:rPr lang="en-GB" altLang="en-US" sz="4000"/>
              <a:t>Interpenetration: formal education and practical knowledge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Similarities: written communications, analysis, testing of conclusions</a:t>
            </a:r>
          </a:p>
          <a:p>
            <a:r>
              <a:rPr lang="en-GB" altLang="en-US" dirty="0"/>
              <a:t>Practical sciences change the contents of education (new communication rules)</a:t>
            </a:r>
          </a:p>
          <a:p>
            <a:r>
              <a:rPr lang="en-GB" altLang="en-US" dirty="0"/>
              <a:t>Education of practical sciences: geometry, botany, geography, </a:t>
            </a:r>
            <a:r>
              <a:rPr lang="en-GB" altLang="en-US" dirty="0" smtClean="0"/>
              <a:t>astronomy, alchemy, astrology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200F-DEB3-45A2-AFD8-21376BD50A98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Interpenetration: experimental validation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Practical sciences: experimental validation</a:t>
            </a:r>
          </a:p>
          <a:p>
            <a:r>
              <a:rPr lang="en-GB" altLang="en-US"/>
              <a:t>Science: truth checking by experimental validation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D4EA-3069-433E-9B91-86C9B696057C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emerging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Boundary between practical sciences, theology, education</a:t>
            </a:r>
          </a:p>
          <a:p>
            <a:r>
              <a:rPr lang="en-GB" altLang="en-US"/>
              <a:t>New system emerges: science with experimentally validated truth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FC93-051F-4B2C-B25E-075411341869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of law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Practical law practice</a:t>
            </a:r>
          </a:p>
          <a:p>
            <a:r>
              <a:rPr lang="en-GB" altLang="en-US"/>
              <a:t>Science of law</a:t>
            </a:r>
          </a:p>
          <a:p>
            <a:r>
              <a:rPr lang="en-GB" altLang="en-US"/>
              <a:t>More variable than theology</a:t>
            </a:r>
          </a:p>
          <a:p>
            <a:r>
              <a:rPr lang="en-GB" altLang="en-US"/>
              <a:t>Early universities</a:t>
            </a:r>
          </a:p>
        </p:txBody>
      </p:sp>
    </p:spTree>
    <p:extLst>
      <p:ext uri="{BB962C8B-B14F-4D97-AF65-F5344CB8AC3E}">
        <p14:creationId xmlns:p14="http://schemas.microsoft.com/office/powerpoint/2010/main" val="292086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604C-E9D0-47DA-9C37-EFCC268DA38E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of medicine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Practical anatomy, botany, surgery and theology</a:t>
            </a:r>
          </a:p>
          <a:p>
            <a:r>
              <a:rPr lang="en-GB" altLang="en-US"/>
              <a:t>Science of medicine – experimental checks</a:t>
            </a:r>
          </a:p>
          <a:p>
            <a:r>
              <a:rPr lang="en-GB" altLang="en-US"/>
              <a:t>Early universities</a:t>
            </a:r>
          </a:p>
        </p:txBody>
      </p:sp>
    </p:spTree>
    <p:extLst>
      <p:ext uri="{BB962C8B-B14F-4D97-AF65-F5344CB8AC3E}">
        <p14:creationId xmlns:p14="http://schemas.microsoft.com/office/powerpoint/2010/main" val="419038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64CB2-6E98-419B-B6EA-3298A09954D1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Philosophy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Ancient schools – early philosophy</a:t>
            </a:r>
          </a:p>
          <a:p>
            <a:r>
              <a:rPr lang="en-GB" altLang="en-US"/>
              <a:t>Pure theology free of religion – interfacing with practical sciences</a:t>
            </a:r>
          </a:p>
          <a:p>
            <a:r>
              <a:rPr lang="en-GB" altLang="en-US"/>
              <a:t>Early universities</a:t>
            </a:r>
          </a:p>
        </p:txBody>
      </p:sp>
    </p:spTree>
    <p:extLst>
      <p:ext uri="{BB962C8B-B14F-4D97-AF65-F5344CB8AC3E}">
        <p14:creationId xmlns:p14="http://schemas.microsoft.com/office/powerpoint/2010/main" val="173826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0398-6982-413C-ACB8-AA74B044968E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Natural philosophy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Practical sciences (geometry, mechanics, astrology, alchemy, geography) and philosophy</a:t>
            </a:r>
          </a:p>
          <a:p>
            <a:r>
              <a:rPr lang="en-GB" altLang="en-US"/>
              <a:t>Experimentally validated science</a:t>
            </a:r>
          </a:p>
          <a:p>
            <a:r>
              <a:rPr lang="en-GB" altLang="en-US"/>
              <a:t>16</a:t>
            </a:r>
            <a:r>
              <a:rPr lang="en-GB" altLang="en-US" baseline="30000"/>
              <a:t>th</a:t>
            </a:r>
            <a:r>
              <a:rPr lang="en-GB" altLang="en-US"/>
              <a:t> – 18</a:t>
            </a:r>
            <a:r>
              <a:rPr lang="en-GB" altLang="en-US" baseline="30000"/>
              <a:t>th</a:t>
            </a:r>
            <a:r>
              <a:rPr lang="en-GB" altLang="en-US"/>
              <a:t> century univerisities</a:t>
            </a:r>
          </a:p>
        </p:txBody>
      </p:sp>
    </p:spTree>
    <p:extLst>
      <p:ext uri="{BB962C8B-B14F-4D97-AF65-F5344CB8AC3E}">
        <p14:creationId xmlns:p14="http://schemas.microsoft.com/office/powerpoint/2010/main" val="207733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AA1-6528-4F87-B31F-E06F27126732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Printing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Reproduction of written text in large amount</a:t>
            </a:r>
          </a:p>
          <a:p>
            <a:pPr>
              <a:lnSpc>
                <a:spcPct val="90000"/>
              </a:lnSpc>
            </a:pPr>
            <a:r>
              <a:rPr lang="en-GB" altLang="en-US"/>
              <a:t>Large scale availability of memory for science communications </a:t>
            </a:r>
            <a:r>
              <a:rPr lang="en-GB" altLang="en-US">
                <a:sym typeface="Wingdings" panose="05000000000000000000" pitchFamily="2" charset="2"/>
              </a:rPr>
              <a:t> expansion of the information subsystem of science = more possible to process memories of earlier scientific communications</a:t>
            </a:r>
            <a:endParaRPr lang="en-GB" altLang="en-US"/>
          </a:p>
          <a:p>
            <a:pPr>
              <a:lnSpc>
                <a:spcPct val="90000"/>
              </a:lnSpc>
            </a:pPr>
            <a:r>
              <a:rPr lang="en-GB" altLang="en-US"/>
              <a:t>Explosive expansion of science</a:t>
            </a:r>
          </a:p>
        </p:txBody>
      </p:sp>
    </p:spTree>
    <p:extLst>
      <p:ext uri="{BB962C8B-B14F-4D97-AF65-F5344CB8AC3E}">
        <p14:creationId xmlns:p14="http://schemas.microsoft.com/office/powerpoint/2010/main" val="251326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49D9-273D-441F-A618-DA2CC4AF558B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Subsystems of natural philosophy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Mathematics, physics, chemistry, astronomy</a:t>
            </a:r>
          </a:p>
          <a:p>
            <a:r>
              <a:rPr lang="en-GB" altLang="en-US"/>
              <a:t>Specialist languages emerge, which define new subsystems</a:t>
            </a:r>
          </a:p>
        </p:txBody>
      </p:sp>
    </p:spTree>
    <p:extLst>
      <p:ext uri="{BB962C8B-B14F-4D97-AF65-F5344CB8AC3E}">
        <p14:creationId xmlns:p14="http://schemas.microsoft.com/office/powerpoint/2010/main" val="44596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8814-8873-46C3-B96B-EE803FCB5A5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Society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System of human communications</a:t>
            </a:r>
          </a:p>
          <a:p>
            <a:r>
              <a:rPr lang="en-GB" altLang="en-US"/>
              <a:t>Spoken, written, electronic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9BE-B171-42EC-8276-20DB00462E03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environment of science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Society</a:t>
            </a:r>
          </a:p>
          <a:p>
            <a:r>
              <a:rPr lang="en-GB" altLang="en-US"/>
              <a:t>Science is about the society and its environment</a:t>
            </a:r>
          </a:p>
        </p:txBody>
      </p:sp>
    </p:spTree>
    <p:extLst>
      <p:ext uri="{BB962C8B-B14F-4D97-AF65-F5344CB8AC3E}">
        <p14:creationId xmlns:p14="http://schemas.microsoft.com/office/powerpoint/2010/main" val="328132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C21F-3DDE-44D8-881C-4981CBBB448D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Competing sciences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Alchemy and chemistry</a:t>
            </a:r>
          </a:p>
          <a:p>
            <a:pPr>
              <a:lnSpc>
                <a:spcPct val="90000"/>
              </a:lnSpc>
            </a:pPr>
            <a:r>
              <a:rPr lang="en-GB" altLang="en-US"/>
              <a:t>Astrology and astronomy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Competition: which makes better predictions and causes fewer contradictions by making false predictions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Contradictions (identity violations) cause cutting back and reduce growth</a:t>
            </a:r>
          </a:p>
        </p:txBody>
      </p:sp>
    </p:spTree>
    <p:extLst>
      <p:ext uri="{BB962C8B-B14F-4D97-AF65-F5344CB8AC3E}">
        <p14:creationId xmlns:p14="http://schemas.microsoft.com/office/powerpoint/2010/main" val="19115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8281-0652-414E-9712-364033430D7E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Selection of sciences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Sciences which grow faster are selected by the environment</a:t>
            </a:r>
          </a:p>
          <a:p>
            <a:r>
              <a:rPr lang="en-GB" altLang="en-US"/>
              <a:t>E.g., chemistry against alchemy, astronomy against astrology</a:t>
            </a:r>
          </a:p>
        </p:txBody>
      </p:sp>
    </p:spTree>
    <p:extLst>
      <p:ext uri="{BB962C8B-B14F-4D97-AF65-F5344CB8AC3E}">
        <p14:creationId xmlns:p14="http://schemas.microsoft.com/office/powerpoint/2010/main" val="292348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9F4-306B-4921-9026-3BA6827BE249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Various formalisms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17</a:t>
            </a:r>
            <a:r>
              <a:rPr lang="en-GB" altLang="en-US" baseline="30000"/>
              <a:t>th</a:t>
            </a:r>
            <a:r>
              <a:rPr lang="en-GB" altLang="en-US"/>
              <a:t> – 18</a:t>
            </a:r>
            <a:r>
              <a:rPr lang="en-GB" altLang="en-US" baseline="30000"/>
              <a:t>th</a:t>
            </a:r>
            <a:r>
              <a:rPr lang="en-GB" altLang="en-US"/>
              <a:t> century mathematics, physics</a:t>
            </a:r>
          </a:p>
          <a:p>
            <a:r>
              <a:rPr lang="en-GB" altLang="en-US"/>
              <a:t>Each school / scientist had its own formalism</a:t>
            </a:r>
          </a:p>
        </p:txBody>
      </p:sp>
    </p:spTree>
    <p:extLst>
      <p:ext uri="{BB962C8B-B14F-4D97-AF65-F5344CB8AC3E}">
        <p14:creationId xmlns:p14="http://schemas.microsoft.com/office/powerpoint/2010/main" val="41899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D97AF-2EC6-4532-B0DC-849CAC5BB778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Uniform formalism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19</a:t>
            </a:r>
            <a:r>
              <a:rPr lang="en-GB" altLang="en-US" baseline="30000"/>
              <a:t>th</a:t>
            </a:r>
            <a:r>
              <a:rPr lang="en-GB" altLang="en-US"/>
              <a:t> century standardisation of mathematics formalism</a:t>
            </a:r>
          </a:p>
          <a:p>
            <a:r>
              <a:rPr lang="en-GB" altLang="en-US"/>
              <a:t>Simplification and expansion</a:t>
            </a:r>
          </a:p>
          <a:p>
            <a:r>
              <a:rPr lang="en-GB" altLang="en-US"/>
              <a:t>Interpenetration of mathematics and physics </a:t>
            </a:r>
            <a:r>
              <a:rPr lang="en-GB" altLang="en-US">
                <a:sym typeface="Wingdings" panose="05000000000000000000" pitchFamily="2" charset="2"/>
              </a:rPr>
              <a:t> uniform formalism for physics  expansion of physics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05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E90E-5694-4325-B25B-6398568F2CC7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Ways of expansion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Fast expansion at beginning: building the new long descriptions (sequences of continuing communications)</a:t>
            </a:r>
          </a:p>
          <a:p>
            <a:r>
              <a:rPr lang="en-GB" altLang="en-US" dirty="0"/>
              <a:t>Slow expansion later: gap </a:t>
            </a:r>
            <a:r>
              <a:rPr lang="en-GB" altLang="en-US" dirty="0" smtClean="0"/>
              <a:t>filling</a:t>
            </a:r>
          </a:p>
          <a:p>
            <a:r>
              <a:rPr lang="en-GB" altLang="en-US" dirty="0" smtClean="0"/>
              <a:t>Thomas Kuhn: revolutionary and normal science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8602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58E0F-B414-412D-B3D7-5B483FD3884B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New subsystems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Structure imposed on communications</a:t>
            </a:r>
          </a:p>
          <a:p>
            <a:r>
              <a:rPr lang="en-GB" altLang="en-US"/>
              <a:t>Institutional organisation: questioning the identity/existence – conferences, academic departments, scientific societies, journals</a:t>
            </a:r>
          </a:p>
          <a:p>
            <a:r>
              <a:rPr lang="en-GB" altLang="en-US"/>
              <a:t>New subsystems emerge</a:t>
            </a:r>
          </a:p>
        </p:txBody>
      </p:sp>
    </p:spTree>
    <p:extLst>
      <p:ext uri="{BB962C8B-B14F-4D97-AF65-F5344CB8AC3E}">
        <p14:creationId xmlns:p14="http://schemas.microsoft.com/office/powerpoint/2010/main" val="39670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D65E-8A33-49D8-B96C-F7238FE15992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Interactions of systems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Interface of sciences</a:t>
            </a:r>
          </a:p>
          <a:p>
            <a:r>
              <a:rPr lang="en-GB" altLang="en-US"/>
              <a:t>Change of rules</a:t>
            </a:r>
          </a:p>
          <a:p>
            <a:r>
              <a:rPr lang="en-GB" altLang="en-US"/>
              <a:t>Change of boundaries</a:t>
            </a:r>
          </a:p>
          <a:p>
            <a:r>
              <a:rPr lang="en-GB" altLang="en-US"/>
              <a:t>Questioning of interface systems </a:t>
            </a:r>
            <a:r>
              <a:rPr lang="en-GB" altLang="en-US">
                <a:sym typeface="Wingdings" panose="05000000000000000000" pitchFamily="2" charset="2"/>
              </a:rPr>
              <a:t> new interface sciences – new identity</a:t>
            </a:r>
          </a:p>
          <a:p>
            <a:r>
              <a:rPr lang="en-GB" altLang="en-US">
                <a:sym typeface="Wingdings" panose="05000000000000000000" pitchFamily="2" charset="2"/>
              </a:rPr>
              <a:t>E.g., theoretical biology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164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41D4-EAE3-4BD8-A67E-711FA75DE470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Other sciences: social sciences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Social philosophy </a:t>
            </a:r>
            <a:r>
              <a:rPr lang="en-GB" altLang="en-US">
                <a:sym typeface="Wingdings" panose="05000000000000000000" pitchFamily="2" charset="2"/>
              </a:rPr>
              <a:t> science of the society</a:t>
            </a:r>
          </a:p>
          <a:p>
            <a:r>
              <a:rPr lang="en-GB" altLang="en-US">
                <a:sym typeface="Wingdings" panose="05000000000000000000" pitchFamily="2" charset="2"/>
              </a:rPr>
              <a:t>Branches: economics, political science, sociology, psychology (individual communications)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172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57E9-B3FD-4F20-BB58-63D2B1CA38BA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Other sciences: humanities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Interfaces of philosophy with arts: literature, fine arts, </a:t>
            </a:r>
            <a:r>
              <a:rPr lang="en-GB" altLang="en-US" dirty="0" smtClean="0"/>
              <a:t>music, theatre, film</a:t>
            </a:r>
            <a:endParaRPr lang="en-GB" altLang="en-US" dirty="0"/>
          </a:p>
          <a:p>
            <a:r>
              <a:rPr lang="en-GB" altLang="en-US" dirty="0"/>
              <a:t>Integrated older sciences: philosophy, </a:t>
            </a:r>
            <a:r>
              <a:rPr lang="en-GB" altLang="en-US" dirty="0" smtClean="0"/>
              <a:t>law</a:t>
            </a:r>
          </a:p>
          <a:p>
            <a:r>
              <a:rPr lang="en-GB" altLang="en-US" dirty="0" smtClean="0"/>
              <a:t>Theory of writing / literature – how does written text work, the role of author and audience</a:t>
            </a:r>
          </a:p>
          <a:p>
            <a:r>
              <a:rPr lang="en-GB" altLang="en-US" dirty="0" smtClean="0"/>
              <a:t>Theory of arts – how does art work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68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52F9-BA01-422C-8DC7-DBB6562B53F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System of communications about conclusions (continuations) that can be checked experimentally </a:t>
            </a:r>
          </a:p>
          <a:p>
            <a:r>
              <a:rPr lang="en-GB" altLang="en-US"/>
              <a:t>Two sequence of communications that should lead to the same continuations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6728-2B6B-47EB-B3E5-A377E0DCB0D1}" type="slidenum">
              <a:rPr lang="en-GB" altLang="en-US"/>
              <a:pPr/>
              <a:t>40</a:t>
            </a:fld>
            <a:endParaRPr lang="en-GB" alt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Other sciences: engineering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Interfaces of natural sciences (descendants of natural philosophy) and practical sciences: e.g., construction engineering, automotive engineering, mechanical engineering</a:t>
            </a:r>
          </a:p>
        </p:txBody>
      </p:sp>
    </p:spTree>
    <p:extLst>
      <p:ext uri="{BB962C8B-B14F-4D97-AF65-F5344CB8AC3E}">
        <p14:creationId xmlns:p14="http://schemas.microsoft.com/office/powerpoint/2010/main" val="150058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504C-A04D-4EBF-B299-25B859B89D2D}" type="slidenum">
              <a:rPr lang="en-GB" altLang="en-US"/>
              <a:pPr/>
              <a:t>41</a:t>
            </a:fld>
            <a:endParaRPr lang="en-GB" alt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Medical sciences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Descendants of the science of medicine</a:t>
            </a:r>
          </a:p>
          <a:p>
            <a:r>
              <a:rPr lang="en-GB" altLang="en-US"/>
              <a:t>E.g., neurology, dentistry, cardiology</a:t>
            </a:r>
          </a:p>
        </p:txBody>
      </p:sp>
    </p:spTree>
    <p:extLst>
      <p:ext uri="{BB962C8B-B14F-4D97-AF65-F5344CB8AC3E}">
        <p14:creationId xmlns:p14="http://schemas.microsoft.com/office/powerpoint/2010/main" val="170013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909B2-A42D-4818-85D2-D70543A8D10E}" type="slidenum">
              <a:rPr lang="en-GB" altLang="en-US"/>
              <a:pPr/>
              <a:t>42</a:t>
            </a:fld>
            <a:endParaRPr lang="en-GB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New sciences: computer science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Computer science: the science of describing and solving problems</a:t>
            </a:r>
          </a:p>
          <a:p>
            <a:r>
              <a:rPr lang="en-GB" altLang="en-US"/>
              <a:t>Information sciences – the science of information systems</a:t>
            </a:r>
          </a:p>
        </p:txBody>
      </p:sp>
    </p:spTree>
    <p:extLst>
      <p:ext uri="{BB962C8B-B14F-4D97-AF65-F5344CB8AC3E}">
        <p14:creationId xmlns:p14="http://schemas.microsoft.com/office/powerpoint/2010/main" val="29762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44462-E54C-4060-9A18-334E5A63A30D}" type="slidenum">
              <a:rPr lang="en-GB" altLang="en-US"/>
              <a:pPr/>
              <a:t>43</a:t>
            </a:fld>
            <a:endParaRPr lang="en-GB" alt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1   </a:t>
            </a:r>
            <a:endParaRPr lang="en-GB" alt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Origins of science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Early sciences: early theology, early practical sciences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Theology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Memory</a:t>
            </a:r>
            <a:r>
              <a:rPr lang="en-GB" altLang="en-US" dirty="0"/>
              <a:t>, information subsystem and </a:t>
            </a:r>
            <a:r>
              <a:rPr lang="en-GB" altLang="en-US" dirty="0" smtClean="0"/>
              <a:t>identity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Interpenetration and interface sciences</a:t>
            </a:r>
          </a:p>
          <a:p>
            <a:pPr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44462-E54C-4060-9A18-334E5A63A30D}" type="slidenum">
              <a:rPr lang="en-GB" altLang="en-US"/>
              <a:pPr/>
              <a:t>44</a:t>
            </a:fld>
            <a:endParaRPr lang="en-GB" alt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Summary – </a:t>
            </a:r>
            <a:r>
              <a:rPr lang="en-GB" altLang="en-US" dirty="0" smtClean="0"/>
              <a:t>2 </a:t>
            </a:r>
            <a:endParaRPr lang="en-GB" alt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mtClean="0"/>
              <a:t>Memory, information subsystem and identity</a:t>
            </a:r>
          </a:p>
          <a:p>
            <a:pPr>
              <a:lnSpc>
                <a:spcPct val="90000"/>
              </a:lnSpc>
            </a:pPr>
            <a:r>
              <a:rPr lang="en-GB" altLang="en-US" smtClean="0"/>
              <a:t>Law</a:t>
            </a:r>
            <a:r>
              <a:rPr lang="en-GB" altLang="en-US" dirty="0"/>
              <a:t>, medicine, philosophy, natural philosophy</a:t>
            </a:r>
          </a:p>
          <a:p>
            <a:r>
              <a:rPr lang="en-GB" altLang="en-US" dirty="0" smtClean="0"/>
              <a:t>Interpenetration and interface sciences</a:t>
            </a:r>
          </a:p>
          <a:p>
            <a:r>
              <a:rPr lang="en-GB" altLang="en-US" dirty="0" smtClean="0"/>
              <a:t>Branches of natural philosophy</a:t>
            </a:r>
          </a:p>
          <a:p>
            <a:pPr marL="0" indent="0">
              <a:lnSpc>
                <a:spcPct val="90000"/>
              </a:lnSpc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3863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5AF4E-14BB-4F9F-AD19-7B6EE1205E89}" type="slidenum">
              <a:rPr lang="en-GB" altLang="en-US"/>
              <a:pPr/>
              <a:t>45</a:t>
            </a:fld>
            <a:endParaRPr lang="en-GB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Summary – </a:t>
            </a:r>
            <a:r>
              <a:rPr lang="en-GB" altLang="en-US" dirty="0" smtClean="0"/>
              <a:t>3 </a:t>
            </a:r>
            <a:endParaRPr lang="en-GB" alt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Competition and selection of sciences</a:t>
            </a:r>
          </a:p>
          <a:p>
            <a:r>
              <a:rPr lang="en-GB" altLang="en-US" dirty="0" smtClean="0"/>
              <a:t>Simplification </a:t>
            </a:r>
            <a:r>
              <a:rPr lang="en-GB" altLang="en-US" dirty="0"/>
              <a:t>and expansion of mathematics and physics</a:t>
            </a:r>
          </a:p>
          <a:p>
            <a:r>
              <a:rPr lang="en-GB" altLang="en-US" dirty="0"/>
              <a:t>Other sciences</a:t>
            </a:r>
          </a:p>
          <a:p>
            <a:r>
              <a:rPr lang="en-GB" altLang="en-US" dirty="0"/>
              <a:t>New sciences</a:t>
            </a:r>
          </a:p>
        </p:txBody>
      </p:sp>
    </p:spTree>
    <p:extLst>
      <p:ext uri="{BB962C8B-B14F-4D97-AF65-F5344CB8AC3E}">
        <p14:creationId xmlns:p14="http://schemas.microsoft.com/office/powerpoint/2010/main" val="188383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1E9B-424C-4FD9-96F0-D582B1030EB8}" type="slidenum">
              <a:rPr lang="en-GB" altLang="en-US"/>
              <a:pPr/>
              <a:t>46</a:t>
            </a:fld>
            <a:endParaRPr lang="en-GB" alt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1   </a:t>
            </a:r>
            <a:endParaRPr lang="en-GB" altLang="en-US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theology was one of the early sciences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early theology was a subsystem of religion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the interpenetration of education by theology led to the emergence of formal education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FE86-0CA2-4D7F-912E-1B17A2A9B509}" type="slidenum">
              <a:rPr lang="en-GB" altLang="en-US"/>
              <a:pPr/>
              <a:t>47</a:t>
            </a:fld>
            <a:endParaRPr lang="en-GB" alt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2</a:t>
            </a:r>
            <a:r>
              <a:rPr lang="en-GB" altLang="en-US" dirty="0" smtClean="0"/>
              <a:t> </a:t>
            </a:r>
            <a:endParaRPr lang="en-GB" alt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 dirty="0" smtClean="0"/>
              <a:t>4. </a:t>
            </a:r>
            <a:r>
              <a:rPr lang="en-GB" altLang="en-US" sz="2800" dirty="0"/>
              <a:t>Is it true that the sciences of medicine and law emerged independently from theology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5</a:t>
            </a:r>
            <a:r>
              <a:rPr lang="en-GB" altLang="en-US" sz="2800" dirty="0" smtClean="0"/>
              <a:t>. </a:t>
            </a:r>
            <a:r>
              <a:rPr lang="en-GB" altLang="en-US" sz="2800" dirty="0"/>
              <a:t>Is it true that philosophy emerged at the interface of theology and practical sciences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6</a:t>
            </a:r>
            <a:r>
              <a:rPr lang="en-GB" altLang="en-US" sz="2800" dirty="0" smtClean="0"/>
              <a:t>. </a:t>
            </a:r>
            <a:r>
              <a:rPr lang="en-GB" altLang="en-US" sz="2800" dirty="0"/>
              <a:t>Is it true that natural philosophy emerged at the interface of medicine and philosophy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7</a:t>
            </a:r>
            <a:r>
              <a:rPr lang="en-GB" altLang="en-US" sz="2800" dirty="0" smtClean="0"/>
              <a:t>. </a:t>
            </a:r>
            <a:r>
              <a:rPr lang="en-GB" altLang="en-US" sz="2800" dirty="0"/>
              <a:t>Is it true that astrology competed with mathematics ?</a:t>
            </a:r>
          </a:p>
        </p:txBody>
      </p:sp>
    </p:spTree>
    <p:extLst>
      <p:ext uri="{BB962C8B-B14F-4D97-AF65-F5344CB8AC3E}">
        <p14:creationId xmlns:p14="http://schemas.microsoft.com/office/powerpoint/2010/main" val="26543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42489-6B14-4C3D-AEE8-48BAA54FFBA8}" type="slidenum">
              <a:rPr lang="en-GB" altLang="en-US"/>
              <a:pPr/>
              <a:t>48</a:t>
            </a:fld>
            <a:endParaRPr lang="en-GB" alt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3</a:t>
            </a:r>
            <a:r>
              <a:rPr lang="en-GB" altLang="en-US" dirty="0" smtClean="0"/>
              <a:t> </a:t>
            </a:r>
            <a:endParaRPr lang="en-GB" altLang="en-U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280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/>
              <a:t>8</a:t>
            </a:r>
            <a:r>
              <a:rPr lang="en-GB" altLang="en-US" sz="2400" dirty="0" smtClean="0"/>
              <a:t>. </a:t>
            </a:r>
            <a:r>
              <a:rPr lang="en-GB" altLang="en-US" sz="2400" dirty="0"/>
              <a:t>Is it true that alchemy was out competed by chemistry because the former produced more contradictions reducing its expansion capacity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/>
              <a:t>9</a:t>
            </a:r>
            <a:r>
              <a:rPr lang="en-GB" altLang="en-US" sz="2400" dirty="0" smtClean="0"/>
              <a:t>. </a:t>
            </a:r>
            <a:r>
              <a:rPr lang="en-GB" altLang="en-US" sz="2400" dirty="0"/>
              <a:t>Is it true that major expansion of mathematics happened before the </a:t>
            </a:r>
            <a:r>
              <a:rPr lang="en-GB" altLang="en-US" sz="2400" dirty="0" err="1"/>
              <a:t>uniformisation</a:t>
            </a:r>
            <a:r>
              <a:rPr lang="en-GB" altLang="en-US" sz="2400" dirty="0"/>
              <a:t> of mathematical terminology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 smtClean="0"/>
              <a:t>10. </a:t>
            </a:r>
            <a:r>
              <a:rPr lang="en-GB" altLang="en-US" sz="2400" dirty="0"/>
              <a:t>Is it true that social sciences developed as descendants of social philosophy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 smtClean="0"/>
              <a:t>11. </a:t>
            </a:r>
            <a:r>
              <a:rPr lang="en-GB" altLang="en-US" sz="2400" dirty="0"/>
              <a:t>Is it true that computer science is a new science of problem and solution formulation ? Is it true that it can be seen as a new kind of philosophy ?</a:t>
            </a:r>
          </a:p>
        </p:txBody>
      </p:sp>
    </p:spTree>
    <p:extLst>
      <p:ext uri="{BB962C8B-B14F-4D97-AF65-F5344CB8AC3E}">
        <p14:creationId xmlns:p14="http://schemas.microsoft.com/office/powerpoint/2010/main" val="358274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4CF1-9A46-4B9C-A941-AE63D61CDD9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and religion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Religion: system of un-common knowledge</a:t>
            </a:r>
          </a:p>
          <a:p>
            <a:r>
              <a:rPr lang="en-GB" altLang="en-US"/>
              <a:t>Religion and science compete to explain perceptions of the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E98E-0870-425F-9FDC-8C04F2AFD42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Science and education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Education: the specialist reproduction subsystem of the society</a:t>
            </a:r>
          </a:p>
          <a:p>
            <a:r>
              <a:rPr lang="en-GB" altLang="en-US"/>
              <a:t>Science is reproduced by education </a:t>
            </a:r>
            <a:r>
              <a:rPr lang="en-GB" altLang="en-US">
                <a:sym typeface="Wingdings" panose="05000000000000000000" pitchFamily="2" charset="2"/>
              </a:rPr>
              <a:t> higher education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7E840-33CA-45DD-9F0B-57BCD33DC26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Ancient science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Greeks</a:t>
            </a:r>
          </a:p>
          <a:p>
            <a:r>
              <a:rPr lang="en-GB" altLang="en-US" dirty="0"/>
              <a:t>Romans</a:t>
            </a:r>
          </a:p>
          <a:p>
            <a:r>
              <a:rPr lang="en-GB" altLang="en-US" dirty="0"/>
              <a:t>Chinese</a:t>
            </a:r>
          </a:p>
          <a:p>
            <a:r>
              <a:rPr lang="en-GB" altLang="en-US" dirty="0"/>
              <a:t>Indians</a:t>
            </a:r>
          </a:p>
          <a:p>
            <a:r>
              <a:rPr lang="en-GB" altLang="en-US" dirty="0" smtClean="0"/>
              <a:t>Islamic </a:t>
            </a:r>
            <a:r>
              <a:rPr lang="en-GB" altLang="en-US" dirty="0"/>
              <a:t>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097A-93A2-4B70-BCF6-B1A77BD8FC12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Early Christian science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Middle ages</a:t>
            </a:r>
          </a:p>
          <a:p>
            <a:r>
              <a:rPr lang="en-GB" altLang="en-US"/>
              <a:t>Relatively primitive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C8EC-8154-46D3-8C9D-08D1613C888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Uncommon knowledge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Religion: explaining what is unexplainable in terms of common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22086</TotalTime>
  <Words>1390</Words>
  <Application>Microsoft Office PowerPoint</Application>
  <PresentationFormat>On-screen Show (4:3)</PresentationFormat>
  <Paragraphs>286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Society</vt:lpstr>
      <vt:lpstr>Science</vt:lpstr>
      <vt:lpstr>Science and religion</vt:lpstr>
      <vt:lpstr>Science and education</vt:lpstr>
      <vt:lpstr>Ancient science</vt:lpstr>
      <vt:lpstr>Early Christian science</vt:lpstr>
      <vt:lpstr>Uncommon knowledge</vt:lpstr>
      <vt:lpstr>Practical knowledge</vt:lpstr>
      <vt:lpstr>Writing and uncommon knowledge</vt:lpstr>
      <vt:lpstr>Systematic uncommon knowledge</vt:lpstr>
      <vt:lpstr>Science of uncommon knowledge</vt:lpstr>
      <vt:lpstr>Writing and practical knowledge</vt:lpstr>
      <vt:lpstr>Science of practical knowledge</vt:lpstr>
      <vt:lpstr>The logic of science</vt:lpstr>
      <vt:lpstr>Early sciences as subsystems</vt:lpstr>
      <vt:lpstr>Education</vt:lpstr>
      <vt:lpstr>Education and theology</vt:lpstr>
      <vt:lpstr>Interpenetration: education and theology</vt:lpstr>
      <vt:lpstr>Interpenetration: formal education and practical knowledge</vt:lpstr>
      <vt:lpstr>Interpenetration: experimental validation</vt:lpstr>
      <vt:lpstr>Science emerging</vt:lpstr>
      <vt:lpstr>Science of law</vt:lpstr>
      <vt:lpstr>Science of medicine</vt:lpstr>
      <vt:lpstr>Philosophy</vt:lpstr>
      <vt:lpstr>Natural philosophy</vt:lpstr>
      <vt:lpstr>Printing</vt:lpstr>
      <vt:lpstr>Subsystems of natural philosophy</vt:lpstr>
      <vt:lpstr>The environment of science</vt:lpstr>
      <vt:lpstr>Competing sciences</vt:lpstr>
      <vt:lpstr>Selection of sciences</vt:lpstr>
      <vt:lpstr>Various formalisms</vt:lpstr>
      <vt:lpstr>Uniform formalism</vt:lpstr>
      <vt:lpstr>Ways of expansion</vt:lpstr>
      <vt:lpstr>New subsystems</vt:lpstr>
      <vt:lpstr>Interactions of systems</vt:lpstr>
      <vt:lpstr>Other sciences: social sciences</vt:lpstr>
      <vt:lpstr>Other sciences: humanities</vt:lpstr>
      <vt:lpstr>Other sciences: engineering</vt:lpstr>
      <vt:lpstr>Medical sciences</vt:lpstr>
      <vt:lpstr>New sciences: computer science</vt:lpstr>
      <vt:lpstr>Summary – 1   </vt:lpstr>
      <vt:lpstr>Summary – 2 </vt:lpstr>
      <vt:lpstr>Summary – 3 </vt:lpstr>
      <vt:lpstr>Q&amp;A – 1   </vt:lpstr>
      <vt:lpstr>Q&amp;A – 2 </vt:lpstr>
      <vt:lpstr>Q&amp;A – 3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59</cp:revision>
  <dcterms:created xsi:type="dcterms:W3CDTF">2002-03-10T14:00:31Z</dcterms:created>
  <dcterms:modified xsi:type="dcterms:W3CDTF">2022-09-03T09:52:27Z</dcterms:modified>
</cp:coreProperties>
</file>