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302" r:id="rId13"/>
    <p:sldId id="303" r:id="rId14"/>
    <p:sldId id="304" r:id="rId15"/>
    <p:sldId id="305" r:id="rId16"/>
    <p:sldId id="306" r:id="rId17"/>
    <p:sldId id="307" r:id="rId18"/>
    <p:sldId id="308" r:id="rId19"/>
    <p:sldId id="309" r:id="rId20"/>
    <p:sldId id="311" r:id="rId21"/>
    <p:sldId id="312" r:id="rId22"/>
    <p:sldId id="313" r:id="rId23"/>
    <p:sldId id="314" r:id="rId24"/>
    <p:sldId id="315" r:id="rId25"/>
    <p:sldId id="316" r:id="rId26"/>
    <p:sldId id="317" r:id="rId27"/>
    <p:sldId id="318" r:id="rId28"/>
    <p:sldId id="319" r:id="rId29"/>
    <p:sldId id="320" r:id="rId30"/>
    <p:sldId id="321" r:id="rId31"/>
    <p:sldId id="322" r:id="rId32"/>
    <p:sldId id="323" r:id="rId33"/>
    <p:sldId id="324" r:id="rId34"/>
    <p:sldId id="325" r:id="rId35"/>
    <p:sldId id="326" r:id="rId36"/>
    <p:sldId id="327" r:id="rId37"/>
    <p:sldId id="328" r:id="rId38"/>
    <p:sldId id="329" r:id="rId39"/>
    <p:sldId id="330" r:id="rId40"/>
    <p:sldId id="331" r:id="rId41"/>
    <p:sldId id="332" r:id="rId42"/>
    <p:sldId id="333" r:id="rId43"/>
    <p:sldId id="334" r:id="rId44"/>
    <p:sldId id="299" r:id="rId45"/>
    <p:sldId id="300" r:id="rId46"/>
    <p:sldId id="335" r:id="rId47"/>
    <p:sldId id="336" r:id="rId48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  <a:srgbClr val="FF3399"/>
    <a:srgbClr val="66FF33"/>
    <a:srgbClr val="FF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 autoAdjust="0"/>
    <p:restoredTop sz="94693" autoAdjust="0"/>
  </p:normalViewPr>
  <p:slideViewPr>
    <p:cSldViewPr>
      <p:cViewPr varScale="1">
        <p:scale>
          <a:sx n="82" d="100"/>
          <a:sy n="82" d="100"/>
        </p:scale>
        <p:origin x="45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ltGray">
          <a:xfrm>
            <a:off x="0" y="0"/>
            <a:ext cx="825500" cy="6858000"/>
          </a:xfrm>
          <a:prstGeom prst="rect">
            <a:avLst/>
          </a:prstGeom>
          <a:solidFill>
            <a:schemeClr val="tx2">
              <a:alpha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kumimoji="1" lang="en-US" alt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990600" y="1171575"/>
            <a:ext cx="7467600" cy="2105025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6600">
                <a:solidFill>
                  <a:srgbClr val="CCFFFF"/>
                </a:solidFill>
              </a:defRPr>
            </a:lvl1pPr>
          </a:lstStyle>
          <a:p>
            <a:pPr lvl="0"/>
            <a:r>
              <a:rPr lang="en-GB" altLang="en-US" noProof="0" smtClean="0"/>
              <a:t>Click to edit Master 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 sz="4000">
                <a:solidFill>
                  <a:srgbClr val="CCECFF"/>
                </a:solidFill>
              </a:defRPr>
            </a:lvl1pPr>
          </a:lstStyle>
          <a:p>
            <a:pPr lvl="0"/>
            <a:r>
              <a:rPr lang="en-GB" altLang="en-US" noProof="0" smtClean="0"/>
              <a:t>Click to edit Master subtitle style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838200" y="6248400"/>
            <a:ext cx="1752600" cy="457200"/>
          </a:xfrm>
        </p:spPr>
        <p:txBody>
          <a:bodyPr/>
          <a:lstStyle>
            <a:lvl1pPr>
              <a:defRPr>
                <a:solidFill>
                  <a:srgbClr val="CCECFF"/>
                </a:solidFill>
              </a:defRPr>
            </a:lvl1pPr>
          </a:lstStyle>
          <a:p>
            <a:endParaRPr lang="en-GB" alt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3276600" y="6248400"/>
            <a:ext cx="2895600" cy="457200"/>
          </a:xfrm>
        </p:spPr>
        <p:txBody>
          <a:bodyPr/>
          <a:lstStyle>
            <a:lvl1pPr>
              <a:defRPr>
                <a:solidFill>
                  <a:srgbClr val="CCECFF"/>
                </a:solidFill>
              </a:defRPr>
            </a:lvl1pPr>
          </a:lstStyle>
          <a:p>
            <a:endParaRPr lang="en-GB" alt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934200" y="6248400"/>
            <a:ext cx="1905000" cy="457200"/>
          </a:xfrm>
        </p:spPr>
        <p:txBody>
          <a:bodyPr/>
          <a:lstStyle>
            <a:lvl1pPr>
              <a:defRPr>
                <a:solidFill>
                  <a:srgbClr val="CCECFF"/>
                </a:solidFill>
              </a:defRPr>
            </a:lvl1pPr>
          </a:lstStyle>
          <a:p>
            <a:fld id="{D4A59BA7-1512-41A6-819B-21590E33BB9E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ltGray">
          <a:xfrm>
            <a:off x="0" y="3543300"/>
            <a:ext cx="3343275" cy="122238"/>
          </a:xfrm>
          <a:prstGeom prst="rect">
            <a:avLst/>
          </a:prstGeom>
          <a:solidFill>
            <a:schemeClr val="bg2">
              <a:alpha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kumimoji="1"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F84ECC-FCDC-4FE3-A808-336E2E800CB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86048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00800" y="457200"/>
            <a:ext cx="20574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457200"/>
            <a:ext cx="6019800" cy="5638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59F68F-6D4A-49CA-B0CE-3AC748A2330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83706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23CF6E-F678-4B39-9D00-CF2E33AFF91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88697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3AD74E-02CA-4E16-8B3D-FAC6C6C2C85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625325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33A09F-724A-49B3-BF8A-E6FEE7A94DD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02974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9EE7D9-903E-439C-8012-1FCA107E41B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91823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49B6DA-7410-4E14-B03A-7E9CDAB0513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91934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32A3CC-4F56-4D33-8052-C60D48C9505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35725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26A53C-DE3C-4E29-B4B5-69F38A9F72B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3569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8ECB92-3B72-4B3D-A692-6E5A7FBF000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0501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4572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/>
            </a:lvl1pPr>
          </a:lstStyle>
          <a:p>
            <a:endParaRPr lang="en-GB" alt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/>
            </a:lvl1pPr>
          </a:lstStyle>
          <a:p>
            <a:endParaRPr lang="en-GB" alt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/>
            </a:lvl1pPr>
          </a:lstStyle>
          <a:p>
            <a:fld id="{A15A5836-9B03-48C9-9EE2-BCF7F010CD44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gray">
          <a:xfrm>
            <a:off x="0" y="1638300"/>
            <a:ext cx="3343275" cy="122238"/>
          </a:xfrm>
          <a:prstGeom prst="rect">
            <a:avLst/>
          </a:prstGeom>
          <a:solidFill>
            <a:schemeClr val="bg2">
              <a:alpha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kumimoji="1"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" panose="05000000000000000000" pitchFamily="2" charset="2"/>
        <a:buChar char="n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n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55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 altLang="en-US"/>
              <a:t>Evolution of Complex Systems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87450" y="3716338"/>
            <a:ext cx="7056438" cy="2566987"/>
          </a:xfrm>
        </p:spPr>
        <p:txBody>
          <a:bodyPr/>
          <a:lstStyle/>
          <a:p>
            <a:r>
              <a:rPr lang="en-GB" altLang="en-US" sz="3600" dirty="0"/>
              <a:t>Lecture 13: Politics and economics – interactions </a:t>
            </a:r>
            <a:endParaRPr lang="en-GB" altLang="en-US" sz="3600" dirty="0" smtClean="0"/>
          </a:p>
          <a:p>
            <a:r>
              <a:rPr lang="en-GB" altLang="en-US" sz="3600" dirty="0" smtClean="0"/>
              <a:t>Peter </a:t>
            </a:r>
            <a:r>
              <a:rPr lang="en-GB" altLang="en-US" sz="3600" dirty="0"/>
              <a:t>Andras </a:t>
            </a:r>
            <a:r>
              <a:rPr lang="en-GB" altLang="en-US" sz="3600" dirty="0" smtClean="0"/>
              <a:t>peter.andras.ncl@gmail.com</a:t>
            </a:r>
            <a:endParaRPr lang="en-GB" altLang="en-US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3887577" y="6283325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2022 Edition</a:t>
            </a:r>
            <a:endParaRPr lang="en-GB" sz="2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Banks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Regulate the amount of money (create or absorb money)</a:t>
            </a:r>
          </a:p>
          <a:p>
            <a:r>
              <a:rPr lang="en-GB" altLang="en-US"/>
              <a:t>Modelling the economy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Paper money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Value by convention</a:t>
            </a:r>
          </a:p>
          <a:p>
            <a:r>
              <a:rPr lang="en-GB" altLang="en-US"/>
              <a:t>Further simplification and expansion</a:t>
            </a:r>
          </a:p>
          <a:p>
            <a:r>
              <a:rPr lang="en-GB" altLang="en-US"/>
              <a:t>Next: electronic money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8" name="Rectangle 4"/>
          <p:cNvSpPr>
            <a:spLocks noChangeArrowheads="1"/>
          </p:cNvSpPr>
          <p:nvPr/>
        </p:nvSpPr>
        <p:spPr bwMode="auto">
          <a:xfrm>
            <a:off x="228600" y="4572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1pPr>
            <a:lvl2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2pPr>
            <a:lvl3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3pPr>
            <a:lvl4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4pPr>
            <a:lvl5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9pPr>
          </a:lstStyle>
          <a:p>
            <a:r>
              <a:rPr lang="en-GB" altLang="en-US"/>
              <a:t>Politics and rules</a:t>
            </a:r>
          </a:p>
        </p:txBody>
      </p:sp>
      <p:sp>
        <p:nvSpPr>
          <p:cNvPr id="108549" name="Rectangle 5"/>
          <p:cNvSpPr>
            <a:spLocks noChangeArrowheads="1"/>
          </p:cNvSpPr>
          <p:nvPr/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9pPr>
          </a:lstStyle>
          <a:p>
            <a:r>
              <a:rPr lang="en-GB" altLang="en-US"/>
              <a:t>Politics </a:t>
            </a:r>
            <a:r>
              <a:rPr lang="en-GB" altLang="en-US">
                <a:sym typeface="Wingdings" panose="05000000000000000000" pitchFamily="2" charset="2"/>
              </a:rPr>
              <a:t> power  setting the rules of communications</a:t>
            </a:r>
          </a:p>
          <a:p>
            <a:r>
              <a:rPr lang="en-GB" altLang="en-US">
                <a:sym typeface="Wingdings" panose="05000000000000000000" pitchFamily="2" charset="2"/>
              </a:rPr>
              <a:t>Among other setting the rules for economic organisations</a:t>
            </a:r>
            <a:endParaRPr lang="en-GB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2" name="Rectangle 4"/>
          <p:cNvSpPr>
            <a:spLocks noChangeArrowheads="1"/>
          </p:cNvSpPr>
          <p:nvPr/>
        </p:nvSpPr>
        <p:spPr bwMode="auto">
          <a:xfrm>
            <a:off x="228600" y="4572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1pPr>
            <a:lvl2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2pPr>
            <a:lvl3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3pPr>
            <a:lvl4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4pPr>
            <a:lvl5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9pPr>
          </a:lstStyle>
          <a:p>
            <a:r>
              <a:rPr lang="en-GB" altLang="en-US"/>
              <a:t>Bell</a:t>
            </a:r>
          </a:p>
        </p:txBody>
      </p:sp>
      <p:sp>
        <p:nvSpPr>
          <p:cNvPr id="109573" name="Rectangle 5"/>
          <p:cNvSpPr>
            <a:spLocks noChangeArrowheads="1"/>
          </p:cNvSpPr>
          <p:nvPr/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9pPr>
          </a:lstStyle>
          <a:p>
            <a:r>
              <a:rPr lang="en-GB" altLang="en-US"/>
              <a:t>Biggest American telephone company (American Telephone and Telegraph Company – AT&amp;T – parent company of the Bell System, 1875)</a:t>
            </a:r>
          </a:p>
          <a:p>
            <a:r>
              <a:rPr lang="en-GB" altLang="en-US"/>
              <a:t>Practical monopoly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6" name="Rectangle 4"/>
          <p:cNvSpPr>
            <a:spLocks noChangeArrowheads="1"/>
          </p:cNvSpPr>
          <p:nvPr/>
        </p:nvSpPr>
        <p:spPr bwMode="auto">
          <a:xfrm>
            <a:off x="228600" y="4572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1pPr>
            <a:lvl2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2pPr>
            <a:lvl3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3pPr>
            <a:lvl4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4pPr>
            <a:lvl5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9pPr>
          </a:lstStyle>
          <a:p>
            <a:r>
              <a:rPr lang="en-GB" altLang="en-US"/>
              <a:t>Anti – monopoly legislation</a:t>
            </a:r>
          </a:p>
        </p:txBody>
      </p:sp>
      <p:sp>
        <p:nvSpPr>
          <p:cNvPr id="110597" name="Rectangle 5"/>
          <p:cNvSpPr>
            <a:spLocks noChangeArrowheads="1"/>
          </p:cNvSpPr>
          <p:nvPr/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9pPr>
          </a:lstStyle>
          <a:p>
            <a:r>
              <a:rPr lang="en-GB" altLang="en-US"/>
              <a:t>Power talk about monopolies</a:t>
            </a:r>
          </a:p>
          <a:p>
            <a:r>
              <a:rPr lang="en-GB" altLang="en-US"/>
              <a:t>Winning power by anti – monopoly agenda</a:t>
            </a:r>
          </a:p>
          <a:p>
            <a:r>
              <a:rPr lang="en-GB" altLang="en-US"/>
              <a:t>Translation into anti – monopoly legislation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20" name="Rectangle 4"/>
          <p:cNvSpPr>
            <a:spLocks noChangeArrowheads="1"/>
          </p:cNvSpPr>
          <p:nvPr/>
        </p:nvSpPr>
        <p:spPr bwMode="auto">
          <a:xfrm>
            <a:off x="228600" y="4572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1pPr>
            <a:lvl2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2pPr>
            <a:lvl3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3pPr>
            <a:lvl4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4pPr>
            <a:lvl5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9pPr>
          </a:lstStyle>
          <a:p>
            <a:r>
              <a:rPr lang="en-GB" altLang="en-US"/>
              <a:t>Dividing the Bell</a:t>
            </a:r>
          </a:p>
        </p:txBody>
      </p:sp>
      <p:sp>
        <p:nvSpPr>
          <p:cNvPr id="111621" name="Rectangle 5"/>
          <p:cNvSpPr>
            <a:spLocks noChangeArrowheads="1"/>
          </p:cNvSpPr>
          <p:nvPr/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9pPr>
          </a:lstStyle>
          <a:p>
            <a:r>
              <a:rPr lang="en-GB" altLang="en-US"/>
              <a:t>Regional Bell companies – 1984 </a:t>
            </a:r>
          </a:p>
          <a:p>
            <a:r>
              <a:rPr lang="en-GB" altLang="en-US"/>
              <a:t>Opening up of local and long distance telephone markets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6" name="Rectangle 6"/>
          <p:cNvSpPr>
            <a:spLocks noChangeArrowheads="1"/>
          </p:cNvSpPr>
          <p:nvPr/>
        </p:nvSpPr>
        <p:spPr bwMode="auto">
          <a:xfrm>
            <a:off x="228600" y="4572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1pPr>
            <a:lvl2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2pPr>
            <a:lvl3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3pPr>
            <a:lvl4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4pPr>
            <a:lvl5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9pPr>
          </a:lstStyle>
          <a:p>
            <a:r>
              <a:rPr lang="en-GB" altLang="en-US"/>
              <a:t>Competition in the market</a:t>
            </a:r>
          </a:p>
        </p:txBody>
      </p:sp>
      <p:sp>
        <p:nvSpPr>
          <p:cNvPr id="112647" name="Rectangle 7"/>
          <p:cNvSpPr>
            <a:spLocks noChangeArrowheads="1"/>
          </p:cNvSpPr>
          <p:nvPr/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GB" altLang="en-US"/>
              <a:t>New political environment represented by anti – monopoly legislation</a:t>
            </a:r>
          </a:p>
          <a:p>
            <a:pPr>
              <a:lnSpc>
                <a:spcPct val="90000"/>
              </a:lnSpc>
            </a:pPr>
            <a:r>
              <a:rPr lang="en-GB" altLang="en-US"/>
              <a:t>New environmental pressures </a:t>
            </a:r>
            <a:r>
              <a:rPr lang="en-GB" altLang="en-US">
                <a:sym typeface="Wingdings" panose="05000000000000000000" pitchFamily="2" charset="2"/>
              </a:rPr>
              <a:t> new kind of competition</a:t>
            </a:r>
          </a:p>
          <a:p>
            <a:pPr>
              <a:lnSpc>
                <a:spcPct val="90000"/>
              </a:lnSpc>
            </a:pPr>
            <a:r>
              <a:rPr lang="en-GB" altLang="en-US">
                <a:sym typeface="Wingdings" panose="05000000000000000000" pitchFamily="2" charset="2"/>
              </a:rPr>
              <a:t>New companies emerged in the long distance market, and they won a large share of the market (e.g., Sprint, MCI, WorldCom)</a:t>
            </a:r>
            <a:endParaRPr lang="en-GB" alt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8" name="Rectangle 4"/>
          <p:cNvSpPr>
            <a:spLocks noChangeArrowheads="1"/>
          </p:cNvSpPr>
          <p:nvPr/>
        </p:nvSpPr>
        <p:spPr bwMode="auto">
          <a:xfrm>
            <a:off x="228600" y="4572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1pPr>
            <a:lvl2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2pPr>
            <a:lvl3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3pPr>
            <a:lvl4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4pPr>
            <a:lvl5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9pPr>
          </a:lstStyle>
          <a:p>
            <a:r>
              <a:rPr lang="en-GB" altLang="en-US"/>
              <a:t>Economy and people</a:t>
            </a:r>
          </a:p>
        </p:txBody>
      </p:sp>
      <p:sp>
        <p:nvSpPr>
          <p:cNvPr id="113669" name="Rectangle 5"/>
          <p:cNvSpPr>
            <a:spLocks noChangeArrowheads="1"/>
          </p:cNvSpPr>
          <p:nvPr/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9pPr>
          </a:lstStyle>
          <a:p>
            <a:r>
              <a:rPr lang="en-GB" altLang="en-US"/>
              <a:t>Growth: more money, more goods and services, better life</a:t>
            </a:r>
          </a:p>
          <a:p>
            <a:r>
              <a:rPr lang="en-GB" altLang="en-US"/>
              <a:t>Stagnation and shrinking: less money, fewer products and services, lower quality and less enjoyable life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2" name="Rectangle 4"/>
          <p:cNvSpPr>
            <a:spLocks noChangeArrowheads="1"/>
          </p:cNvSpPr>
          <p:nvPr/>
        </p:nvSpPr>
        <p:spPr bwMode="auto">
          <a:xfrm>
            <a:off x="228600" y="4572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1pPr>
            <a:lvl2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2pPr>
            <a:lvl3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3pPr>
            <a:lvl4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4pPr>
            <a:lvl5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9pPr>
          </a:lstStyle>
          <a:p>
            <a:r>
              <a:rPr lang="en-GB" altLang="en-US"/>
              <a:t>Elections and economy</a:t>
            </a:r>
          </a:p>
        </p:txBody>
      </p:sp>
      <p:sp>
        <p:nvSpPr>
          <p:cNvPr id="114693" name="Rectangle 5"/>
          <p:cNvSpPr>
            <a:spLocks noChangeArrowheads="1"/>
          </p:cNvSpPr>
          <p:nvPr/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9pPr>
          </a:lstStyle>
          <a:p>
            <a:r>
              <a:rPr lang="en-GB" altLang="en-US" sz="2800"/>
              <a:t>Election time: parties formulate their economic policy to win popular support</a:t>
            </a:r>
          </a:p>
          <a:p>
            <a:r>
              <a:rPr lang="en-GB" altLang="en-US" sz="2800"/>
              <a:t>Growth: the government praises itself, opposition tries to find alternative critiques (e.g., morality)</a:t>
            </a:r>
          </a:p>
          <a:p>
            <a:r>
              <a:rPr lang="en-GB" altLang="en-US" sz="2800"/>
              <a:t>Shrinking and stagnation: government comes up with new vision and promises, opposition argues that everything is wrong because of the government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6" name="Rectangle 4"/>
          <p:cNvSpPr>
            <a:spLocks noChangeArrowheads="1"/>
          </p:cNvSpPr>
          <p:nvPr/>
        </p:nvSpPr>
        <p:spPr bwMode="auto">
          <a:xfrm>
            <a:off x="228600" y="4572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1pPr>
            <a:lvl2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2pPr>
            <a:lvl3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3pPr>
            <a:lvl4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4pPr>
            <a:lvl5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9pPr>
          </a:lstStyle>
          <a:p>
            <a:r>
              <a:rPr lang="en-GB" altLang="en-US"/>
              <a:t>Competition of parties</a:t>
            </a:r>
          </a:p>
        </p:txBody>
      </p:sp>
      <p:sp>
        <p:nvSpPr>
          <p:cNvPr id="115717" name="Rectangle 5"/>
          <p:cNvSpPr>
            <a:spLocks noChangeArrowheads="1"/>
          </p:cNvSpPr>
          <p:nvPr/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9pPr>
          </a:lstStyle>
          <a:p>
            <a:r>
              <a:rPr lang="en-GB" altLang="en-US"/>
              <a:t>Economy sets the stage for the competition, setting the selection pressures (e.g., maintaining or changing current economic policies)</a:t>
            </a:r>
          </a:p>
          <a:p>
            <a:r>
              <a:rPr lang="en-GB" altLang="en-US"/>
              <a:t>Economic selection pressures contribute to the selection of parties in their competition in the context of the political system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Objectives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dirty="0"/>
              <a:t>Evolution by interaction between the systems of politics and economics</a:t>
            </a:r>
          </a:p>
          <a:p>
            <a:pPr lvl="1"/>
            <a:r>
              <a:rPr lang="en-GB" altLang="en-US" dirty="0"/>
              <a:t>Setting environmental selection pressures</a:t>
            </a:r>
          </a:p>
          <a:p>
            <a:pPr lvl="1"/>
            <a:r>
              <a:rPr lang="en-GB" altLang="en-US" dirty="0"/>
              <a:t>Change of </a:t>
            </a:r>
            <a:r>
              <a:rPr lang="en-GB" altLang="en-US" dirty="0" smtClean="0"/>
              <a:t>rules</a:t>
            </a:r>
          </a:p>
          <a:p>
            <a:pPr lvl="1"/>
            <a:r>
              <a:rPr lang="en-GB" altLang="en-US" dirty="0"/>
              <a:t>Setting environmental selection pressures</a:t>
            </a:r>
          </a:p>
          <a:p>
            <a:pPr lvl="1"/>
            <a:r>
              <a:rPr lang="en-GB" altLang="en-US" dirty="0"/>
              <a:t>Change of rules</a:t>
            </a:r>
          </a:p>
          <a:p>
            <a:pPr lvl="1"/>
            <a:r>
              <a:rPr lang="en-GB" altLang="en-US" dirty="0"/>
              <a:t>Change of boundaries</a:t>
            </a:r>
          </a:p>
          <a:p>
            <a:pPr lvl="1"/>
            <a:r>
              <a:rPr lang="en-GB" altLang="en-US" dirty="0"/>
              <a:t>Emergence of interface systems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Money and politics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Ministry of finance</a:t>
            </a:r>
          </a:p>
          <a:p>
            <a:r>
              <a:rPr lang="en-GB" altLang="en-US"/>
              <a:t>How much money is in the economy / should be in the economy ?</a:t>
            </a:r>
          </a:p>
        </p:txBody>
      </p:sp>
    </p:spTree>
    <p:extLst>
      <p:ext uri="{BB962C8B-B14F-4D97-AF65-F5344CB8AC3E}">
        <p14:creationId xmlns:p14="http://schemas.microsoft.com/office/powerpoint/2010/main" val="15716088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Fiscal policy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Taxation</a:t>
            </a:r>
          </a:p>
          <a:p>
            <a:r>
              <a:rPr lang="en-GB" altLang="en-US"/>
              <a:t>How much part of the money exchanged for other products or services should go to the government ?</a:t>
            </a:r>
          </a:p>
        </p:txBody>
      </p:sp>
    </p:spTree>
    <p:extLst>
      <p:ext uri="{BB962C8B-B14F-4D97-AF65-F5344CB8AC3E}">
        <p14:creationId xmlns:p14="http://schemas.microsoft.com/office/powerpoint/2010/main" val="98801014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Monetary policy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Regulation of the banks and of the amount of money present in the economy </a:t>
            </a:r>
          </a:p>
          <a:p>
            <a:r>
              <a:rPr lang="en-GB" altLang="en-US"/>
              <a:t>E.g., setting base interest rates, level of bank reserve</a:t>
            </a:r>
          </a:p>
        </p:txBody>
      </p:sp>
    </p:spTree>
    <p:extLst>
      <p:ext uri="{BB962C8B-B14F-4D97-AF65-F5344CB8AC3E}">
        <p14:creationId xmlns:p14="http://schemas.microsoft.com/office/powerpoint/2010/main" val="163363721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Inflation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Small – moderate: usual</a:t>
            </a:r>
          </a:p>
          <a:p>
            <a:r>
              <a:rPr lang="en-GB" altLang="en-US"/>
              <a:t>Change of money evaluations of goods and services</a:t>
            </a:r>
          </a:p>
        </p:txBody>
      </p:sp>
    </p:spTree>
    <p:extLst>
      <p:ext uri="{BB962C8B-B14F-4D97-AF65-F5344CB8AC3E}">
        <p14:creationId xmlns:p14="http://schemas.microsoft.com/office/powerpoint/2010/main" val="368374294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Printing money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Governmental intervention to pay the bill of the government (e.g., government loans, budgetary prescriptions)</a:t>
            </a:r>
          </a:p>
          <a:p>
            <a:r>
              <a:rPr lang="en-GB" altLang="en-US"/>
              <a:t>Germany 1920s, Brazil 1980s, Bulgaria 1990s</a:t>
            </a:r>
          </a:p>
        </p:txBody>
      </p:sp>
    </p:spTree>
    <p:extLst>
      <p:ext uri="{BB962C8B-B14F-4D97-AF65-F5344CB8AC3E}">
        <p14:creationId xmlns:p14="http://schemas.microsoft.com/office/powerpoint/2010/main" val="363826631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Hyper inflation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Rapid change of valuations of goods and services triggered by the availability of large amounts of money (e.g., money printed by the government)</a:t>
            </a:r>
          </a:p>
          <a:p>
            <a:r>
              <a:rPr lang="en-GB" altLang="en-US"/>
              <a:t>Unpredictable prices</a:t>
            </a:r>
          </a:p>
        </p:txBody>
      </p:sp>
    </p:spTree>
    <p:extLst>
      <p:ext uri="{BB962C8B-B14F-4D97-AF65-F5344CB8AC3E}">
        <p14:creationId xmlns:p14="http://schemas.microsoft.com/office/powerpoint/2010/main" val="419035334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Politics and inflation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Politics </a:t>
            </a:r>
            <a:r>
              <a:rPr lang="en-GB" altLang="en-US">
                <a:sym typeface="Wingdings" panose="05000000000000000000" pitchFamily="2" charset="2"/>
              </a:rPr>
              <a:t> printing money</a:t>
            </a:r>
          </a:p>
          <a:p>
            <a:r>
              <a:rPr lang="en-GB" altLang="en-US">
                <a:sym typeface="Wingdings" panose="05000000000000000000" pitchFamily="2" charset="2"/>
              </a:rPr>
              <a:t>Communication contents inflated in economics</a:t>
            </a:r>
          </a:p>
          <a:p>
            <a:r>
              <a:rPr lang="en-GB" altLang="en-US">
                <a:sym typeface="Wingdings" panose="05000000000000000000" pitchFamily="2" charset="2"/>
              </a:rPr>
              <a:t>The rules of economics change in inflation </a:t>
            </a:r>
          </a:p>
          <a:p>
            <a:r>
              <a:rPr lang="en-GB" altLang="en-US">
                <a:sym typeface="Wingdings" panose="05000000000000000000" pitchFamily="2" charset="2"/>
              </a:rPr>
              <a:t>Interpenetration of economics by politics</a:t>
            </a:r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4659659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4000"/>
              <a:t>Unequal distribution of economic resources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Economic communications</a:t>
            </a:r>
          </a:p>
          <a:p>
            <a:r>
              <a:rPr lang="en-GB" altLang="en-US"/>
              <a:t>Need of economic resources</a:t>
            </a:r>
          </a:p>
          <a:p>
            <a:r>
              <a:rPr lang="en-GB" altLang="en-US"/>
              <a:t>Unequal distribution – e.g. France late 18</a:t>
            </a:r>
            <a:r>
              <a:rPr lang="en-GB" altLang="en-US" baseline="30000"/>
              <a:t>th</a:t>
            </a:r>
            <a:r>
              <a:rPr lang="en-GB" altLang="en-US"/>
              <a:t> century, Russia early 20</a:t>
            </a:r>
            <a:r>
              <a:rPr lang="en-GB" altLang="en-US" baseline="30000"/>
              <a:t>th</a:t>
            </a:r>
            <a:r>
              <a:rPr lang="en-GB" altLang="en-US"/>
              <a:t> century</a:t>
            </a:r>
          </a:p>
        </p:txBody>
      </p:sp>
    </p:spTree>
    <p:extLst>
      <p:ext uri="{BB962C8B-B14F-4D97-AF65-F5344CB8AC3E}">
        <p14:creationId xmlns:p14="http://schemas.microsoft.com/office/powerpoint/2010/main" val="250489915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Topics of politics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Power talk: what helps to get and keep political power</a:t>
            </a:r>
          </a:p>
          <a:p>
            <a:r>
              <a:rPr lang="en-GB" altLang="en-US"/>
              <a:t>Inequality of economic resources – good topic</a:t>
            </a:r>
          </a:p>
        </p:txBody>
      </p:sp>
    </p:spTree>
    <p:extLst>
      <p:ext uri="{BB962C8B-B14F-4D97-AF65-F5344CB8AC3E}">
        <p14:creationId xmlns:p14="http://schemas.microsoft.com/office/powerpoint/2010/main" val="422661715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Revolutionary politics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Economics influences the rules of politics</a:t>
            </a:r>
          </a:p>
          <a:p>
            <a:r>
              <a:rPr lang="en-GB" altLang="en-US"/>
              <a:t>New politics / changing politics</a:t>
            </a:r>
          </a:p>
          <a:p>
            <a:r>
              <a:rPr lang="en-GB" altLang="en-US"/>
              <a:t>Interpenetration of politics by economics by changing the rules of politics</a:t>
            </a:r>
          </a:p>
        </p:txBody>
      </p:sp>
    </p:spTree>
    <p:extLst>
      <p:ext uri="{BB962C8B-B14F-4D97-AF65-F5344CB8AC3E}">
        <p14:creationId xmlns:p14="http://schemas.microsoft.com/office/powerpoint/2010/main" val="20836119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Logic of power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Power: power to set rules of communications, power to distribute resources to regenerate and expand the society</a:t>
            </a:r>
          </a:p>
          <a:p>
            <a:r>
              <a:rPr lang="en-GB" altLang="en-US"/>
              <a:t>Political communications: satisfy the logic of power – identity of the political system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Communism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Political system about resource distribution</a:t>
            </a:r>
          </a:p>
          <a:p>
            <a:r>
              <a:rPr lang="en-GB" altLang="en-US"/>
              <a:t>Idea: general equal sharing</a:t>
            </a:r>
          </a:p>
          <a:p>
            <a:r>
              <a:rPr lang="en-GB" altLang="en-US"/>
              <a:t>After 1917 / 1947</a:t>
            </a:r>
          </a:p>
        </p:txBody>
      </p:sp>
    </p:spTree>
    <p:extLst>
      <p:ext uri="{BB962C8B-B14F-4D97-AF65-F5344CB8AC3E}">
        <p14:creationId xmlns:p14="http://schemas.microsoft.com/office/powerpoint/2010/main" val="74708552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Issues in communism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Relevance of party documents</a:t>
            </a:r>
          </a:p>
          <a:p>
            <a:r>
              <a:rPr lang="en-GB" altLang="en-US"/>
              <a:t>Reporting according to plans</a:t>
            </a:r>
          </a:p>
        </p:txBody>
      </p:sp>
    </p:spTree>
    <p:extLst>
      <p:ext uri="{BB962C8B-B14F-4D97-AF65-F5344CB8AC3E}">
        <p14:creationId xmlns:p14="http://schemas.microsoft.com/office/powerpoint/2010/main" val="408829069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Economics in communism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Many economic decisions are political decisions</a:t>
            </a:r>
          </a:p>
          <a:p>
            <a:r>
              <a:rPr lang="en-GB" altLang="en-US"/>
              <a:t>They reference frequently political documents</a:t>
            </a:r>
          </a:p>
          <a:p>
            <a:r>
              <a:rPr lang="en-GB" altLang="en-US"/>
              <a:t>E.g., producing product for the deposit to keep workers working</a:t>
            </a:r>
          </a:p>
        </p:txBody>
      </p:sp>
    </p:spTree>
    <p:extLst>
      <p:ext uri="{BB962C8B-B14F-4D97-AF65-F5344CB8AC3E}">
        <p14:creationId xmlns:p14="http://schemas.microsoft.com/office/powerpoint/2010/main" val="273697424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4000"/>
              <a:t>Small economics in communism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Politics takes over a large part of economics</a:t>
            </a:r>
          </a:p>
          <a:p>
            <a:r>
              <a:rPr lang="en-GB" altLang="en-US"/>
              <a:t>Politics determines many economic exchanges and many formerly economic communications</a:t>
            </a:r>
          </a:p>
        </p:txBody>
      </p:sp>
    </p:spTree>
    <p:extLst>
      <p:ext uri="{BB962C8B-B14F-4D97-AF65-F5344CB8AC3E}">
        <p14:creationId xmlns:p14="http://schemas.microsoft.com/office/powerpoint/2010/main" val="329000934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State services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Railroads, energy services, telecommunications</a:t>
            </a:r>
          </a:p>
        </p:txBody>
      </p:sp>
    </p:spTree>
    <p:extLst>
      <p:ext uri="{BB962C8B-B14F-4D97-AF65-F5344CB8AC3E}">
        <p14:creationId xmlns:p14="http://schemas.microsoft.com/office/powerpoint/2010/main" val="358525231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Operations in state economy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dirty="0"/>
              <a:t>Political logic mixed with economic logic</a:t>
            </a:r>
          </a:p>
          <a:p>
            <a:r>
              <a:rPr lang="en-GB" altLang="en-US" dirty="0"/>
              <a:t>Service should be provided at politically determined levels</a:t>
            </a:r>
          </a:p>
          <a:p>
            <a:r>
              <a:rPr lang="en-GB" altLang="en-US" dirty="0"/>
              <a:t>Typical: large bureaucracy, deficit, low average and </a:t>
            </a:r>
            <a:r>
              <a:rPr lang="en-GB" altLang="en-US" dirty="0" smtClean="0"/>
              <a:t>possibly high variance </a:t>
            </a:r>
            <a:r>
              <a:rPr lang="en-GB" altLang="en-US" dirty="0"/>
              <a:t>of quality</a:t>
            </a:r>
          </a:p>
        </p:txBody>
      </p:sp>
    </p:spTree>
    <p:extLst>
      <p:ext uri="{BB962C8B-B14F-4D97-AF65-F5344CB8AC3E}">
        <p14:creationId xmlns:p14="http://schemas.microsoft.com/office/powerpoint/2010/main" val="20188632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Economics and state economy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Political objectives and economic realities</a:t>
            </a:r>
          </a:p>
          <a:p>
            <a:r>
              <a:rPr lang="en-GB" altLang="en-US"/>
              <a:t>Rules influenced by economics</a:t>
            </a:r>
          </a:p>
        </p:txBody>
      </p:sp>
    </p:spTree>
    <p:extLst>
      <p:ext uri="{BB962C8B-B14F-4D97-AF65-F5344CB8AC3E}">
        <p14:creationId xmlns:p14="http://schemas.microsoft.com/office/powerpoint/2010/main" val="251112450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Privatisation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Economics takes over </a:t>
            </a:r>
          </a:p>
          <a:p>
            <a:r>
              <a:rPr lang="en-GB" altLang="en-US"/>
              <a:t>Political rules loose their effect</a:t>
            </a:r>
          </a:p>
          <a:p>
            <a:r>
              <a:rPr lang="en-GB" altLang="en-US"/>
              <a:t>Economic rules become more determinant</a:t>
            </a:r>
          </a:p>
        </p:txBody>
      </p:sp>
    </p:spTree>
    <p:extLst>
      <p:ext uri="{BB962C8B-B14F-4D97-AF65-F5344CB8AC3E}">
        <p14:creationId xmlns:p14="http://schemas.microsoft.com/office/powerpoint/2010/main" val="251402599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Effects of privatisation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If economics works in competitive manner: short decrease of output, shedding bureaucracy, fast growth soon</a:t>
            </a:r>
          </a:p>
          <a:p>
            <a:r>
              <a:rPr lang="en-GB" altLang="en-US"/>
              <a:t>If the economics does not work in competitive manner: continual need for state support, high prices and low service quality, still too much influence of politics</a:t>
            </a:r>
          </a:p>
        </p:txBody>
      </p:sp>
    </p:spTree>
    <p:extLst>
      <p:ext uri="{BB962C8B-B14F-4D97-AF65-F5344CB8AC3E}">
        <p14:creationId xmlns:p14="http://schemas.microsoft.com/office/powerpoint/2010/main" val="28475894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Economics and privatisation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Economics takes over a part of politics (a set of political communications)</a:t>
            </a:r>
          </a:p>
        </p:txBody>
      </p:sp>
    </p:spTree>
    <p:extLst>
      <p:ext uri="{BB962C8B-B14F-4D97-AF65-F5344CB8AC3E}">
        <p14:creationId xmlns:p14="http://schemas.microsoft.com/office/powerpoint/2010/main" val="6608141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Political institutions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Sets of constraints that define subsystems</a:t>
            </a:r>
          </a:p>
          <a:p>
            <a:r>
              <a:rPr lang="en-GB" altLang="en-US"/>
              <a:t>Parties, Parliament, election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Economy and politics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Money and regulation of the money</a:t>
            </a:r>
          </a:p>
          <a:p>
            <a:r>
              <a:rPr lang="en-GB" altLang="en-US"/>
              <a:t>Monetary politics</a:t>
            </a:r>
          </a:p>
        </p:txBody>
      </p:sp>
    </p:spTree>
    <p:extLst>
      <p:ext uri="{BB962C8B-B14F-4D97-AF65-F5344CB8AC3E}">
        <p14:creationId xmlns:p14="http://schemas.microsoft.com/office/powerpoint/2010/main" val="288821098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Monetary politics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Specialist political language</a:t>
            </a:r>
          </a:p>
          <a:p>
            <a:r>
              <a:rPr lang="en-GB" altLang="en-US"/>
              <a:t>Experts and expert MPs</a:t>
            </a:r>
          </a:p>
          <a:p>
            <a:r>
              <a:rPr lang="en-GB" altLang="en-US"/>
              <a:t>Ministry of finance</a:t>
            </a:r>
          </a:p>
          <a:p>
            <a:r>
              <a:rPr lang="en-GB" altLang="en-US"/>
              <a:t>New system growing at the interface</a:t>
            </a:r>
          </a:p>
        </p:txBody>
      </p:sp>
    </p:spTree>
    <p:extLst>
      <p:ext uri="{BB962C8B-B14F-4D97-AF65-F5344CB8AC3E}">
        <p14:creationId xmlns:p14="http://schemas.microsoft.com/office/powerpoint/2010/main" val="2130388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Party finances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Very important to run the party</a:t>
            </a:r>
          </a:p>
          <a:p>
            <a:r>
              <a:rPr lang="en-GB" altLang="en-US"/>
              <a:t>Payments, budget, party finances</a:t>
            </a:r>
          </a:p>
        </p:txBody>
      </p:sp>
    </p:spTree>
    <p:extLst>
      <p:ext uri="{BB962C8B-B14F-4D97-AF65-F5344CB8AC3E}">
        <p14:creationId xmlns:p14="http://schemas.microsoft.com/office/powerpoint/2010/main" val="386271211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Party economics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Treasurer </a:t>
            </a:r>
          </a:p>
          <a:p>
            <a:r>
              <a:rPr lang="en-GB" altLang="en-US"/>
              <a:t>Special communications and rules</a:t>
            </a:r>
          </a:p>
          <a:p>
            <a:r>
              <a:rPr lang="en-GB" altLang="en-US"/>
              <a:t>New system emerges at the interface: party economics</a:t>
            </a:r>
          </a:p>
        </p:txBody>
      </p:sp>
    </p:spTree>
    <p:extLst>
      <p:ext uri="{BB962C8B-B14F-4D97-AF65-F5344CB8AC3E}">
        <p14:creationId xmlns:p14="http://schemas.microsoft.com/office/powerpoint/2010/main" val="110533647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Summary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dirty="0"/>
              <a:t>Politics and economics</a:t>
            </a:r>
          </a:p>
          <a:p>
            <a:r>
              <a:rPr lang="en-GB" altLang="en-US" dirty="0"/>
              <a:t>Interpenetration and interaction:</a:t>
            </a:r>
          </a:p>
          <a:p>
            <a:pPr lvl="1"/>
            <a:r>
              <a:rPr lang="en-GB" altLang="en-US" dirty="0"/>
              <a:t>Providing environmental selection </a:t>
            </a:r>
            <a:r>
              <a:rPr lang="en-GB" altLang="en-US" dirty="0" smtClean="0"/>
              <a:t>pressures</a:t>
            </a:r>
          </a:p>
          <a:p>
            <a:pPr lvl="1"/>
            <a:r>
              <a:rPr lang="en-GB" altLang="en-US" dirty="0" smtClean="0"/>
              <a:t>Change </a:t>
            </a:r>
            <a:r>
              <a:rPr lang="en-GB" altLang="en-US" dirty="0"/>
              <a:t>of rules</a:t>
            </a:r>
          </a:p>
          <a:p>
            <a:pPr lvl="1"/>
            <a:r>
              <a:rPr lang="en-GB" altLang="en-US" dirty="0"/>
              <a:t>Change of boundaries</a:t>
            </a:r>
          </a:p>
          <a:p>
            <a:pPr lvl="1"/>
            <a:r>
              <a:rPr lang="en-GB" altLang="en-US" dirty="0"/>
              <a:t>Emerging new systems at interfaces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 smtClean="0"/>
              <a:t>Q&amp;A – 1   </a:t>
            </a:r>
            <a:endParaRPr lang="en-GB" altLang="en-US" dirty="0"/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r>
              <a:rPr lang="en-GB" altLang="en-US" sz="2800" dirty="0"/>
              <a:t>Is it true that the money is a form of economic communications ?</a:t>
            </a:r>
          </a:p>
          <a:p>
            <a:pPr marL="609600" indent="-609600"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r>
              <a:rPr lang="en-GB" altLang="en-US" sz="2800" dirty="0"/>
              <a:t>Is it true that the logic of economics is: is this communication leading to more or less money ?</a:t>
            </a:r>
          </a:p>
          <a:p>
            <a:pPr marL="609600" indent="-609600"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r>
              <a:rPr lang="en-GB" altLang="en-US" sz="2800" dirty="0"/>
              <a:t>Is it true that deflation is a form of economy acting on politics changing its rules </a:t>
            </a:r>
            <a:r>
              <a:rPr lang="en-GB" altLang="en-US" sz="2800" dirty="0" smtClean="0"/>
              <a:t>?</a:t>
            </a:r>
            <a:endParaRPr lang="en-GB" altLang="en-US" sz="2800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Q&amp;A – </a:t>
            </a:r>
            <a:r>
              <a:rPr lang="en-GB" altLang="en-US" dirty="0" smtClean="0"/>
              <a:t>2 </a:t>
            </a:r>
            <a:endParaRPr lang="en-GB" altLang="en-US" dirty="0"/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918648" cy="4114800"/>
          </a:xfrm>
        </p:spPr>
        <p:txBody>
          <a:bodyPr/>
          <a:lstStyle/>
          <a:p>
            <a:pPr marL="609600" indent="-609600">
              <a:lnSpc>
                <a:spcPct val="80000"/>
              </a:lnSpc>
              <a:buFont typeface="Wingdings" panose="05000000000000000000" pitchFamily="2" charset="2"/>
              <a:buAutoNum type="arabicPeriod" startAt="4"/>
            </a:pPr>
            <a:r>
              <a:rPr lang="en-GB" altLang="en-US" sz="2800" dirty="0" smtClean="0"/>
              <a:t>Is </a:t>
            </a:r>
            <a:r>
              <a:rPr lang="en-GB" altLang="en-US" sz="2800" dirty="0"/>
              <a:t>it true that nationalization is a way of politics acting on economics changing its boundaries </a:t>
            </a:r>
            <a:r>
              <a:rPr lang="en-GB" altLang="en-US" sz="2800" dirty="0" smtClean="0"/>
              <a:t>?</a:t>
            </a:r>
          </a:p>
          <a:p>
            <a:pPr marL="609600" indent="-609600">
              <a:lnSpc>
                <a:spcPct val="80000"/>
              </a:lnSpc>
              <a:buFont typeface="Wingdings" panose="05000000000000000000" pitchFamily="2" charset="2"/>
              <a:buAutoNum type="arabicPeriod" startAt="4"/>
            </a:pPr>
            <a:r>
              <a:rPr lang="en-GB" altLang="en-US" sz="2800" dirty="0" smtClean="0"/>
              <a:t>Is it true that revolutionary politics is the effect of the economics on politics by changing the rules of politics </a:t>
            </a:r>
            <a:r>
              <a:rPr lang="en-GB" altLang="en-US" sz="2800" dirty="0" smtClean="0"/>
              <a:t>?</a:t>
            </a:r>
          </a:p>
          <a:p>
            <a:pPr marL="609600" indent="-609600">
              <a:lnSpc>
                <a:spcPct val="80000"/>
              </a:lnSpc>
              <a:buFont typeface="Wingdings" panose="05000000000000000000" pitchFamily="2" charset="2"/>
              <a:buAutoNum type="arabicPeriod" startAt="4"/>
            </a:pPr>
            <a:r>
              <a:rPr lang="en-GB" altLang="en-US" sz="2800" dirty="0"/>
              <a:t>Is it true that by allowing pubs to keep open after 11pm the competition in the pub/club sector of the economy is changing </a:t>
            </a:r>
            <a:r>
              <a:rPr lang="en-GB" altLang="en-US" sz="2800" dirty="0" smtClean="0"/>
              <a:t>?</a:t>
            </a:r>
            <a:endParaRPr lang="en-GB" altLang="en-US" sz="2800" dirty="0" smtClean="0"/>
          </a:p>
          <a:p>
            <a:pPr marL="609600" indent="-609600">
              <a:lnSpc>
                <a:spcPct val="80000"/>
              </a:lnSpc>
              <a:buFont typeface="Wingdings" panose="05000000000000000000" pitchFamily="2" charset="2"/>
              <a:buAutoNum type="arabicPeriod" startAt="4"/>
            </a:pPr>
            <a:endParaRPr lang="en-GB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61987058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Q&amp;A – </a:t>
            </a:r>
            <a:r>
              <a:rPr lang="en-GB" altLang="en-US" dirty="0" smtClean="0"/>
              <a:t>3 </a:t>
            </a:r>
            <a:endParaRPr lang="en-GB" altLang="en-US" dirty="0"/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GB" altLang="en-US" sz="2800" dirty="0"/>
              <a:t>7</a:t>
            </a:r>
            <a:r>
              <a:rPr lang="en-GB" altLang="en-US" sz="2800" dirty="0" smtClean="0"/>
              <a:t>. </a:t>
            </a:r>
            <a:r>
              <a:rPr lang="en-GB" altLang="en-US" sz="2800" dirty="0" smtClean="0"/>
              <a:t>Is </a:t>
            </a:r>
            <a:r>
              <a:rPr lang="en-GB" altLang="en-US" sz="2800" dirty="0"/>
              <a:t>it true that the economy is always the single major issue of opposition talks at elections ?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GB" altLang="en-US" sz="2800" dirty="0" smtClean="0"/>
              <a:t>8. </a:t>
            </a:r>
            <a:r>
              <a:rPr lang="en-GB" altLang="en-US" sz="2800" dirty="0"/>
              <a:t>Is it true that there are several interface systems between politics and economics ?</a:t>
            </a:r>
          </a:p>
        </p:txBody>
      </p:sp>
    </p:spTree>
    <p:extLst>
      <p:ext uri="{BB962C8B-B14F-4D97-AF65-F5344CB8AC3E}">
        <p14:creationId xmlns:p14="http://schemas.microsoft.com/office/powerpoint/2010/main" val="41557434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Political communications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Everybody participates: elections</a:t>
            </a:r>
          </a:p>
          <a:p>
            <a:r>
              <a:rPr lang="en-GB" altLang="en-US"/>
              <a:t>Professional political communications: professional politicians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Products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Human communications produce quasi-permanent changes in the environment </a:t>
            </a:r>
            <a:r>
              <a:rPr lang="en-GB" altLang="en-US">
                <a:sym typeface="Wingdings" panose="05000000000000000000" pitchFamily="2" charset="2"/>
              </a:rPr>
              <a:t> memories of human communications</a:t>
            </a:r>
            <a:endParaRPr lang="en-GB" altLang="en-US"/>
          </a:p>
          <a:p>
            <a:r>
              <a:rPr lang="en-GB" altLang="en-US"/>
              <a:t>E.g., key, ball, book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Services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Temporary changes in the environment produced by human communications </a:t>
            </a:r>
            <a:r>
              <a:rPr lang="en-GB" altLang="en-US">
                <a:sym typeface="Wingdings" panose="05000000000000000000" pitchFamily="2" charset="2"/>
              </a:rPr>
              <a:t> memories of human communications</a:t>
            </a:r>
            <a:endParaRPr lang="en-GB" altLang="en-US"/>
          </a:p>
          <a:p>
            <a:r>
              <a:rPr lang="en-GB" altLang="en-US"/>
              <a:t>E.g., hair dressing, cloth tailoring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4000"/>
              <a:t>Exchanging products and services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Economic communications: communications about exchanging products and services – communications about object/service memories</a:t>
            </a:r>
          </a:p>
          <a:p>
            <a:r>
              <a:rPr lang="en-GB" altLang="en-US"/>
              <a:t>Special communication rules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Money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Universal exchange product</a:t>
            </a:r>
          </a:p>
          <a:p>
            <a:r>
              <a:rPr lang="en-GB" altLang="en-US"/>
              <a:t>Simplification </a:t>
            </a:r>
            <a:r>
              <a:rPr lang="en-GB" altLang="en-US">
                <a:sym typeface="Wingdings" panose="05000000000000000000" pitchFamily="2" charset="2"/>
              </a:rPr>
              <a:t> expansion</a:t>
            </a:r>
            <a:endParaRPr lang="en-GB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hirlpool">
  <a:themeElements>
    <a:clrScheme name="Whirlpool 1">
      <a:dk1>
        <a:srgbClr val="000066"/>
      </a:dk1>
      <a:lt1>
        <a:srgbClr val="FFFFFF"/>
      </a:lt1>
      <a:dk2>
        <a:srgbClr val="0000CC"/>
      </a:dk2>
      <a:lt2>
        <a:srgbClr val="CCFFFF"/>
      </a:lt2>
      <a:accent1>
        <a:srgbClr val="CC99FF"/>
      </a:accent1>
      <a:accent2>
        <a:srgbClr val="9999FF"/>
      </a:accent2>
      <a:accent3>
        <a:srgbClr val="AAAAE2"/>
      </a:accent3>
      <a:accent4>
        <a:srgbClr val="DADADA"/>
      </a:accent4>
      <a:accent5>
        <a:srgbClr val="E2CAFF"/>
      </a:accent5>
      <a:accent6>
        <a:srgbClr val="8A8AE7"/>
      </a:accent6>
      <a:hlink>
        <a:srgbClr val="99CCFF"/>
      </a:hlink>
      <a:folHlink>
        <a:srgbClr val="0066FF"/>
      </a:folHlink>
    </a:clrScheme>
    <a:fontScheme name="Whirlpool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Whirlpool 1">
        <a:dk1>
          <a:srgbClr val="000066"/>
        </a:dk1>
        <a:lt1>
          <a:srgbClr val="FFFFFF"/>
        </a:lt1>
        <a:dk2>
          <a:srgbClr val="0000CC"/>
        </a:dk2>
        <a:lt2>
          <a:srgbClr val="CCFFFF"/>
        </a:lt2>
        <a:accent1>
          <a:srgbClr val="CC99FF"/>
        </a:accent1>
        <a:accent2>
          <a:srgbClr val="9999FF"/>
        </a:accent2>
        <a:accent3>
          <a:srgbClr val="AAAAE2"/>
        </a:accent3>
        <a:accent4>
          <a:srgbClr val="DADADA"/>
        </a:accent4>
        <a:accent5>
          <a:srgbClr val="E2CAFF"/>
        </a:accent5>
        <a:accent6>
          <a:srgbClr val="8A8AE7"/>
        </a:accent6>
        <a:hlink>
          <a:srgbClr val="99CCFF"/>
        </a:hlink>
        <a:folHlink>
          <a:srgbClr val="00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irlpool 2">
        <a:dk1>
          <a:srgbClr val="000066"/>
        </a:dk1>
        <a:lt1>
          <a:srgbClr val="FFFFFF"/>
        </a:lt1>
        <a:dk2>
          <a:srgbClr val="6699FF"/>
        </a:dk2>
        <a:lt2>
          <a:srgbClr val="CCFFFF"/>
        </a:lt2>
        <a:accent1>
          <a:srgbClr val="CC99FF"/>
        </a:accent1>
        <a:accent2>
          <a:srgbClr val="9999FF"/>
        </a:accent2>
        <a:accent3>
          <a:srgbClr val="B8CAFF"/>
        </a:accent3>
        <a:accent4>
          <a:srgbClr val="DADADA"/>
        </a:accent4>
        <a:accent5>
          <a:srgbClr val="E2CAFF"/>
        </a:accent5>
        <a:accent6>
          <a:srgbClr val="8A8AE7"/>
        </a:accent6>
        <a:hlink>
          <a:srgbClr val="99CCFF"/>
        </a:hlink>
        <a:folHlink>
          <a:srgbClr val="00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irlpool 3">
        <a:dk1>
          <a:srgbClr val="393939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868686"/>
        </a:accent2>
        <a:accent3>
          <a:srgbClr val="AAAAAA"/>
        </a:accent3>
        <a:accent4>
          <a:srgbClr val="DADADA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Designs\Whirlpool.pot</Template>
  <TotalTime>10349</TotalTime>
  <Words>1154</Words>
  <Application>Microsoft Office PowerPoint</Application>
  <PresentationFormat>On-screen Show (4:3)</PresentationFormat>
  <Paragraphs>166</Paragraphs>
  <Slides>47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52" baseType="lpstr">
      <vt:lpstr>Arial</vt:lpstr>
      <vt:lpstr>Tahoma</vt:lpstr>
      <vt:lpstr>Times New Roman</vt:lpstr>
      <vt:lpstr>Wingdings</vt:lpstr>
      <vt:lpstr>Whirlpool</vt:lpstr>
      <vt:lpstr>Evolution of Complex Systems</vt:lpstr>
      <vt:lpstr>Objectives</vt:lpstr>
      <vt:lpstr>Logic of power</vt:lpstr>
      <vt:lpstr>Political institutions</vt:lpstr>
      <vt:lpstr>Political communications</vt:lpstr>
      <vt:lpstr>Products</vt:lpstr>
      <vt:lpstr>Services</vt:lpstr>
      <vt:lpstr>Exchanging products and services</vt:lpstr>
      <vt:lpstr>Money</vt:lpstr>
      <vt:lpstr>Banks</vt:lpstr>
      <vt:lpstr>Paper money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Money and politics</vt:lpstr>
      <vt:lpstr>Fiscal policy</vt:lpstr>
      <vt:lpstr>Monetary policy</vt:lpstr>
      <vt:lpstr>Inflation</vt:lpstr>
      <vt:lpstr>Printing money</vt:lpstr>
      <vt:lpstr>Hyper inflation</vt:lpstr>
      <vt:lpstr>Politics and inflation</vt:lpstr>
      <vt:lpstr>Unequal distribution of economic resources</vt:lpstr>
      <vt:lpstr>Topics of politics</vt:lpstr>
      <vt:lpstr>Revolutionary politics</vt:lpstr>
      <vt:lpstr>Communism</vt:lpstr>
      <vt:lpstr>Issues in communism</vt:lpstr>
      <vt:lpstr>Economics in communism</vt:lpstr>
      <vt:lpstr>Small economics in communism</vt:lpstr>
      <vt:lpstr>State services</vt:lpstr>
      <vt:lpstr>Operations in state economy</vt:lpstr>
      <vt:lpstr>Economics and state economy</vt:lpstr>
      <vt:lpstr>Privatisation</vt:lpstr>
      <vt:lpstr>Effects of privatisation</vt:lpstr>
      <vt:lpstr>Economics and privatisation</vt:lpstr>
      <vt:lpstr>Economy and politics</vt:lpstr>
      <vt:lpstr>Monetary politics</vt:lpstr>
      <vt:lpstr>Party finances</vt:lpstr>
      <vt:lpstr>Party economics</vt:lpstr>
      <vt:lpstr>Summary</vt:lpstr>
      <vt:lpstr>Q&amp;A – 1   </vt:lpstr>
      <vt:lpstr>Q&amp;A – 2 </vt:lpstr>
      <vt:lpstr>Q&amp;A – 3 </vt:lpstr>
    </vt:vector>
  </TitlesOfParts>
  <Company>Psychology / University of Newcastle upon Tyne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Dealing with Complexity</dc:title>
  <dc:creator>Andras</dc:creator>
  <cp:lastModifiedBy>Peter</cp:lastModifiedBy>
  <cp:revision>57</cp:revision>
  <dcterms:created xsi:type="dcterms:W3CDTF">2002-03-10T14:00:31Z</dcterms:created>
  <dcterms:modified xsi:type="dcterms:W3CDTF">2022-09-03T18:26:16Z</dcterms:modified>
</cp:coreProperties>
</file>