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42"/>
  </p:notesMasterIdLst>
  <p:sldIdLst>
    <p:sldId id="256" r:id="rId2"/>
    <p:sldId id="257" r:id="rId3"/>
    <p:sldId id="301" r:id="rId4"/>
    <p:sldId id="302" r:id="rId5"/>
    <p:sldId id="303" r:id="rId6"/>
    <p:sldId id="304" r:id="rId7"/>
    <p:sldId id="305" r:id="rId8"/>
    <p:sldId id="306" r:id="rId9"/>
    <p:sldId id="307" r:id="rId10"/>
    <p:sldId id="308" r:id="rId11"/>
    <p:sldId id="309" r:id="rId12"/>
    <p:sldId id="310" r:id="rId13"/>
    <p:sldId id="312" r:id="rId14"/>
    <p:sldId id="311" r:id="rId15"/>
    <p:sldId id="313" r:id="rId16"/>
    <p:sldId id="314" r:id="rId17"/>
    <p:sldId id="315" r:id="rId18"/>
    <p:sldId id="316" r:id="rId19"/>
    <p:sldId id="319" r:id="rId20"/>
    <p:sldId id="320" r:id="rId21"/>
    <p:sldId id="321" r:id="rId22"/>
    <p:sldId id="322" r:id="rId23"/>
    <p:sldId id="323" r:id="rId24"/>
    <p:sldId id="324" r:id="rId25"/>
    <p:sldId id="325" r:id="rId26"/>
    <p:sldId id="326" r:id="rId27"/>
    <p:sldId id="327" r:id="rId28"/>
    <p:sldId id="328" r:id="rId29"/>
    <p:sldId id="329" r:id="rId30"/>
    <p:sldId id="330" r:id="rId31"/>
    <p:sldId id="331" r:id="rId32"/>
    <p:sldId id="332" r:id="rId33"/>
    <p:sldId id="333" r:id="rId34"/>
    <p:sldId id="334" r:id="rId35"/>
    <p:sldId id="335" r:id="rId36"/>
    <p:sldId id="336" r:id="rId37"/>
    <p:sldId id="299" r:id="rId38"/>
    <p:sldId id="338" r:id="rId39"/>
    <p:sldId id="300" r:id="rId40"/>
    <p:sldId id="340" r:id="rId41"/>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3399"/>
    <a:srgbClr val="66FF33"/>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693" autoAdjust="0"/>
  </p:normalViewPr>
  <p:slideViewPr>
    <p:cSldViewPr>
      <p:cViewPr varScale="1">
        <p:scale>
          <a:sx n="82" d="100"/>
          <a:sy n="82" d="100"/>
        </p:scale>
        <p:origin x="4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F4305-8147-4A71-94DC-01026520C1F2}" type="datetimeFigureOut">
              <a:rPr lang="en-GB" smtClean="0"/>
              <a:t>03/09/2022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641970-6BFB-455F-80E7-E2A252BF77E8}" type="slidenum">
              <a:rPr lang="en-GB" smtClean="0"/>
              <a:t>‹#›</a:t>
            </a:fld>
            <a:endParaRPr lang="en-GB"/>
          </a:p>
        </p:txBody>
      </p:sp>
    </p:spTree>
    <p:extLst>
      <p:ext uri="{BB962C8B-B14F-4D97-AF65-F5344CB8AC3E}">
        <p14:creationId xmlns:p14="http://schemas.microsoft.com/office/powerpoint/2010/main" val="922067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098" name="Rectangle 2"/>
          <p:cNvSpPr>
            <a:spLocks noChangeArrowheads="1"/>
          </p:cNvSpPr>
          <p:nvPr/>
        </p:nvSpPr>
        <p:spPr bwMode="ltGray">
          <a:xfrm>
            <a:off x="0" y="0"/>
            <a:ext cx="825500" cy="6858000"/>
          </a:xfrm>
          <a:prstGeom prst="rect">
            <a:avLst/>
          </a:prstGeom>
          <a:solidFill>
            <a:schemeClr val="tx2">
              <a:alpha val="50000"/>
            </a:schemeClr>
          </a:solidFill>
          <a:ln>
            <a:noFill/>
          </a:ln>
          <a:extLst>
            <a:ext uri="{91240B29-F687-4F45-9708-019B960494DF}">
              <a14:hiddenLine xmlns:a14="http://schemas.microsoft.com/office/drawing/2010/main" w="9525">
                <a:solidFill>
                  <a:schemeClr val="bg1"/>
                </a:solidFill>
                <a:miter lim="800000"/>
                <a:headEnd/>
                <a:tailEnd/>
              </a14:hiddenLine>
            </a:ext>
          </a:extLst>
        </p:spPr>
        <p:txBody>
          <a:bodyPr wrap="none" anchor="ctr"/>
          <a:lstStyle/>
          <a:p>
            <a:pPr algn="ctr"/>
            <a:endParaRPr kumimoji="1" lang="en-US" altLang="en-US"/>
          </a:p>
        </p:txBody>
      </p:sp>
      <p:sp>
        <p:nvSpPr>
          <p:cNvPr id="4099" name="Rectangle 3"/>
          <p:cNvSpPr>
            <a:spLocks noGrp="1" noChangeArrowheads="1"/>
          </p:cNvSpPr>
          <p:nvPr>
            <p:ph type="ctrTitle"/>
          </p:nvPr>
        </p:nvSpPr>
        <p:spPr>
          <a:xfrm>
            <a:off x="990600" y="1171575"/>
            <a:ext cx="7467600" cy="2105025"/>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defRPr sz="6600">
                <a:solidFill>
                  <a:srgbClr val="CCFFFF"/>
                </a:solidFill>
              </a:defRPr>
            </a:lvl1pPr>
          </a:lstStyle>
          <a:p>
            <a:pPr lvl="0"/>
            <a:r>
              <a:rPr lang="en-GB" altLang="en-US" noProof="0" smtClean="0"/>
              <a:t>Click to edit Master title style</a:t>
            </a:r>
          </a:p>
        </p:txBody>
      </p:sp>
      <p:sp>
        <p:nvSpPr>
          <p:cNvPr id="4100" name="Rectangle 4"/>
          <p:cNvSpPr>
            <a:spLocks noGrp="1" noChangeArrowheads="1"/>
          </p:cNvSpPr>
          <p:nvPr>
            <p:ph type="subTitle" idx="1"/>
          </p:nvPr>
        </p:nvSpPr>
        <p:spPr>
          <a:xfrm>
            <a:off x="1447800" y="3886200"/>
            <a:ext cx="6400800" cy="1752600"/>
          </a:xfrm>
        </p:spPr>
        <p:txBody>
          <a:bodyPr/>
          <a:lstStyle>
            <a:lvl1pPr marL="0" indent="0" algn="ctr">
              <a:buFont typeface="Wingdings" panose="05000000000000000000" pitchFamily="2" charset="2"/>
              <a:buNone/>
              <a:defRPr sz="4000">
                <a:solidFill>
                  <a:srgbClr val="CCECFF"/>
                </a:solidFill>
              </a:defRPr>
            </a:lvl1pPr>
          </a:lstStyle>
          <a:p>
            <a:pPr lvl="0"/>
            <a:r>
              <a:rPr lang="en-GB" altLang="en-US" noProof="0" smtClean="0"/>
              <a:t>Click to edit Master subtitle style</a:t>
            </a:r>
          </a:p>
        </p:txBody>
      </p:sp>
      <p:sp>
        <p:nvSpPr>
          <p:cNvPr id="4101" name="Rectangle 5"/>
          <p:cNvSpPr>
            <a:spLocks noGrp="1" noChangeArrowheads="1"/>
          </p:cNvSpPr>
          <p:nvPr>
            <p:ph type="dt" sz="half" idx="2"/>
          </p:nvPr>
        </p:nvSpPr>
        <p:spPr>
          <a:xfrm>
            <a:off x="838200" y="6248400"/>
            <a:ext cx="1752600" cy="457200"/>
          </a:xfrm>
        </p:spPr>
        <p:txBody>
          <a:bodyPr/>
          <a:lstStyle>
            <a:lvl1pPr>
              <a:defRPr>
                <a:solidFill>
                  <a:srgbClr val="CCECFF"/>
                </a:solidFill>
              </a:defRPr>
            </a:lvl1pPr>
          </a:lstStyle>
          <a:p>
            <a:endParaRPr lang="en-GB" altLang="en-US"/>
          </a:p>
        </p:txBody>
      </p:sp>
      <p:sp>
        <p:nvSpPr>
          <p:cNvPr id="4102" name="Rectangle 6"/>
          <p:cNvSpPr>
            <a:spLocks noGrp="1" noChangeArrowheads="1"/>
          </p:cNvSpPr>
          <p:nvPr>
            <p:ph type="ftr" sz="quarter" idx="3"/>
          </p:nvPr>
        </p:nvSpPr>
        <p:spPr>
          <a:xfrm>
            <a:off x="3276600" y="6248400"/>
            <a:ext cx="2895600" cy="457200"/>
          </a:xfrm>
        </p:spPr>
        <p:txBody>
          <a:bodyPr/>
          <a:lstStyle>
            <a:lvl1pPr>
              <a:defRPr>
                <a:solidFill>
                  <a:srgbClr val="CCECFF"/>
                </a:solidFill>
              </a:defRPr>
            </a:lvl1pPr>
          </a:lstStyle>
          <a:p>
            <a:endParaRPr lang="en-GB" altLang="en-US"/>
          </a:p>
        </p:txBody>
      </p:sp>
      <p:sp>
        <p:nvSpPr>
          <p:cNvPr id="4103" name="Rectangle 7"/>
          <p:cNvSpPr>
            <a:spLocks noGrp="1" noChangeArrowheads="1"/>
          </p:cNvSpPr>
          <p:nvPr>
            <p:ph type="sldNum" sz="quarter" idx="4"/>
          </p:nvPr>
        </p:nvSpPr>
        <p:spPr>
          <a:xfrm>
            <a:off x="6934200" y="6248400"/>
            <a:ext cx="1905000" cy="457200"/>
          </a:xfrm>
        </p:spPr>
        <p:txBody>
          <a:bodyPr/>
          <a:lstStyle>
            <a:lvl1pPr>
              <a:defRPr>
                <a:solidFill>
                  <a:srgbClr val="CCECFF"/>
                </a:solidFill>
              </a:defRPr>
            </a:lvl1pPr>
          </a:lstStyle>
          <a:p>
            <a:fld id="{D4A59BA7-1512-41A6-819B-21590E33BB9E}" type="slidenum">
              <a:rPr lang="en-GB" altLang="en-US"/>
              <a:pPr/>
              <a:t>‹#›</a:t>
            </a:fld>
            <a:endParaRPr lang="en-GB" altLang="en-US"/>
          </a:p>
        </p:txBody>
      </p:sp>
      <p:sp>
        <p:nvSpPr>
          <p:cNvPr id="4104" name="Rectangle 8"/>
          <p:cNvSpPr>
            <a:spLocks noChangeArrowheads="1"/>
          </p:cNvSpPr>
          <p:nvPr/>
        </p:nvSpPr>
        <p:spPr bwMode="ltGray">
          <a:xfrm>
            <a:off x="0" y="3543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DF84ECC-FCDC-4FE3-A808-336E2E800CBF}" type="slidenum">
              <a:rPr lang="en-GB" altLang="en-US"/>
              <a:pPr/>
              <a:t>‹#›</a:t>
            </a:fld>
            <a:endParaRPr lang="en-GB" altLang="en-US"/>
          </a:p>
        </p:txBody>
      </p:sp>
    </p:spTree>
    <p:extLst>
      <p:ext uri="{BB962C8B-B14F-4D97-AF65-F5344CB8AC3E}">
        <p14:creationId xmlns:p14="http://schemas.microsoft.com/office/powerpoint/2010/main" val="3786048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0800" y="457200"/>
            <a:ext cx="2057400" cy="5638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28600" y="457200"/>
            <a:ext cx="60198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759F68F-6D4A-49CA-B0CE-3AC748A23300}" type="slidenum">
              <a:rPr lang="en-GB" altLang="en-US"/>
              <a:pPr/>
              <a:t>‹#›</a:t>
            </a:fld>
            <a:endParaRPr lang="en-GB" altLang="en-US"/>
          </a:p>
        </p:txBody>
      </p:sp>
    </p:spTree>
    <p:extLst>
      <p:ext uri="{BB962C8B-B14F-4D97-AF65-F5344CB8AC3E}">
        <p14:creationId xmlns:p14="http://schemas.microsoft.com/office/powerpoint/2010/main" val="2483706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ED23CF6E-F678-4B39-9D00-CF2E33AFF916}" type="slidenum">
              <a:rPr lang="en-GB" altLang="en-US"/>
              <a:pPr/>
              <a:t>‹#›</a:t>
            </a:fld>
            <a:endParaRPr lang="en-GB" altLang="en-US"/>
          </a:p>
        </p:txBody>
      </p:sp>
    </p:spTree>
    <p:extLst>
      <p:ext uri="{BB962C8B-B14F-4D97-AF65-F5344CB8AC3E}">
        <p14:creationId xmlns:p14="http://schemas.microsoft.com/office/powerpoint/2010/main" val="1488697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823AD74E-02CA-4E16-8B3D-FAC6C6C2C85B}" type="slidenum">
              <a:rPr lang="en-GB" altLang="en-US"/>
              <a:pPr/>
              <a:t>‹#›</a:t>
            </a:fld>
            <a:endParaRPr lang="en-GB" altLang="en-US"/>
          </a:p>
        </p:txBody>
      </p:sp>
    </p:spTree>
    <p:extLst>
      <p:ext uri="{BB962C8B-B14F-4D97-AF65-F5344CB8AC3E}">
        <p14:creationId xmlns:p14="http://schemas.microsoft.com/office/powerpoint/2010/main" val="1362532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ED33A09F-724A-49B3-BF8A-E6FEE7A94DDC}" type="slidenum">
              <a:rPr lang="en-GB" altLang="en-US"/>
              <a:pPr/>
              <a:t>‹#›</a:t>
            </a:fld>
            <a:endParaRPr lang="en-GB" altLang="en-US"/>
          </a:p>
        </p:txBody>
      </p:sp>
    </p:spTree>
    <p:extLst>
      <p:ext uri="{BB962C8B-B14F-4D97-AF65-F5344CB8AC3E}">
        <p14:creationId xmlns:p14="http://schemas.microsoft.com/office/powerpoint/2010/main" val="1602974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AC9EE7D9-903E-439C-8012-1FCA107E41BD}" type="slidenum">
              <a:rPr lang="en-GB" altLang="en-US"/>
              <a:pPr/>
              <a:t>‹#›</a:t>
            </a:fld>
            <a:endParaRPr lang="en-GB" altLang="en-US"/>
          </a:p>
        </p:txBody>
      </p:sp>
    </p:spTree>
    <p:extLst>
      <p:ext uri="{BB962C8B-B14F-4D97-AF65-F5344CB8AC3E}">
        <p14:creationId xmlns:p14="http://schemas.microsoft.com/office/powerpoint/2010/main" val="1391823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6549B6DA-7410-4E14-B03A-7E9CDAB05131}" type="slidenum">
              <a:rPr lang="en-GB" altLang="en-US"/>
              <a:pPr/>
              <a:t>‹#›</a:t>
            </a:fld>
            <a:endParaRPr lang="en-GB" altLang="en-US"/>
          </a:p>
        </p:txBody>
      </p:sp>
    </p:spTree>
    <p:extLst>
      <p:ext uri="{BB962C8B-B14F-4D97-AF65-F5344CB8AC3E}">
        <p14:creationId xmlns:p14="http://schemas.microsoft.com/office/powerpoint/2010/main" val="2791934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2532A3CC-4F56-4D33-8052-C60D48C95056}" type="slidenum">
              <a:rPr lang="en-GB" altLang="en-US"/>
              <a:pPr/>
              <a:t>‹#›</a:t>
            </a:fld>
            <a:endParaRPr lang="en-GB" altLang="en-US"/>
          </a:p>
        </p:txBody>
      </p:sp>
    </p:spTree>
    <p:extLst>
      <p:ext uri="{BB962C8B-B14F-4D97-AF65-F5344CB8AC3E}">
        <p14:creationId xmlns:p14="http://schemas.microsoft.com/office/powerpoint/2010/main" val="3335725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DC26A53C-DE3C-4E29-B4B5-69F38A9F72B0}" type="slidenum">
              <a:rPr lang="en-GB" altLang="en-US"/>
              <a:pPr/>
              <a:t>‹#›</a:t>
            </a:fld>
            <a:endParaRPr lang="en-GB" altLang="en-US"/>
          </a:p>
        </p:txBody>
      </p:sp>
    </p:spTree>
    <p:extLst>
      <p:ext uri="{BB962C8B-B14F-4D97-AF65-F5344CB8AC3E}">
        <p14:creationId xmlns:p14="http://schemas.microsoft.com/office/powerpoint/2010/main" val="83569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1F8ECB92-3B72-4B3D-A692-6E5A7FBF0007}" type="slidenum">
              <a:rPr lang="en-GB" altLang="en-US"/>
              <a:pPr/>
              <a:t>‹#›</a:t>
            </a:fld>
            <a:endParaRPr lang="en-GB" altLang="en-US"/>
          </a:p>
        </p:txBody>
      </p:sp>
    </p:spTree>
    <p:extLst>
      <p:ext uri="{BB962C8B-B14F-4D97-AF65-F5344CB8AC3E}">
        <p14:creationId xmlns:p14="http://schemas.microsoft.com/office/powerpoint/2010/main" val="3305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286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307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endParaRPr lang="en-GB" alt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en-GB" altLang="en-US"/>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vl1pPr>
          </a:lstStyle>
          <a:p>
            <a:fld id="{A15A5836-9B03-48C9-9EE2-BCF7F010CD44}" type="slidenum">
              <a:rPr lang="en-GB" altLang="en-US"/>
              <a:pPr/>
              <a:t>‹#›</a:t>
            </a:fld>
            <a:endParaRPr lang="en-GB" altLang="en-US"/>
          </a:p>
        </p:txBody>
      </p:sp>
      <p:sp>
        <p:nvSpPr>
          <p:cNvPr id="3079" name="Rectangle 7"/>
          <p:cNvSpPr>
            <a:spLocks noChangeArrowheads="1"/>
          </p:cNvSpPr>
          <p:nvPr/>
        </p:nvSpPr>
        <p:spPr bwMode="gray">
          <a:xfrm>
            <a:off x="0" y="1638300"/>
            <a:ext cx="3343275" cy="122238"/>
          </a:xfrm>
          <a:prstGeom prst="rect">
            <a:avLst/>
          </a:prstGeom>
          <a:solidFill>
            <a:schemeClr val="bg2">
              <a:alpha val="50000"/>
            </a:schemeClr>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a:endParaRPr kumimoji="1" lang="en-US"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accent1"/>
        </a:buClr>
        <a:buSzPct val="8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7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2"/>
        </a:buClr>
        <a:buSzPct val="5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ltLang="en-US"/>
              <a:t>Evolution of Complex Systems</a:t>
            </a:r>
          </a:p>
        </p:txBody>
      </p:sp>
      <p:sp>
        <p:nvSpPr>
          <p:cNvPr id="2051" name="Rectangle 3"/>
          <p:cNvSpPr>
            <a:spLocks noGrp="1" noChangeArrowheads="1"/>
          </p:cNvSpPr>
          <p:nvPr>
            <p:ph type="subTitle" idx="1"/>
          </p:nvPr>
        </p:nvSpPr>
        <p:spPr>
          <a:xfrm>
            <a:off x="1187450" y="3716338"/>
            <a:ext cx="7056438" cy="2566987"/>
          </a:xfrm>
        </p:spPr>
        <p:txBody>
          <a:bodyPr/>
          <a:lstStyle/>
          <a:p>
            <a:r>
              <a:rPr lang="en-GB" altLang="en-US" sz="3600" dirty="0"/>
              <a:t>Lecture </a:t>
            </a:r>
            <a:r>
              <a:rPr lang="en-GB" altLang="en-US" sz="3600" dirty="0" smtClean="0"/>
              <a:t>14: Cells and multi-cellular organisms</a:t>
            </a:r>
          </a:p>
          <a:p>
            <a:r>
              <a:rPr lang="en-GB" altLang="en-US" sz="3600" dirty="0" smtClean="0"/>
              <a:t>Peter </a:t>
            </a:r>
            <a:r>
              <a:rPr lang="en-GB" altLang="en-US" sz="3600" dirty="0"/>
              <a:t>Andras </a:t>
            </a:r>
            <a:r>
              <a:rPr lang="en-GB" altLang="en-US" sz="3600" dirty="0" smtClean="0"/>
              <a:t>peter.andras.ncl@gmail.com</a:t>
            </a:r>
            <a:endParaRPr lang="en-GB" altLang="en-US" sz="3600" dirty="0"/>
          </a:p>
        </p:txBody>
      </p:sp>
      <p:sp>
        <p:nvSpPr>
          <p:cNvPr id="4" name="TextBox 3"/>
          <p:cNvSpPr txBox="1"/>
          <p:nvPr/>
        </p:nvSpPr>
        <p:spPr>
          <a:xfrm>
            <a:off x="3887577" y="6283325"/>
            <a:ext cx="1656184" cy="400110"/>
          </a:xfrm>
          <a:prstGeom prst="rect">
            <a:avLst/>
          </a:prstGeom>
          <a:noFill/>
        </p:spPr>
        <p:txBody>
          <a:bodyPr wrap="square" rtlCol="0">
            <a:spAutoFit/>
          </a:bodyPr>
          <a:lstStyle/>
          <a:p>
            <a:r>
              <a:rPr lang="en-GB" sz="2000" dirty="0" smtClean="0"/>
              <a:t>2022 Edition</a:t>
            </a:r>
            <a:endParaRPr lang="en-GB"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system units </a:t>
            </a:r>
            <a:endParaRPr lang="en-GB" dirty="0"/>
          </a:p>
        </p:txBody>
      </p:sp>
      <p:sp>
        <p:nvSpPr>
          <p:cNvPr id="3" name="Content Placeholder 2"/>
          <p:cNvSpPr>
            <a:spLocks noGrp="1"/>
          </p:cNvSpPr>
          <p:nvPr>
            <p:ph idx="1"/>
          </p:nvPr>
        </p:nvSpPr>
        <p:spPr/>
        <p:txBody>
          <a:bodyPr/>
          <a:lstStyle/>
          <a:p>
            <a:r>
              <a:rPr lang="en-GB" sz="2800" dirty="0" smtClean="0"/>
              <a:t>Unit system: a single cell</a:t>
            </a:r>
          </a:p>
          <a:p>
            <a:r>
              <a:rPr lang="en-GB" sz="2800" dirty="0" smtClean="0"/>
              <a:t>Single cell:</a:t>
            </a:r>
          </a:p>
          <a:p>
            <a:pPr lvl="1"/>
            <a:r>
              <a:rPr lang="en-GB" sz="2400" dirty="0" smtClean="0"/>
              <a:t>Finite existence time (e.g. minutes, days, years)</a:t>
            </a:r>
          </a:p>
          <a:p>
            <a:pPr lvl="1"/>
            <a:r>
              <a:rPr lang="en-GB" sz="2400" dirty="0" smtClean="0"/>
              <a:t>Finite number of kinds and instances molecules (e.g. few thousand kinds of molecules, millions to billions of larger molecules over the lifetime of the cell)</a:t>
            </a:r>
          </a:p>
          <a:p>
            <a:pPr lvl="1"/>
            <a:r>
              <a:rPr lang="en-GB" sz="2400" dirty="0" smtClean="0"/>
              <a:t>Finite number of molecular interactions (e.g. 10</a:t>
            </a:r>
            <a:r>
              <a:rPr lang="en-GB" sz="2400" baseline="30000" dirty="0" smtClean="0"/>
              <a:t>20</a:t>
            </a:r>
            <a:r>
              <a:rPr lang="en-GB" sz="2400" dirty="0" smtClean="0"/>
              <a:t> or more molecular interactions)</a:t>
            </a:r>
            <a:endParaRPr lang="en-GB" sz="2400" dirty="0"/>
          </a:p>
          <a:p>
            <a:endParaRPr lang="en-GB" sz="24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10</a:t>
            </a:fld>
            <a:endParaRPr lang="en-GB" altLang="en-US"/>
          </a:p>
        </p:txBody>
      </p:sp>
    </p:spTree>
    <p:extLst>
      <p:ext uri="{BB962C8B-B14F-4D97-AF65-F5344CB8AC3E}">
        <p14:creationId xmlns:p14="http://schemas.microsoft.com/office/powerpoint/2010/main" val="12955714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Abstract cell systems – 1 </a:t>
            </a:r>
            <a:endParaRPr lang="en-GB" dirty="0"/>
          </a:p>
        </p:txBody>
      </p:sp>
      <p:sp>
        <p:nvSpPr>
          <p:cNvPr id="3" name="Content Placeholder 2"/>
          <p:cNvSpPr>
            <a:spLocks noGrp="1"/>
          </p:cNvSpPr>
          <p:nvPr>
            <p:ph idx="1"/>
          </p:nvPr>
        </p:nvSpPr>
        <p:spPr/>
        <p:txBody>
          <a:bodyPr/>
          <a:lstStyle/>
          <a:p>
            <a:r>
              <a:rPr lang="en-GB" sz="2400" dirty="0" smtClean="0"/>
              <a:t>Cell system: all finite existence cell instances (unit systems) together over time and space (i.e. when and where the unit systems exist)</a:t>
            </a:r>
          </a:p>
          <a:p>
            <a:r>
              <a:rPr lang="en-GB" sz="2400" dirty="0" smtClean="0"/>
              <a:t>Expansion over space through many unit system existing in different parts of space</a:t>
            </a:r>
          </a:p>
          <a:p>
            <a:r>
              <a:rPr lang="en-GB" sz="2400" dirty="0" smtClean="0"/>
              <a:t>Existence over time through many unit systems existing at different times</a:t>
            </a:r>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11</a:t>
            </a:fld>
            <a:endParaRPr lang="en-GB" altLang="en-US"/>
          </a:p>
        </p:txBody>
      </p:sp>
    </p:spTree>
    <p:extLst>
      <p:ext uri="{BB962C8B-B14F-4D97-AF65-F5344CB8AC3E}">
        <p14:creationId xmlns:p14="http://schemas.microsoft.com/office/powerpoint/2010/main" val="38529803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Abstract cell systems – </a:t>
            </a:r>
            <a:r>
              <a:rPr lang="en-GB" dirty="0" smtClean="0"/>
              <a:t>2</a:t>
            </a:r>
            <a:endParaRPr lang="en-GB" dirty="0"/>
          </a:p>
        </p:txBody>
      </p:sp>
      <p:sp>
        <p:nvSpPr>
          <p:cNvPr id="3" name="Content Placeholder 2"/>
          <p:cNvSpPr>
            <a:spLocks noGrp="1"/>
          </p:cNvSpPr>
          <p:nvPr>
            <p:ph idx="1"/>
          </p:nvPr>
        </p:nvSpPr>
        <p:spPr/>
        <p:txBody>
          <a:bodyPr/>
          <a:lstStyle/>
          <a:p>
            <a:r>
              <a:rPr lang="en-GB" dirty="0"/>
              <a:t>The cell system persists over time through its unit system instances and expands over space through unit system instances existing at the same time</a:t>
            </a:r>
          </a:p>
          <a:p>
            <a:r>
              <a:rPr lang="en-GB" dirty="0" smtClean="0"/>
              <a:t>Infiniteness – the cell system is potentially infinite in time and space, although its unit system instances are finite in time and space</a:t>
            </a:r>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12</a:t>
            </a:fld>
            <a:endParaRPr lang="en-GB" altLang="en-US"/>
          </a:p>
        </p:txBody>
      </p:sp>
    </p:spTree>
    <p:extLst>
      <p:ext uri="{BB962C8B-B14F-4D97-AF65-F5344CB8AC3E}">
        <p14:creationId xmlns:p14="http://schemas.microsoft.com/office/powerpoint/2010/main" val="11442208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 system completeness</a:t>
            </a:r>
            <a:endParaRPr lang="en-GB" dirty="0"/>
          </a:p>
        </p:txBody>
      </p:sp>
      <p:sp>
        <p:nvSpPr>
          <p:cNvPr id="3" name="Content Placeholder 2"/>
          <p:cNvSpPr>
            <a:spLocks noGrp="1"/>
          </p:cNvSpPr>
          <p:nvPr>
            <p:ph idx="1"/>
          </p:nvPr>
        </p:nvSpPr>
        <p:spPr/>
        <p:txBody>
          <a:bodyPr/>
          <a:lstStyle/>
          <a:p>
            <a:r>
              <a:rPr lang="en-GB" sz="2800" dirty="0" smtClean="0"/>
              <a:t>Each single cell has a full memory of the cell system through the DNA that encodes all possible RNAs, which encode all possible proteins in the cell, which determine the molecular interactions according to the cell system’s rules</a:t>
            </a:r>
          </a:p>
          <a:p>
            <a:r>
              <a:rPr lang="en-GB" sz="2800" dirty="0" smtClean="0"/>
              <a:t>A single cell system unit can be the root of growth into a large realisation of the cell system</a:t>
            </a:r>
          </a:p>
          <a:p>
            <a:r>
              <a:rPr lang="en-GB" sz="2800" dirty="0" smtClean="0"/>
              <a:t>See exceptions later (e.g. red blood cells)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13</a:t>
            </a:fld>
            <a:endParaRPr lang="en-GB" altLang="en-US"/>
          </a:p>
        </p:txBody>
      </p:sp>
    </p:spTree>
    <p:extLst>
      <p:ext uri="{BB962C8B-B14F-4D97-AF65-F5344CB8AC3E}">
        <p14:creationId xmlns:p14="http://schemas.microsoft.com/office/powerpoint/2010/main" val="16434084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Environmental adaptation</a:t>
            </a:r>
            <a:endParaRPr lang="en-GB" dirty="0"/>
          </a:p>
        </p:txBody>
      </p:sp>
      <p:sp>
        <p:nvSpPr>
          <p:cNvPr id="3" name="Content Placeholder 2"/>
          <p:cNvSpPr>
            <a:spLocks noGrp="1"/>
          </p:cNvSpPr>
          <p:nvPr>
            <p:ph idx="1"/>
          </p:nvPr>
        </p:nvSpPr>
        <p:spPr/>
        <p:txBody>
          <a:bodyPr/>
          <a:lstStyle/>
          <a:p>
            <a:r>
              <a:rPr lang="en-GB" dirty="0" smtClean="0"/>
              <a:t>Cell system unit instances in different environments, e.g. different nutrients</a:t>
            </a:r>
          </a:p>
          <a:p>
            <a:r>
              <a:rPr lang="en-GB" dirty="0" smtClean="0"/>
              <a:t>Unit system instances adapt to the environment by producing the appropriate molecular interactions</a:t>
            </a:r>
          </a:p>
          <a:p>
            <a:r>
              <a:rPr lang="en-GB" dirty="0" smtClean="0"/>
              <a:t>Requirement of producing different sets of proteins in different environments</a:t>
            </a:r>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14</a:t>
            </a:fld>
            <a:endParaRPr lang="en-GB" altLang="en-US"/>
          </a:p>
        </p:txBody>
      </p:sp>
    </p:spTree>
    <p:extLst>
      <p:ext uri="{BB962C8B-B14F-4D97-AF65-F5344CB8AC3E}">
        <p14:creationId xmlns:p14="http://schemas.microsoft.com/office/powerpoint/2010/main" val="654840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Sub-types of the cell system</a:t>
            </a:r>
            <a:endParaRPr lang="en-GB" dirty="0"/>
          </a:p>
        </p:txBody>
      </p:sp>
      <p:sp>
        <p:nvSpPr>
          <p:cNvPr id="3" name="Content Placeholder 2"/>
          <p:cNvSpPr>
            <a:spLocks noGrp="1"/>
          </p:cNvSpPr>
          <p:nvPr>
            <p:ph idx="1"/>
          </p:nvPr>
        </p:nvSpPr>
        <p:spPr/>
        <p:txBody>
          <a:bodyPr/>
          <a:lstStyle/>
          <a:p>
            <a:r>
              <a:rPr lang="en-GB" dirty="0" smtClean="0"/>
              <a:t>Adaptation of cell instances may lead to environment induced sub-types of the cell system</a:t>
            </a:r>
          </a:p>
          <a:p>
            <a:pPr lvl="1"/>
            <a:r>
              <a:rPr lang="en-GB" dirty="0" smtClean="0"/>
              <a:t>E.g. different kinds of cells in multi-cellular organisms – stalk and spore cells in slime moulds</a:t>
            </a:r>
          </a:p>
          <a:p>
            <a:pPr lvl="1"/>
            <a:r>
              <a:rPr lang="en-GB" dirty="0" smtClean="0"/>
              <a:t>Different parts of the memories (DNA / RNA) are used to generate the environment specific proteins</a:t>
            </a:r>
          </a:p>
          <a:p>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15</a:t>
            </a:fld>
            <a:endParaRPr lang="en-GB" altLang="en-US"/>
          </a:p>
        </p:txBody>
      </p:sp>
    </p:spTree>
    <p:extLst>
      <p:ext uri="{BB962C8B-B14F-4D97-AF65-F5344CB8AC3E}">
        <p14:creationId xmlns:p14="http://schemas.microsoft.com/office/powerpoint/2010/main" val="41643020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differentiation</a:t>
            </a:r>
            <a:endParaRPr lang="en-GB" dirty="0"/>
          </a:p>
        </p:txBody>
      </p:sp>
      <p:sp>
        <p:nvSpPr>
          <p:cNvPr id="3" name="Content Placeholder 2"/>
          <p:cNvSpPr>
            <a:spLocks noGrp="1"/>
          </p:cNvSpPr>
          <p:nvPr>
            <p:ph idx="1"/>
          </p:nvPr>
        </p:nvSpPr>
        <p:spPr/>
        <p:txBody>
          <a:bodyPr/>
          <a:lstStyle/>
          <a:p>
            <a:r>
              <a:rPr lang="en-GB" sz="2400" dirty="0" smtClean="0"/>
              <a:t>Unit system adaptation to the environment leads to cell differentiation – cells with different shapes/behaviours adapted to their environment</a:t>
            </a:r>
          </a:p>
          <a:p>
            <a:r>
              <a:rPr lang="en-GB" sz="2400" dirty="0" smtClean="0"/>
              <a:t>Terminal differentiation of cells – adaptation to the environment to an extent where no further unit systems are generated (e.g. stalk cells of slime mould)</a:t>
            </a:r>
          </a:p>
          <a:p>
            <a:r>
              <a:rPr lang="en-GB" sz="2400" dirty="0" smtClean="0"/>
              <a:t>Terminal differentiation may lead to the loss of the memory (DNA), since this is no longer needed for further adaptation and generation of new cell instances (e.g. red blood cells in vertebrates, phloem cells in plants)</a:t>
            </a:r>
            <a:endParaRPr lang="en-GB" sz="24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16</a:t>
            </a:fld>
            <a:endParaRPr lang="en-GB" altLang="en-US"/>
          </a:p>
        </p:txBody>
      </p:sp>
    </p:spTree>
    <p:extLst>
      <p:ext uri="{BB962C8B-B14F-4D97-AF65-F5344CB8AC3E}">
        <p14:creationId xmlns:p14="http://schemas.microsoft.com/office/powerpoint/2010/main" val="27052730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system size</a:t>
            </a:r>
            <a:endParaRPr lang="en-GB" dirty="0"/>
          </a:p>
        </p:txBody>
      </p:sp>
      <p:sp>
        <p:nvSpPr>
          <p:cNvPr id="3" name="Content Placeholder 2"/>
          <p:cNvSpPr>
            <a:spLocks noGrp="1"/>
          </p:cNvSpPr>
          <p:nvPr>
            <p:ph idx="1"/>
          </p:nvPr>
        </p:nvSpPr>
        <p:spPr/>
        <p:txBody>
          <a:bodyPr/>
          <a:lstStyle/>
          <a:p>
            <a:r>
              <a:rPr lang="en-GB" sz="2400" dirty="0" smtClean="0"/>
              <a:t>Syncytial cells: single large cells with multiple nuclei or a single nucleus</a:t>
            </a:r>
          </a:p>
          <a:p>
            <a:pPr lvl="1"/>
            <a:r>
              <a:rPr lang="en-GB" sz="2000" dirty="0" err="1" smtClean="0"/>
              <a:t>Dasycladales</a:t>
            </a:r>
            <a:r>
              <a:rPr lang="en-GB" sz="2000" dirty="0" smtClean="0"/>
              <a:t> algae with up to 200 mm cell size with a single nucleus</a:t>
            </a:r>
          </a:p>
          <a:p>
            <a:pPr lvl="1"/>
            <a:r>
              <a:rPr lang="en-GB" sz="2000" dirty="0" smtClean="0"/>
              <a:t>Muscle cells, fungal cells, algae, amoeba – multiple nuclei</a:t>
            </a:r>
          </a:p>
          <a:p>
            <a:pPr lvl="1"/>
            <a:r>
              <a:rPr lang="en-GB" sz="2000" dirty="0" err="1" smtClean="0"/>
              <a:t>Myxogastria</a:t>
            </a:r>
            <a:r>
              <a:rPr lang="en-GB" sz="2000" dirty="0" smtClean="0"/>
              <a:t> up to 1m</a:t>
            </a:r>
          </a:p>
          <a:p>
            <a:r>
              <a:rPr lang="en-GB" sz="2400" dirty="0" smtClean="0"/>
              <a:t>Large egg cells – e.g. ostrich egg up to 170 mm</a:t>
            </a:r>
          </a:p>
          <a:p>
            <a:r>
              <a:rPr lang="en-GB" sz="2400" dirty="0" smtClean="0"/>
              <a:t>Cell systems with many cells (small or larger ones) grow to much larger overall size than syncytial cells or very large cells</a:t>
            </a:r>
          </a:p>
          <a:p>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17</a:t>
            </a:fld>
            <a:endParaRPr lang="en-GB" altLang="en-US"/>
          </a:p>
        </p:txBody>
      </p:sp>
    </p:spTree>
    <p:extLst>
      <p:ext uri="{BB962C8B-B14F-4D97-AF65-F5344CB8AC3E}">
        <p14:creationId xmlns:p14="http://schemas.microsoft.com/office/powerpoint/2010/main" val="1731483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807896" cy="1143000"/>
          </a:xfrm>
        </p:spPr>
        <p:txBody>
          <a:bodyPr/>
          <a:lstStyle/>
          <a:p>
            <a:r>
              <a:rPr lang="en-GB" dirty="0" smtClean="0"/>
              <a:t>Evolution of cells with unit systems</a:t>
            </a:r>
            <a:endParaRPr lang="en-GB" dirty="0"/>
          </a:p>
        </p:txBody>
      </p:sp>
      <p:sp>
        <p:nvSpPr>
          <p:cNvPr id="3" name="Content Placeholder 2"/>
          <p:cNvSpPr>
            <a:spLocks noGrp="1"/>
          </p:cNvSpPr>
          <p:nvPr>
            <p:ph idx="1"/>
          </p:nvPr>
        </p:nvSpPr>
        <p:spPr/>
        <p:txBody>
          <a:bodyPr/>
          <a:lstStyle/>
          <a:p>
            <a:r>
              <a:rPr lang="en-GB" sz="2800" dirty="0" smtClean="0"/>
              <a:t>All biological systems have cells today</a:t>
            </a:r>
          </a:p>
          <a:p>
            <a:r>
              <a:rPr lang="en-GB" sz="2800" dirty="0" smtClean="0"/>
              <a:t>Syncytial cells appear as reverse adaptations</a:t>
            </a:r>
          </a:p>
          <a:p>
            <a:r>
              <a:rPr lang="en-GB" sz="2800" dirty="0" smtClean="0"/>
              <a:t>It is likely that having developed the cell membrane and the separation of the system into unit system cell instances provides better predictive sustainability to the system compared to potential living systems without cell instances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18</a:t>
            </a:fld>
            <a:endParaRPr lang="en-GB" altLang="en-US"/>
          </a:p>
        </p:txBody>
      </p:sp>
    </p:spTree>
    <p:extLst>
      <p:ext uri="{BB962C8B-B14F-4D97-AF65-F5344CB8AC3E}">
        <p14:creationId xmlns:p14="http://schemas.microsoft.com/office/powerpoint/2010/main" val="8429898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Interactions of unit systems</a:t>
            </a:r>
            <a:endParaRPr lang="en-GB" dirty="0"/>
          </a:p>
        </p:txBody>
      </p:sp>
      <p:sp>
        <p:nvSpPr>
          <p:cNvPr id="3" name="Content Placeholder 2"/>
          <p:cNvSpPr>
            <a:spLocks noGrp="1"/>
          </p:cNvSpPr>
          <p:nvPr>
            <p:ph idx="1"/>
          </p:nvPr>
        </p:nvSpPr>
        <p:spPr/>
        <p:txBody>
          <a:bodyPr/>
          <a:lstStyle/>
          <a:p>
            <a:r>
              <a:rPr lang="en-GB" sz="2200" dirty="0" smtClean="0"/>
              <a:t>Individual cells interact through sequences of molecular interactions – e.g. release and uptake of molecules</a:t>
            </a:r>
          </a:p>
          <a:p>
            <a:r>
              <a:rPr lang="en-GB" sz="2200" dirty="0" smtClean="0"/>
              <a:t>Unit systems of an abstract cell system are much more likely to meaningfully interact that unit systems of different abstract cell systems (the opposite is not impossible, but much less likely – the likelihood of erroneous interactions is much higher – e.g. lichens)</a:t>
            </a:r>
          </a:p>
          <a:p>
            <a:r>
              <a:rPr lang="en-GB" sz="2200" dirty="0" smtClean="0"/>
              <a:t>Referencing and continuation rules of cell instance interactions</a:t>
            </a:r>
          </a:p>
          <a:p>
            <a:r>
              <a:rPr lang="en-GB" sz="2200" dirty="0" smtClean="0"/>
              <a:t>System of unit system interactions: multi-cellular organism</a:t>
            </a:r>
            <a:endParaRPr lang="en-GB" sz="22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19</a:t>
            </a:fld>
            <a:endParaRPr lang="en-GB" altLang="en-US"/>
          </a:p>
        </p:txBody>
      </p:sp>
    </p:spTree>
    <p:extLst>
      <p:ext uri="{BB962C8B-B14F-4D97-AF65-F5344CB8AC3E}">
        <p14:creationId xmlns:p14="http://schemas.microsoft.com/office/powerpoint/2010/main" val="23770834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ltLang="en-US"/>
              <a:t>Objectives</a:t>
            </a:r>
          </a:p>
        </p:txBody>
      </p:sp>
      <p:sp>
        <p:nvSpPr>
          <p:cNvPr id="62467" name="Rectangle 3"/>
          <p:cNvSpPr>
            <a:spLocks noGrp="1" noChangeArrowheads="1"/>
          </p:cNvSpPr>
          <p:nvPr>
            <p:ph type="body" idx="1"/>
          </p:nvPr>
        </p:nvSpPr>
        <p:spPr/>
        <p:txBody>
          <a:bodyPr/>
          <a:lstStyle/>
          <a:p>
            <a:r>
              <a:rPr lang="en-GB" altLang="en-US" sz="2400" dirty="0" smtClean="0"/>
              <a:t>Cells as systems with many unit systems</a:t>
            </a:r>
          </a:p>
          <a:p>
            <a:r>
              <a:rPr lang="en-GB" altLang="en-US" sz="2400" dirty="0" smtClean="0"/>
              <a:t>Unit system of cell systems</a:t>
            </a:r>
          </a:p>
          <a:p>
            <a:r>
              <a:rPr lang="en-GB" altLang="en-US" sz="2400" dirty="0" smtClean="0"/>
              <a:t>Infiniteness of the cell system</a:t>
            </a:r>
          </a:p>
          <a:p>
            <a:r>
              <a:rPr lang="en-GB" altLang="en-US" sz="2400" dirty="0" smtClean="0"/>
              <a:t>Environmental adaptation of cells</a:t>
            </a:r>
          </a:p>
          <a:p>
            <a:r>
              <a:rPr lang="en-GB" altLang="en-US" sz="2400" dirty="0"/>
              <a:t>Multi-cellular organisms as composite systems of cell unit systems</a:t>
            </a:r>
          </a:p>
          <a:p>
            <a:r>
              <a:rPr lang="en-GB" altLang="en-US" sz="2400" dirty="0"/>
              <a:t>Adaptations of the cell system in the context of the organism</a:t>
            </a:r>
          </a:p>
          <a:p>
            <a:r>
              <a:rPr lang="en-GB" altLang="en-US" sz="2400" dirty="0"/>
              <a:t>Trade-offs of single cells and organism based </a:t>
            </a:r>
            <a:r>
              <a:rPr lang="en-GB" altLang="en-US" sz="2400" dirty="0" smtClean="0"/>
              <a:t>cells</a:t>
            </a:r>
            <a:endParaRPr lang="en-GB" altLang="en-US" sz="2400" dirty="0"/>
          </a:p>
        </p:txBody>
      </p:sp>
      <p:sp>
        <p:nvSpPr>
          <p:cNvPr id="2" name="Slide Number Placeholder 1"/>
          <p:cNvSpPr>
            <a:spLocks noGrp="1"/>
          </p:cNvSpPr>
          <p:nvPr>
            <p:ph type="sldNum" sz="quarter" idx="12"/>
          </p:nvPr>
        </p:nvSpPr>
        <p:spPr/>
        <p:txBody>
          <a:bodyPr/>
          <a:lstStyle/>
          <a:p>
            <a:fld id="{ED23CF6E-F678-4B39-9D00-CF2E33AFF916}" type="slidenum">
              <a:rPr lang="en-GB" altLang="en-US" smtClean="0"/>
              <a:pPr/>
              <a:t>2</a:t>
            </a:fld>
            <a:endParaRPr lang="en-GB"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Optional organisms</a:t>
            </a:r>
            <a:endParaRPr lang="en-GB" dirty="0"/>
          </a:p>
        </p:txBody>
      </p:sp>
      <p:sp>
        <p:nvSpPr>
          <p:cNvPr id="3" name="Content Placeholder 2"/>
          <p:cNvSpPr>
            <a:spLocks noGrp="1"/>
          </p:cNvSpPr>
          <p:nvPr>
            <p:ph idx="1"/>
          </p:nvPr>
        </p:nvSpPr>
        <p:spPr/>
        <p:txBody>
          <a:bodyPr/>
          <a:lstStyle/>
          <a:p>
            <a:r>
              <a:rPr lang="en-GB" sz="2400" dirty="0" smtClean="0"/>
              <a:t>Slime moulds</a:t>
            </a:r>
          </a:p>
          <a:p>
            <a:pPr lvl="1"/>
            <a:r>
              <a:rPr lang="en-GB" sz="2000" dirty="0" smtClean="0"/>
              <a:t>The unit systems (cells) aggregate and interact frequently during starvation</a:t>
            </a:r>
          </a:p>
          <a:p>
            <a:pPr lvl="1"/>
            <a:r>
              <a:rPr lang="en-GB" sz="2000" dirty="0" smtClean="0"/>
              <a:t>Environment imposed growth constraint induces formation of the organism-like system of inter-cellular communications (slug and then stalk &amp; fruiting body with spores)</a:t>
            </a:r>
            <a:endParaRPr lang="en-GB" sz="2000" dirty="0"/>
          </a:p>
          <a:p>
            <a:r>
              <a:rPr lang="en-GB" sz="2400" dirty="0" smtClean="0"/>
              <a:t>Filamentous bacteria or bacterial mats</a:t>
            </a:r>
          </a:p>
          <a:p>
            <a:pPr lvl="1"/>
            <a:r>
              <a:rPr lang="en-GB" sz="2000" dirty="0" smtClean="0"/>
              <a:t>Bacteria form systems of interacting cells</a:t>
            </a:r>
          </a:p>
          <a:p>
            <a:pPr lvl="1"/>
            <a:r>
              <a:rPr lang="en-GB" sz="2000" dirty="0" smtClean="0"/>
              <a:t>The unit systems may survive and replicate alone</a:t>
            </a:r>
          </a:p>
          <a:p>
            <a:pPr lvl="1"/>
            <a:r>
              <a:rPr lang="en-GB" sz="2000" dirty="0" smtClean="0"/>
              <a:t>Environmental constraints may trigger the optional organism like formation</a:t>
            </a:r>
            <a:endParaRPr lang="en-GB" sz="20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20</a:t>
            </a:fld>
            <a:endParaRPr lang="en-GB" altLang="en-US"/>
          </a:p>
        </p:txBody>
      </p:sp>
    </p:spTree>
    <p:extLst>
      <p:ext uri="{BB962C8B-B14F-4D97-AF65-F5344CB8AC3E}">
        <p14:creationId xmlns:p14="http://schemas.microsoft.com/office/powerpoint/2010/main" val="8850618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Cells in optional organisms</a:t>
            </a:r>
            <a:endParaRPr lang="en-GB" dirty="0"/>
          </a:p>
        </p:txBody>
      </p:sp>
      <p:sp>
        <p:nvSpPr>
          <p:cNvPr id="3" name="Content Placeholder 2"/>
          <p:cNvSpPr>
            <a:spLocks noGrp="1"/>
          </p:cNvSpPr>
          <p:nvPr>
            <p:ph idx="1"/>
          </p:nvPr>
        </p:nvSpPr>
        <p:spPr/>
        <p:txBody>
          <a:bodyPr/>
          <a:lstStyle/>
          <a:p>
            <a:r>
              <a:rPr lang="en-GB" dirty="0" smtClean="0"/>
              <a:t>Cells may exists individually </a:t>
            </a:r>
          </a:p>
          <a:p>
            <a:r>
              <a:rPr lang="en-GB" dirty="0" smtClean="0"/>
              <a:t>Cells may dissociate from the aggregate optional organism</a:t>
            </a:r>
          </a:p>
          <a:p>
            <a:r>
              <a:rPr lang="en-GB" dirty="0" smtClean="0"/>
              <a:t>In certain stages cells differentiate (adapt to their context) and no longer can detach from the organism and survive by themselves (unless they specialise for this – e.g. spores)</a:t>
            </a:r>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21</a:t>
            </a:fld>
            <a:endParaRPr lang="en-GB" altLang="en-US"/>
          </a:p>
        </p:txBody>
      </p:sp>
    </p:spTree>
    <p:extLst>
      <p:ext uri="{BB962C8B-B14F-4D97-AF65-F5344CB8AC3E}">
        <p14:creationId xmlns:p14="http://schemas.microsoft.com/office/powerpoint/2010/main" val="39915469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Multi-cellular organisms </a:t>
            </a:r>
            <a:endParaRPr lang="en-GB" dirty="0"/>
          </a:p>
        </p:txBody>
      </p:sp>
      <p:sp>
        <p:nvSpPr>
          <p:cNvPr id="3" name="Content Placeholder 2"/>
          <p:cNvSpPr>
            <a:spLocks noGrp="1"/>
          </p:cNvSpPr>
          <p:nvPr>
            <p:ph idx="1"/>
          </p:nvPr>
        </p:nvSpPr>
        <p:spPr/>
        <p:txBody>
          <a:bodyPr/>
          <a:lstStyle/>
          <a:p>
            <a:r>
              <a:rPr lang="en-GB" sz="2800" dirty="0" smtClean="0"/>
              <a:t>Cells differentiate into a number of cell types as the abstract cell system expands through multiplication of unit systems (cells)</a:t>
            </a:r>
          </a:p>
          <a:p>
            <a:r>
              <a:rPr lang="en-GB" sz="2800" dirty="0" smtClean="0"/>
              <a:t>Some (possibly all) cells retain their ability to divide and multiply</a:t>
            </a:r>
          </a:p>
          <a:p>
            <a:r>
              <a:rPr lang="en-GB" sz="2800" dirty="0" smtClean="0"/>
              <a:t>The ability to divide and generate new cell instances may get restricted to certain kinds of differentiated versions of the cell system</a:t>
            </a:r>
          </a:p>
          <a:p>
            <a:r>
              <a:rPr lang="en-GB" sz="2800" dirty="0" smtClean="0"/>
              <a:t>Organism: the system of cell interactions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22</a:t>
            </a:fld>
            <a:endParaRPr lang="en-GB" altLang="en-US"/>
          </a:p>
        </p:txBody>
      </p:sp>
    </p:spTree>
    <p:extLst>
      <p:ext uri="{BB962C8B-B14F-4D97-AF65-F5344CB8AC3E}">
        <p14:creationId xmlns:p14="http://schemas.microsoft.com/office/powerpoint/2010/main" val="8656282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differentiation</a:t>
            </a:r>
            <a:endParaRPr lang="en-GB" dirty="0"/>
          </a:p>
        </p:txBody>
      </p:sp>
      <p:sp>
        <p:nvSpPr>
          <p:cNvPr id="3" name="Content Placeholder 2"/>
          <p:cNvSpPr>
            <a:spLocks noGrp="1"/>
          </p:cNvSpPr>
          <p:nvPr>
            <p:ph idx="1"/>
          </p:nvPr>
        </p:nvSpPr>
        <p:spPr/>
        <p:txBody>
          <a:bodyPr/>
          <a:lstStyle/>
          <a:p>
            <a:r>
              <a:rPr lang="en-GB" dirty="0" smtClean="0"/>
              <a:t>Cell differentiation: selection of a part of the genome that is mostly active in the cell in addition to general purpose housekeeping parts of the genome</a:t>
            </a:r>
          </a:p>
          <a:p>
            <a:pPr lvl="1"/>
            <a:r>
              <a:rPr lang="en-GB" dirty="0" smtClean="0"/>
              <a:t>Differentiation specific transcription factors or activation patterns of transcription factors, enhancers and promoters</a:t>
            </a:r>
          </a:p>
          <a:p>
            <a:r>
              <a:rPr lang="en-GB" dirty="0" smtClean="0"/>
              <a:t>Production of differentiation specific proteins and molecular interactions</a:t>
            </a:r>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23</a:t>
            </a:fld>
            <a:endParaRPr lang="en-GB" altLang="en-US"/>
          </a:p>
        </p:txBody>
      </p:sp>
    </p:spTree>
    <p:extLst>
      <p:ext uri="{BB962C8B-B14F-4D97-AF65-F5344CB8AC3E}">
        <p14:creationId xmlns:p14="http://schemas.microsoft.com/office/powerpoint/2010/main" val="15304177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survival</a:t>
            </a:r>
            <a:endParaRPr lang="en-GB" dirty="0"/>
          </a:p>
        </p:txBody>
      </p:sp>
      <p:sp>
        <p:nvSpPr>
          <p:cNvPr id="3" name="Content Placeholder 2"/>
          <p:cNvSpPr>
            <a:spLocks noGrp="1"/>
          </p:cNvSpPr>
          <p:nvPr>
            <p:ph idx="1"/>
          </p:nvPr>
        </p:nvSpPr>
        <p:spPr/>
        <p:txBody>
          <a:bodyPr/>
          <a:lstStyle/>
          <a:p>
            <a:r>
              <a:rPr lang="en-GB" sz="2800" dirty="0" smtClean="0"/>
              <a:t>Unit system (cell) survival depends on the generation of appropriate interactions with other cells</a:t>
            </a:r>
          </a:p>
          <a:p>
            <a:pPr lvl="1"/>
            <a:r>
              <a:rPr lang="en-GB" sz="2400" dirty="0" smtClean="0"/>
              <a:t>Survival factors, growth factors (proteins)</a:t>
            </a:r>
          </a:p>
          <a:p>
            <a:r>
              <a:rPr lang="en-GB" sz="2800" dirty="0" smtClean="0"/>
              <a:t>Apoptosis – triggered cell death</a:t>
            </a:r>
          </a:p>
          <a:p>
            <a:r>
              <a:rPr lang="en-GB" sz="2800" dirty="0" smtClean="0"/>
              <a:t>The unit systems of the abstract cell system cannot survive outside of their interactional engagement with other cells within the organism – </a:t>
            </a:r>
            <a:r>
              <a:rPr lang="en-GB" sz="2800" dirty="0"/>
              <a:t>reproductive </a:t>
            </a:r>
            <a:r>
              <a:rPr lang="en-GB" sz="2800" dirty="0" smtClean="0"/>
              <a:t>cells are exceptions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24</a:t>
            </a:fld>
            <a:endParaRPr lang="en-GB" altLang="en-US"/>
          </a:p>
        </p:txBody>
      </p:sp>
    </p:spTree>
    <p:extLst>
      <p:ext uri="{BB962C8B-B14F-4D97-AF65-F5344CB8AC3E}">
        <p14:creationId xmlns:p14="http://schemas.microsoft.com/office/powerpoint/2010/main" val="13227538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Adaptation of the cell system</a:t>
            </a:r>
            <a:endParaRPr lang="en-GB" dirty="0"/>
          </a:p>
        </p:txBody>
      </p:sp>
      <p:sp>
        <p:nvSpPr>
          <p:cNvPr id="3" name="Content Placeholder 2"/>
          <p:cNvSpPr>
            <a:spLocks noGrp="1"/>
          </p:cNvSpPr>
          <p:nvPr>
            <p:ph idx="1"/>
          </p:nvPr>
        </p:nvSpPr>
        <p:spPr/>
        <p:txBody>
          <a:bodyPr/>
          <a:lstStyle/>
          <a:p>
            <a:r>
              <a:rPr lang="en-GB" sz="2800" dirty="0" smtClean="0"/>
              <a:t>The abstract cell system adapts to its organismal environment</a:t>
            </a:r>
          </a:p>
          <a:p>
            <a:pPr lvl="1"/>
            <a:r>
              <a:rPr lang="en-GB" sz="2400" dirty="0" smtClean="0"/>
              <a:t>Transposons, retro-transposons, viruses, capturing of DNA from other cell systems</a:t>
            </a:r>
          </a:p>
          <a:p>
            <a:pPr lvl="1"/>
            <a:r>
              <a:rPr lang="en-GB" sz="2400" dirty="0" smtClean="0"/>
              <a:t>Partial and full duplication of chromosomes</a:t>
            </a:r>
          </a:p>
          <a:p>
            <a:pPr lvl="1"/>
            <a:r>
              <a:rPr lang="en-GB" sz="2400" dirty="0" smtClean="0"/>
              <a:t>Mutation, crossover and selection</a:t>
            </a:r>
          </a:p>
          <a:p>
            <a:r>
              <a:rPr lang="en-GB" sz="2800" dirty="0" smtClean="0"/>
              <a:t>The DNA expands, incorporating the adaptations, which are used to implement new kinds of differentiations (specialisations) of the abstract cell system</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25</a:t>
            </a:fld>
            <a:endParaRPr lang="en-GB" altLang="en-US"/>
          </a:p>
        </p:txBody>
      </p:sp>
    </p:spTree>
    <p:extLst>
      <p:ext uri="{BB962C8B-B14F-4D97-AF65-F5344CB8AC3E}">
        <p14:creationId xmlns:p14="http://schemas.microsoft.com/office/powerpoint/2010/main" val="42181919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Organism identity</a:t>
            </a:r>
            <a:endParaRPr lang="en-GB" dirty="0"/>
          </a:p>
        </p:txBody>
      </p:sp>
      <p:sp>
        <p:nvSpPr>
          <p:cNvPr id="3" name="Content Placeholder 2"/>
          <p:cNvSpPr>
            <a:spLocks noGrp="1"/>
          </p:cNvSpPr>
          <p:nvPr>
            <p:ph idx="1"/>
          </p:nvPr>
        </p:nvSpPr>
        <p:spPr/>
        <p:txBody>
          <a:bodyPr/>
          <a:lstStyle/>
          <a:p>
            <a:r>
              <a:rPr lang="en-GB" sz="2800" dirty="0" smtClean="0"/>
              <a:t>Which cell interactions are correct according to the organisms referencing and continuation rules</a:t>
            </a:r>
          </a:p>
          <a:p>
            <a:r>
              <a:rPr lang="en-GB" sz="2800" dirty="0" smtClean="0"/>
              <a:t>Identity checking by special cell interactions</a:t>
            </a:r>
          </a:p>
          <a:p>
            <a:r>
              <a:rPr lang="en-GB" sz="2800" dirty="0" smtClean="0"/>
              <a:t>Immune cells in animals specialise in identity checking</a:t>
            </a:r>
          </a:p>
          <a:p>
            <a:r>
              <a:rPr lang="en-GB" sz="2800" dirty="0" smtClean="0"/>
              <a:t>Identity enforcement by inducing programmed cell death or phagocytosis by immune cells in animals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26</a:t>
            </a:fld>
            <a:endParaRPr lang="en-GB" altLang="en-US" dirty="0"/>
          </a:p>
        </p:txBody>
      </p:sp>
    </p:spTree>
    <p:extLst>
      <p:ext uri="{BB962C8B-B14F-4D97-AF65-F5344CB8AC3E}">
        <p14:creationId xmlns:p14="http://schemas.microsoft.com/office/powerpoint/2010/main" val="3566746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scale defence</a:t>
            </a:r>
            <a:endParaRPr lang="en-GB" dirty="0"/>
          </a:p>
        </p:txBody>
      </p:sp>
      <p:sp>
        <p:nvSpPr>
          <p:cNvPr id="3" name="Content Placeholder 2"/>
          <p:cNvSpPr>
            <a:spLocks noGrp="1"/>
          </p:cNvSpPr>
          <p:nvPr>
            <p:ph idx="1"/>
          </p:nvPr>
        </p:nvSpPr>
        <p:spPr/>
        <p:txBody>
          <a:bodyPr/>
          <a:lstStyle/>
          <a:p>
            <a:r>
              <a:rPr lang="en-GB" dirty="0" smtClean="0"/>
              <a:t>Immune response triggered large scale cell death aimed to limit cellular scale damage – e.g. viruses, bacteria</a:t>
            </a:r>
          </a:p>
          <a:p>
            <a:pPr lvl="1"/>
            <a:r>
              <a:rPr lang="en-GB" dirty="0" smtClean="0"/>
              <a:t>Hypersensitive response in plants</a:t>
            </a:r>
          </a:p>
          <a:p>
            <a:pPr lvl="1"/>
            <a:r>
              <a:rPr lang="en-GB" dirty="0" smtClean="0"/>
              <a:t>Inflammation in vertebrates</a:t>
            </a:r>
          </a:p>
          <a:p>
            <a:pPr lvl="1"/>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27</a:t>
            </a:fld>
            <a:endParaRPr lang="en-GB" altLang="en-US"/>
          </a:p>
        </p:txBody>
      </p:sp>
    </p:spTree>
    <p:extLst>
      <p:ext uri="{BB962C8B-B14F-4D97-AF65-F5344CB8AC3E}">
        <p14:creationId xmlns:p14="http://schemas.microsoft.com/office/powerpoint/2010/main" val="3313676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Expansion of the organism</a:t>
            </a:r>
            <a:endParaRPr lang="en-GB" dirty="0"/>
          </a:p>
        </p:txBody>
      </p:sp>
      <p:sp>
        <p:nvSpPr>
          <p:cNvPr id="3" name="Content Placeholder 2"/>
          <p:cNvSpPr>
            <a:spLocks noGrp="1"/>
          </p:cNvSpPr>
          <p:nvPr>
            <p:ph idx="1"/>
          </p:nvPr>
        </p:nvSpPr>
        <p:spPr/>
        <p:txBody>
          <a:bodyPr/>
          <a:lstStyle/>
          <a:p>
            <a:r>
              <a:rPr lang="en-GB" sz="2800" dirty="0" smtClean="0"/>
              <a:t>Expanding by adding more cells and growing the organism, while some cells die as well – e.g. some plants, fungi</a:t>
            </a:r>
          </a:p>
          <a:p>
            <a:r>
              <a:rPr lang="en-GB" sz="2800" dirty="0" smtClean="0"/>
              <a:t>Budding off small scale organisms that grow into a full scale new instance of the organism – e.g. cnidarians</a:t>
            </a:r>
          </a:p>
          <a:p>
            <a:r>
              <a:rPr lang="en-GB" sz="2800" dirty="0" smtClean="0"/>
              <a:t>Sexual reproduction of a new organism instance from a zygote cell resulting from the joining of two gamete cells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28</a:t>
            </a:fld>
            <a:endParaRPr lang="en-GB" altLang="en-US"/>
          </a:p>
        </p:txBody>
      </p:sp>
    </p:spTree>
    <p:extLst>
      <p:ext uri="{BB962C8B-B14F-4D97-AF65-F5344CB8AC3E}">
        <p14:creationId xmlns:p14="http://schemas.microsoft.com/office/powerpoint/2010/main" val="28150545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 system of the organism</a:t>
            </a:r>
            <a:endParaRPr lang="en-GB" dirty="0"/>
          </a:p>
        </p:txBody>
      </p:sp>
      <p:sp>
        <p:nvSpPr>
          <p:cNvPr id="3" name="Content Placeholder 2"/>
          <p:cNvSpPr>
            <a:spLocks noGrp="1"/>
          </p:cNvSpPr>
          <p:nvPr>
            <p:ph idx="1"/>
          </p:nvPr>
        </p:nvSpPr>
        <p:spPr/>
        <p:txBody>
          <a:bodyPr/>
          <a:lstStyle/>
          <a:p>
            <a:r>
              <a:rPr lang="en-GB" sz="2800" dirty="0" smtClean="0"/>
              <a:t>Many organisms have organism instances (individuals), which are unit systems of the abstract organism system – the cell interactions in the unit systems follow the rules of the abstract organism system</a:t>
            </a:r>
          </a:p>
          <a:p>
            <a:r>
              <a:rPr lang="en-GB" sz="2800" dirty="0" smtClean="0"/>
              <a:t>Unit systems of organism may exist if there is a set of coherent boundary structures constraining cell interactions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29</a:t>
            </a:fld>
            <a:endParaRPr lang="en-GB" altLang="en-US"/>
          </a:p>
        </p:txBody>
      </p:sp>
    </p:spTree>
    <p:extLst>
      <p:ext uri="{BB962C8B-B14F-4D97-AF65-F5344CB8AC3E}">
        <p14:creationId xmlns:p14="http://schemas.microsoft.com/office/powerpoint/2010/main" val="1684015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system – components </a:t>
            </a:r>
            <a:endParaRPr lang="en-GB" dirty="0"/>
          </a:p>
        </p:txBody>
      </p:sp>
      <p:sp>
        <p:nvSpPr>
          <p:cNvPr id="3" name="Content Placeholder 2"/>
          <p:cNvSpPr>
            <a:spLocks noGrp="1"/>
          </p:cNvSpPr>
          <p:nvPr>
            <p:ph idx="1"/>
          </p:nvPr>
        </p:nvSpPr>
        <p:spPr/>
        <p:txBody>
          <a:bodyPr/>
          <a:lstStyle/>
          <a:p>
            <a:r>
              <a:rPr lang="en-GB" dirty="0" smtClean="0"/>
              <a:t>Cell = system of molecular interactions</a:t>
            </a:r>
          </a:p>
          <a:p>
            <a:r>
              <a:rPr lang="en-GB" dirty="0" smtClean="0"/>
              <a:t>Structures are constraints on molecular interactions, e.g. membranes forming vesicles in cells, fibres of actin or tubulin</a:t>
            </a:r>
          </a:p>
          <a:p>
            <a:r>
              <a:rPr lang="en-GB" dirty="0" smtClean="0"/>
              <a:t>Coherent sets of structures define institutions or functional sub-units of cells, e.g. endoplasmic reticulum, Golgi vesicles</a:t>
            </a:r>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a:t>
            </a:fld>
            <a:endParaRPr lang="en-GB" altLang="en-US"/>
          </a:p>
        </p:txBody>
      </p:sp>
    </p:spTree>
    <p:extLst>
      <p:ext uri="{BB962C8B-B14F-4D97-AF65-F5344CB8AC3E}">
        <p14:creationId xmlns:p14="http://schemas.microsoft.com/office/powerpoint/2010/main" val="263107407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Gametes</a:t>
            </a:r>
            <a:endParaRPr lang="en-GB" dirty="0"/>
          </a:p>
        </p:txBody>
      </p:sp>
      <p:sp>
        <p:nvSpPr>
          <p:cNvPr id="3" name="Content Placeholder 2"/>
          <p:cNvSpPr>
            <a:spLocks noGrp="1"/>
          </p:cNvSpPr>
          <p:nvPr>
            <p:ph idx="1"/>
          </p:nvPr>
        </p:nvSpPr>
        <p:spPr/>
        <p:txBody>
          <a:bodyPr/>
          <a:lstStyle/>
          <a:p>
            <a:r>
              <a:rPr lang="en-GB" sz="2800" dirty="0" smtClean="0"/>
              <a:t>Gametes are specialised unit systems of the abstract cell system that can trigger the interpenetration of two appropriate gamete cells to form a new single cell system</a:t>
            </a:r>
          </a:p>
          <a:p>
            <a:r>
              <a:rPr lang="en-GB" sz="2800" dirty="0" smtClean="0"/>
              <a:t>The new cell instance is the zygote cell that generates the production of many new cells that develop into a new organism unit system (individual)</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30</a:t>
            </a:fld>
            <a:endParaRPr lang="en-GB" altLang="en-US"/>
          </a:p>
        </p:txBody>
      </p:sp>
    </p:spTree>
    <p:extLst>
      <p:ext uri="{BB962C8B-B14F-4D97-AF65-F5344CB8AC3E}">
        <p14:creationId xmlns:p14="http://schemas.microsoft.com/office/powerpoint/2010/main" val="16355857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915400" cy="1143000"/>
          </a:xfrm>
        </p:spPr>
        <p:txBody>
          <a:bodyPr/>
          <a:lstStyle/>
          <a:p>
            <a:r>
              <a:rPr lang="en-GB" dirty="0" smtClean="0"/>
              <a:t>Single cell – organism trade-off – 1   </a:t>
            </a:r>
            <a:endParaRPr lang="en-GB" dirty="0"/>
          </a:p>
        </p:txBody>
      </p:sp>
      <p:sp>
        <p:nvSpPr>
          <p:cNvPr id="3" name="Content Placeholder 2"/>
          <p:cNvSpPr>
            <a:spLocks noGrp="1"/>
          </p:cNvSpPr>
          <p:nvPr>
            <p:ph idx="1"/>
          </p:nvPr>
        </p:nvSpPr>
        <p:spPr/>
        <p:txBody>
          <a:bodyPr/>
          <a:lstStyle/>
          <a:p>
            <a:r>
              <a:rPr lang="en-GB" sz="2800" dirty="0" smtClean="0"/>
              <a:t>Cell systems with single cell instances have cells that can survive and multiply in their environment without requiring other instances of the same cell system</a:t>
            </a:r>
          </a:p>
          <a:p>
            <a:r>
              <a:rPr lang="en-GB" sz="2800" dirty="0" smtClean="0"/>
              <a:t>Cell systems with unit systems that form organisms have cells that can survive only in the environment provided by the organism, i.e. interactions with other instances of the cell system</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31</a:t>
            </a:fld>
            <a:endParaRPr lang="en-GB" altLang="en-US"/>
          </a:p>
        </p:txBody>
      </p:sp>
    </p:spTree>
    <p:extLst>
      <p:ext uri="{BB962C8B-B14F-4D97-AF65-F5344CB8AC3E}">
        <p14:creationId xmlns:p14="http://schemas.microsoft.com/office/powerpoint/2010/main" val="15446599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915400" cy="1143000"/>
          </a:xfrm>
        </p:spPr>
        <p:txBody>
          <a:bodyPr/>
          <a:lstStyle/>
          <a:p>
            <a:r>
              <a:rPr lang="en-GB" dirty="0"/>
              <a:t>Single cell – organism trade-off – 2</a:t>
            </a:r>
          </a:p>
        </p:txBody>
      </p:sp>
      <p:sp>
        <p:nvSpPr>
          <p:cNvPr id="3" name="Content Placeholder 2"/>
          <p:cNvSpPr>
            <a:spLocks noGrp="1"/>
          </p:cNvSpPr>
          <p:nvPr>
            <p:ph idx="1"/>
          </p:nvPr>
        </p:nvSpPr>
        <p:spPr/>
        <p:txBody>
          <a:bodyPr/>
          <a:lstStyle/>
          <a:p>
            <a:r>
              <a:rPr lang="en-GB" sz="2800" dirty="0" smtClean="0"/>
              <a:t>Cells of single cell systems develop environmental adaptations represented in their DNA, but deliver all their functionality through a single cell (e.g. exoskeleton, motility, release of toxins)</a:t>
            </a:r>
          </a:p>
          <a:p>
            <a:r>
              <a:rPr lang="en-GB" sz="2800" dirty="0" smtClean="0"/>
              <a:t>Cells in organisms specialise to deliver particular functionalities (e.g. skeleton, mobility, secretions), allowing further adaptation of the delivery of these functionalities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32</a:t>
            </a:fld>
            <a:endParaRPr lang="en-GB" altLang="en-US"/>
          </a:p>
        </p:txBody>
      </p:sp>
    </p:spTree>
    <p:extLst>
      <p:ext uri="{BB962C8B-B14F-4D97-AF65-F5344CB8AC3E}">
        <p14:creationId xmlns:p14="http://schemas.microsoft.com/office/powerpoint/2010/main" val="19945228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915400" cy="1143000"/>
          </a:xfrm>
        </p:spPr>
        <p:txBody>
          <a:bodyPr/>
          <a:lstStyle/>
          <a:p>
            <a:r>
              <a:rPr lang="en-GB" dirty="0"/>
              <a:t>Single cell – organism trade-off – </a:t>
            </a:r>
            <a:r>
              <a:rPr lang="en-GB" dirty="0" smtClean="0"/>
              <a:t>3</a:t>
            </a:r>
            <a:endParaRPr lang="en-GB" dirty="0"/>
          </a:p>
        </p:txBody>
      </p:sp>
      <p:sp>
        <p:nvSpPr>
          <p:cNvPr id="3" name="Content Placeholder 2"/>
          <p:cNvSpPr>
            <a:spLocks noGrp="1"/>
          </p:cNvSpPr>
          <p:nvPr>
            <p:ph idx="1"/>
          </p:nvPr>
        </p:nvSpPr>
        <p:spPr/>
        <p:txBody>
          <a:bodyPr/>
          <a:lstStyle/>
          <a:p>
            <a:r>
              <a:rPr lang="en-GB" sz="2000" dirty="0" smtClean="0"/>
              <a:t>Cells in organism are usually larger than cells that live as single cells</a:t>
            </a:r>
          </a:p>
          <a:p>
            <a:r>
              <a:rPr lang="en-GB" sz="2000" dirty="0" smtClean="0"/>
              <a:t>Cells in organism have more complex and larger genomes than cells living as single cells</a:t>
            </a:r>
          </a:p>
          <a:p>
            <a:r>
              <a:rPr lang="en-GB" sz="2000" dirty="0" smtClean="0"/>
              <a:t>Cells in organisms are much more densely packed in space than single cells </a:t>
            </a:r>
            <a:r>
              <a:rPr lang="en-GB" sz="2000" dirty="0" smtClean="0">
                <a:sym typeface="Wingdings" panose="05000000000000000000" pitchFamily="2" charset="2"/>
              </a:rPr>
              <a:t> much more efficient growth of the cell system</a:t>
            </a:r>
          </a:p>
          <a:p>
            <a:r>
              <a:rPr lang="en-GB" sz="2000" dirty="0" smtClean="0">
                <a:sym typeface="Wingdings" panose="05000000000000000000" pitchFamily="2" charset="2"/>
              </a:rPr>
              <a:t>Cells in organisms cannot survive outside of the organism (with the exception of gametes and zygotes)</a:t>
            </a:r>
          </a:p>
          <a:p>
            <a:r>
              <a:rPr lang="en-GB" sz="2000" dirty="0" smtClean="0">
                <a:sym typeface="Wingdings" panose="05000000000000000000" pitchFamily="2" charset="2"/>
              </a:rPr>
              <a:t>Cells in organisms may be subject to induced cell death if this benefits the predictive sustainability of the organism system</a:t>
            </a:r>
            <a:endParaRPr lang="en-GB" sz="20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33</a:t>
            </a:fld>
            <a:endParaRPr lang="en-GB" altLang="en-US"/>
          </a:p>
        </p:txBody>
      </p:sp>
    </p:spTree>
    <p:extLst>
      <p:ext uri="{BB962C8B-B14F-4D97-AF65-F5344CB8AC3E}">
        <p14:creationId xmlns:p14="http://schemas.microsoft.com/office/powerpoint/2010/main" val="27882737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Organisms and cells – 1 </a:t>
            </a:r>
            <a:endParaRPr lang="en-GB" dirty="0"/>
          </a:p>
        </p:txBody>
      </p:sp>
      <p:sp>
        <p:nvSpPr>
          <p:cNvPr id="3" name="Content Placeholder 2"/>
          <p:cNvSpPr>
            <a:spLocks noGrp="1"/>
          </p:cNvSpPr>
          <p:nvPr>
            <p:ph idx="1"/>
          </p:nvPr>
        </p:nvSpPr>
        <p:spPr/>
        <p:txBody>
          <a:bodyPr/>
          <a:lstStyle/>
          <a:p>
            <a:r>
              <a:rPr lang="en-GB" sz="2400" dirty="0" smtClean="0"/>
              <a:t>Abstract cell system growing with many instances of unit systems</a:t>
            </a:r>
          </a:p>
          <a:p>
            <a:r>
              <a:rPr lang="en-GB" sz="2400" dirty="0" smtClean="0"/>
              <a:t>Interactions of unit cell systems lead to the formation of a localised environment that increases the predictive sustainability of the abstract cell system and its unit systems</a:t>
            </a:r>
          </a:p>
          <a:p>
            <a:r>
              <a:rPr lang="en-GB" sz="2400" dirty="0" smtClean="0"/>
              <a:t>The favourable localised environment is realised through the system of cell interactions leading to the emergence of the organism formed by these interactions unit systems – a composite system</a:t>
            </a:r>
            <a:endParaRPr lang="en-GB" sz="24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34</a:t>
            </a:fld>
            <a:endParaRPr lang="en-GB" altLang="en-US"/>
          </a:p>
        </p:txBody>
      </p:sp>
    </p:spTree>
    <p:extLst>
      <p:ext uri="{BB962C8B-B14F-4D97-AF65-F5344CB8AC3E}">
        <p14:creationId xmlns:p14="http://schemas.microsoft.com/office/powerpoint/2010/main" val="37475232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Organisms and cells</a:t>
            </a:r>
            <a:r>
              <a:rPr lang="en-GB" dirty="0" smtClean="0"/>
              <a:t> </a:t>
            </a:r>
            <a:r>
              <a:rPr lang="en-GB" dirty="0"/>
              <a:t>– 2</a:t>
            </a:r>
          </a:p>
        </p:txBody>
      </p:sp>
      <p:sp>
        <p:nvSpPr>
          <p:cNvPr id="3" name="Content Placeholder 2"/>
          <p:cNvSpPr>
            <a:spLocks noGrp="1"/>
          </p:cNvSpPr>
          <p:nvPr>
            <p:ph idx="1"/>
          </p:nvPr>
        </p:nvSpPr>
        <p:spPr/>
        <p:txBody>
          <a:bodyPr/>
          <a:lstStyle/>
          <a:p>
            <a:r>
              <a:rPr lang="en-GB" sz="2400" dirty="0" smtClean="0"/>
              <a:t>Participation in generating the organism system leads to adaptations of the abstract cell system further leading to the reliance of the unit system of the cell system on the organism environment for their survival, maintenance and expansion</a:t>
            </a:r>
          </a:p>
          <a:p>
            <a:r>
              <a:rPr lang="en-GB" sz="2400" dirty="0" smtClean="0"/>
              <a:t>The abstract cell system adapts to its embedding organism system by:</a:t>
            </a:r>
          </a:p>
          <a:p>
            <a:pPr lvl="1"/>
            <a:r>
              <a:rPr lang="en-GB" sz="2000" dirty="0" smtClean="0"/>
              <a:t>Allowing destruction of unit cell systems in accordance with the growth needs of the organism system – allowing contradictions within the cell system</a:t>
            </a:r>
          </a:p>
          <a:p>
            <a:pPr lvl="1"/>
            <a:r>
              <a:rPr lang="en-GB" sz="2000" dirty="0" smtClean="0"/>
              <a:t>Facilitating the production of growth of the organism system through specialised root cell instances (i.e. gametes, zygote)</a:t>
            </a:r>
            <a:endParaRPr lang="en-GB" sz="20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35</a:t>
            </a:fld>
            <a:endParaRPr lang="en-GB" altLang="en-US"/>
          </a:p>
        </p:txBody>
      </p:sp>
    </p:spTree>
    <p:extLst>
      <p:ext uri="{BB962C8B-B14F-4D97-AF65-F5344CB8AC3E}">
        <p14:creationId xmlns:p14="http://schemas.microsoft.com/office/powerpoint/2010/main" val="18158580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Organisms and cells</a:t>
            </a:r>
            <a:r>
              <a:rPr lang="en-GB" dirty="0" smtClean="0"/>
              <a:t> </a:t>
            </a:r>
            <a:r>
              <a:rPr lang="en-GB" dirty="0"/>
              <a:t>– </a:t>
            </a:r>
            <a:r>
              <a:rPr lang="en-GB" dirty="0" smtClean="0"/>
              <a:t>3</a:t>
            </a:r>
            <a:endParaRPr lang="en-GB" dirty="0"/>
          </a:p>
        </p:txBody>
      </p:sp>
      <p:sp>
        <p:nvSpPr>
          <p:cNvPr id="3" name="Content Placeholder 2"/>
          <p:cNvSpPr>
            <a:spLocks noGrp="1"/>
          </p:cNvSpPr>
          <p:nvPr>
            <p:ph idx="1"/>
          </p:nvPr>
        </p:nvSpPr>
        <p:spPr/>
        <p:txBody>
          <a:bodyPr/>
          <a:lstStyle/>
          <a:p>
            <a:r>
              <a:rPr lang="en-GB" sz="2400" dirty="0" smtClean="0"/>
              <a:t>The organism system adapts to its environment developing new specialised versions of its component unit system, driving adaptations of its base abstract cell system</a:t>
            </a:r>
          </a:p>
          <a:p>
            <a:r>
              <a:rPr lang="en-GB" sz="2400" dirty="0" smtClean="0"/>
              <a:t>The identity checking and enforcing communications within the organism maintain the identity of the organism and may lead to the development of specialist unit systems</a:t>
            </a:r>
          </a:p>
          <a:p>
            <a:r>
              <a:rPr lang="en-GB" sz="2400" dirty="0" smtClean="0"/>
              <a:t>Other specialised versions of the cell system form tissues and functional components of the organism, e.g. nervous system in animals</a:t>
            </a:r>
            <a:endParaRPr lang="en-GB" sz="24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36</a:t>
            </a:fld>
            <a:endParaRPr lang="en-GB" altLang="en-US"/>
          </a:p>
        </p:txBody>
      </p:sp>
    </p:spTree>
    <p:extLst>
      <p:ext uri="{BB962C8B-B14F-4D97-AF65-F5344CB8AC3E}">
        <p14:creationId xmlns:p14="http://schemas.microsoft.com/office/powerpoint/2010/main" val="15166630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GB" altLang="en-US" dirty="0" smtClean="0"/>
              <a:t>Summary – 1 </a:t>
            </a:r>
            <a:endParaRPr lang="en-GB" altLang="en-US" dirty="0"/>
          </a:p>
        </p:txBody>
      </p:sp>
      <p:sp>
        <p:nvSpPr>
          <p:cNvPr id="105475" name="Rectangle 3"/>
          <p:cNvSpPr>
            <a:spLocks noGrp="1" noChangeArrowheads="1"/>
          </p:cNvSpPr>
          <p:nvPr>
            <p:ph type="body" idx="1"/>
          </p:nvPr>
        </p:nvSpPr>
        <p:spPr/>
        <p:txBody>
          <a:bodyPr/>
          <a:lstStyle/>
          <a:p>
            <a:r>
              <a:rPr lang="en-GB" altLang="en-US" sz="2400" dirty="0" smtClean="0"/>
              <a:t>Cells: systems of molecular interactions, with components defined as coherent sets of structure constraints</a:t>
            </a:r>
          </a:p>
          <a:p>
            <a:r>
              <a:rPr lang="en-GB" altLang="en-US" sz="2400" dirty="0" smtClean="0"/>
              <a:t>Unit system – coherent structure constraints defining the cell membrane (+ cell wall/matrix)</a:t>
            </a:r>
          </a:p>
          <a:p>
            <a:r>
              <a:rPr lang="en-GB" altLang="en-US" sz="2400" dirty="0" smtClean="0"/>
              <a:t>Abstract cell system: all unit systems over space and time</a:t>
            </a:r>
          </a:p>
          <a:p>
            <a:r>
              <a:rPr lang="en-GB" altLang="en-US" sz="2400" dirty="0" smtClean="0"/>
              <a:t>System infiniteness</a:t>
            </a:r>
          </a:p>
          <a:p>
            <a:r>
              <a:rPr lang="en-GB" altLang="en-US" sz="2400" dirty="0" smtClean="0"/>
              <a:t>Unit system adaptation</a:t>
            </a:r>
          </a:p>
        </p:txBody>
      </p:sp>
      <p:sp>
        <p:nvSpPr>
          <p:cNvPr id="2" name="Slide Number Placeholder 1"/>
          <p:cNvSpPr>
            <a:spLocks noGrp="1"/>
          </p:cNvSpPr>
          <p:nvPr>
            <p:ph type="sldNum" sz="quarter" idx="12"/>
          </p:nvPr>
        </p:nvSpPr>
        <p:spPr/>
        <p:txBody>
          <a:bodyPr/>
          <a:lstStyle/>
          <a:p>
            <a:fld id="{ED23CF6E-F678-4B39-9D00-CF2E33AFF916}" type="slidenum">
              <a:rPr lang="en-GB" altLang="en-US" smtClean="0"/>
              <a:pPr/>
              <a:t>37</a:t>
            </a:fld>
            <a:endParaRPr lang="en-GB"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GB" altLang="en-US" dirty="0" smtClean="0"/>
              <a:t>Summary – 2 </a:t>
            </a:r>
            <a:endParaRPr lang="en-GB" altLang="en-US" dirty="0"/>
          </a:p>
        </p:txBody>
      </p:sp>
      <p:sp>
        <p:nvSpPr>
          <p:cNvPr id="105475" name="Rectangle 3"/>
          <p:cNvSpPr>
            <a:spLocks noGrp="1" noChangeArrowheads="1"/>
          </p:cNvSpPr>
          <p:nvPr>
            <p:ph type="body" idx="1"/>
          </p:nvPr>
        </p:nvSpPr>
        <p:spPr/>
        <p:txBody>
          <a:bodyPr/>
          <a:lstStyle/>
          <a:p>
            <a:r>
              <a:rPr lang="en-GB" altLang="en-US" sz="2400" dirty="0" smtClean="0"/>
              <a:t>Optional organisms</a:t>
            </a:r>
          </a:p>
          <a:p>
            <a:r>
              <a:rPr lang="en-GB" altLang="en-US" sz="2400" dirty="0" smtClean="0"/>
              <a:t>Organisms as composite systems of cell unit system communications</a:t>
            </a:r>
          </a:p>
          <a:p>
            <a:r>
              <a:rPr lang="en-GB" altLang="en-US" sz="2400" dirty="0" smtClean="0"/>
              <a:t>Cell system adaptation due to participation in an organism</a:t>
            </a:r>
          </a:p>
          <a:p>
            <a:r>
              <a:rPr lang="en-GB" altLang="en-US" sz="2400" dirty="0" smtClean="0"/>
              <a:t>Single cell – organism based cell trade-offs</a:t>
            </a:r>
          </a:p>
          <a:p>
            <a:r>
              <a:rPr lang="en-GB" altLang="en-US" sz="2400" dirty="0" smtClean="0"/>
              <a:t>From cells to organisms</a:t>
            </a:r>
          </a:p>
        </p:txBody>
      </p:sp>
      <p:sp>
        <p:nvSpPr>
          <p:cNvPr id="2" name="Slide Number Placeholder 1"/>
          <p:cNvSpPr>
            <a:spLocks noGrp="1"/>
          </p:cNvSpPr>
          <p:nvPr>
            <p:ph type="sldNum" sz="quarter" idx="12"/>
          </p:nvPr>
        </p:nvSpPr>
        <p:spPr/>
        <p:txBody>
          <a:bodyPr/>
          <a:lstStyle/>
          <a:p>
            <a:fld id="{ED23CF6E-F678-4B39-9D00-CF2E33AFF916}" type="slidenum">
              <a:rPr lang="en-GB" altLang="en-US" smtClean="0"/>
              <a:pPr/>
              <a:t>38</a:t>
            </a:fld>
            <a:endParaRPr lang="en-GB" altLang="en-US"/>
          </a:p>
        </p:txBody>
      </p:sp>
    </p:spTree>
    <p:extLst>
      <p:ext uri="{BB962C8B-B14F-4D97-AF65-F5344CB8AC3E}">
        <p14:creationId xmlns:p14="http://schemas.microsoft.com/office/powerpoint/2010/main" val="8779487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GB" altLang="en-US" dirty="0" smtClean="0"/>
              <a:t>Q&amp;A – 1   </a:t>
            </a:r>
            <a:endParaRPr lang="en-GB" altLang="en-US" dirty="0"/>
          </a:p>
        </p:txBody>
      </p:sp>
      <p:sp>
        <p:nvSpPr>
          <p:cNvPr id="106499" name="Rectangle 3"/>
          <p:cNvSpPr>
            <a:spLocks noGrp="1" noChangeArrowheads="1"/>
          </p:cNvSpPr>
          <p:nvPr>
            <p:ph type="body" idx="1"/>
          </p:nvPr>
        </p:nvSpPr>
        <p:spPr/>
        <p:txBody>
          <a:bodyPr/>
          <a:lstStyle/>
          <a:p>
            <a:pPr marL="609600" indent="-609600">
              <a:lnSpc>
                <a:spcPct val="80000"/>
              </a:lnSpc>
              <a:buFont typeface="Wingdings" panose="05000000000000000000" pitchFamily="2" charset="2"/>
              <a:buAutoNum type="arabicPeriod"/>
            </a:pPr>
            <a:r>
              <a:rPr lang="en-GB" altLang="en-US" sz="2800" dirty="0" smtClean="0"/>
              <a:t>Can cells with finite lifetime constitute an infinite abstract communication system?</a:t>
            </a:r>
          </a:p>
          <a:p>
            <a:pPr marL="609600" indent="-609600">
              <a:lnSpc>
                <a:spcPct val="80000"/>
              </a:lnSpc>
              <a:buFont typeface="Wingdings" panose="05000000000000000000" pitchFamily="2" charset="2"/>
              <a:buAutoNum type="arabicPeriod"/>
            </a:pPr>
            <a:r>
              <a:rPr lang="en-GB" altLang="en-US" sz="2800" dirty="0" smtClean="0"/>
              <a:t>Do unit system of a cell system have the full memory of a cell system?</a:t>
            </a:r>
          </a:p>
          <a:p>
            <a:pPr marL="609600" indent="-609600">
              <a:lnSpc>
                <a:spcPct val="80000"/>
              </a:lnSpc>
              <a:buFont typeface="Wingdings" panose="05000000000000000000" pitchFamily="2" charset="2"/>
              <a:buAutoNum type="arabicPeriod"/>
            </a:pPr>
            <a:r>
              <a:rPr lang="en-GB" altLang="en-US" sz="2800" dirty="0" smtClean="0"/>
              <a:t>Can unit systems of a cell system have different shapes and behaviours?</a:t>
            </a:r>
          </a:p>
          <a:p>
            <a:pPr marL="609600" indent="-609600">
              <a:lnSpc>
                <a:spcPct val="80000"/>
              </a:lnSpc>
              <a:buFont typeface="Wingdings" panose="05000000000000000000" pitchFamily="2" charset="2"/>
              <a:buAutoNum type="arabicPeriod"/>
            </a:pPr>
            <a:r>
              <a:rPr lang="en-GB" altLang="en-US" sz="2800" dirty="0" smtClean="0"/>
              <a:t>Can terminally differentiated unit systems generate new instances of unit systems?</a:t>
            </a:r>
            <a:endParaRPr lang="en-GB" altLang="en-US" sz="2800" dirty="0"/>
          </a:p>
        </p:txBody>
      </p:sp>
      <p:sp>
        <p:nvSpPr>
          <p:cNvPr id="2" name="Slide Number Placeholder 1"/>
          <p:cNvSpPr>
            <a:spLocks noGrp="1"/>
          </p:cNvSpPr>
          <p:nvPr>
            <p:ph type="sldNum" sz="quarter" idx="12"/>
          </p:nvPr>
        </p:nvSpPr>
        <p:spPr/>
        <p:txBody>
          <a:bodyPr/>
          <a:lstStyle/>
          <a:p>
            <a:fld id="{ED23CF6E-F678-4B39-9D00-CF2E33AFF916}" type="slidenum">
              <a:rPr lang="en-GB" altLang="en-US" smtClean="0"/>
              <a:pPr/>
              <a:t>39</a:t>
            </a:fld>
            <a:endParaRPr lang="en-GB"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system – reproduction </a:t>
            </a:r>
            <a:endParaRPr lang="en-GB" dirty="0"/>
          </a:p>
        </p:txBody>
      </p:sp>
      <p:sp>
        <p:nvSpPr>
          <p:cNvPr id="3" name="Content Placeholder 2"/>
          <p:cNvSpPr>
            <a:spLocks noGrp="1"/>
          </p:cNvSpPr>
          <p:nvPr>
            <p:ph idx="1"/>
          </p:nvPr>
        </p:nvSpPr>
        <p:spPr/>
        <p:txBody>
          <a:bodyPr/>
          <a:lstStyle/>
          <a:p>
            <a:r>
              <a:rPr lang="en-GB" sz="2400" dirty="0" smtClean="0"/>
              <a:t>Reproduction of the cell system</a:t>
            </a:r>
          </a:p>
          <a:p>
            <a:pPr lvl="1"/>
            <a:r>
              <a:rPr lang="en-GB" sz="2000" dirty="0" smtClean="0"/>
              <a:t>Reproduction of appropriate molecular interactions according to the referencing and continuation rules of the cell</a:t>
            </a:r>
          </a:p>
          <a:p>
            <a:pPr lvl="1"/>
            <a:r>
              <a:rPr lang="en-GB" sz="2000" dirty="0" smtClean="0"/>
              <a:t>Interacting with molecules from the environment and with the environment at larger scale to facilitate interactions with molecules from the environment: pinocytosis, phagocytosis</a:t>
            </a:r>
          </a:p>
          <a:p>
            <a:pPr lvl="1"/>
            <a:r>
              <a:rPr lang="en-GB" sz="2000" dirty="0" smtClean="0"/>
              <a:t>Release of molecules into the environment, e.g. secretion of antibiotics or toxins</a:t>
            </a:r>
          </a:p>
          <a:p>
            <a:pPr lvl="1"/>
            <a:r>
              <a:rPr lang="en-GB" sz="2000" dirty="0" smtClean="0"/>
              <a:t>Movement of the cell through its environment, e.g. bacterium swimming by moving the flagellum</a:t>
            </a:r>
          </a:p>
          <a:p>
            <a:pPr lvl="1"/>
            <a:endParaRPr lang="en-GB" dirty="0" smtClean="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4</a:t>
            </a:fld>
            <a:endParaRPr lang="en-GB" altLang="en-US"/>
          </a:p>
        </p:txBody>
      </p:sp>
    </p:spTree>
    <p:extLst>
      <p:ext uri="{BB962C8B-B14F-4D97-AF65-F5344CB8AC3E}">
        <p14:creationId xmlns:p14="http://schemas.microsoft.com/office/powerpoint/2010/main" val="39617925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GB" altLang="en-US" dirty="0" smtClean="0"/>
              <a:t>Q&amp;A – 2   </a:t>
            </a:r>
            <a:endParaRPr lang="en-GB" altLang="en-US" dirty="0"/>
          </a:p>
        </p:txBody>
      </p:sp>
      <p:sp>
        <p:nvSpPr>
          <p:cNvPr id="106499" name="Rectangle 3"/>
          <p:cNvSpPr>
            <a:spLocks noGrp="1" noChangeArrowheads="1"/>
          </p:cNvSpPr>
          <p:nvPr>
            <p:ph type="body" idx="1"/>
          </p:nvPr>
        </p:nvSpPr>
        <p:spPr/>
        <p:txBody>
          <a:bodyPr/>
          <a:lstStyle/>
          <a:p>
            <a:pPr marL="609600" indent="-609600">
              <a:lnSpc>
                <a:spcPct val="80000"/>
              </a:lnSpc>
              <a:buFont typeface="+mj-lt"/>
              <a:buAutoNum type="arabicPeriod" startAt="5"/>
            </a:pPr>
            <a:r>
              <a:rPr lang="en-GB" altLang="en-US" sz="2800" dirty="0" smtClean="0"/>
              <a:t>Are the cells of an organism separate systems or a single system?</a:t>
            </a:r>
          </a:p>
          <a:p>
            <a:pPr marL="609600" indent="-609600">
              <a:lnSpc>
                <a:spcPct val="80000"/>
              </a:lnSpc>
              <a:buFont typeface="Wingdings" panose="05000000000000000000" pitchFamily="2" charset="2"/>
              <a:buAutoNum type="arabicPeriod" startAt="5"/>
            </a:pPr>
            <a:r>
              <a:rPr lang="en-GB" altLang="en-US" sz="2800" dirty="0" smtClean="0"/>
              <a:t>Are the interactions between bacterial cells and intestinal cells part of the animal organism?</a:t>
            </a:r>
          </a:p>
          <a:p>
            <a:pPr marL="609600" indent="-609600">
              <a:lnSpc>
                <a:spcPct val="80000"/>
              </a:lnSpc>
              <a:buFont typeface="Wingdings" panose="05000000000000000000" pitchFamily="2" charset="2"/>
              <a:buAutoNum type="arabicPeriod" startAt="5"/>
            </a:pPr>
            <a:r>
              <a:rPr lang="en-GB" altLang="en-US" sz="2800" dirty="0" smtClean="0"/>
              <a:t>Is programmed cell death meaningful from the perspective of the cell system?</a:t>
            </a:r>
          </a:p>
          <a:p>
            <a:pPr marL="609600" indent="-609600">
              <a:lnSpc>
                <a:spcPct val="80000"/>
              </a:lnSpc>
              <a:buFont typeface="Wingdings" panose="05000000000000000000" pitchFamily="2" charset="2"/>
              <a:buAutoNum type="arabicPeriod" startAt="5"/>
            </a:pPr>
            <a:r>
              <a:rPr lang="en-GB" altLang="en-US" sz="2800" dirty="0" smtClean="0"/>
              <a:t>Do the selection pressures on the organism system translate into selection pressures on the cell system providing the unit systems for the organism?</a:t>
            </a:r>
          </a:p>
          <a:p>
            <a:pPr marL="609600" indent="-609600">
              <a:lnSpc>
                <a:spcPct val="80000"/>
              </a:lnSpc>
              <a:buFont typeface="Wingdings" panose="05000000000000000000" pitchFamily="2" charset="2"/>
              <a:buAutoNum type="arabicPeriod" startAt="5"/>
            </a:pPr>
            <a:endParaRPr lang="en-GB" altLang="en-US" sz="2800" dirty="0"/>
          </a:p>
        </p:txBody>
      </p:sp>
      <p:sp>
        <p:nvSpPr>
          <p:cNvPr id="2" name="Slide Number Placeholder 1"/>
          <p:cNvSpPr>
            <a:spLocks noGrp="1"/>
          </p:cNvSpPr>
          <p:nvPr>
            <p:ph type="sldNum" sz="quarter" idx="12"/>
          </p:nvPr>
        </p:nvSpPr>
        <p:spPr/>
        <p:txBody>
          <a:bodyPr/>
          <a:lstStyle/>
          <a:p>
            <a:fld id="{ED23CF6E-F678-4B39-9D00-CF2E33AFF916}" type="slidenum">
              <a:rPr lang="en-GB" altLang="en-US" smtClean="0"/>
              <a:pPr/>
              <a:t>40</a:t>
            </a:fld>
            <a:endParaRPr lang="en-GB" altLang="en-US"/>
          </a:p>
        </p:txBody>
      </p:sp>
    </p:spTree>
    <p:extLst>
      <p:ext uri="{BB962C8B-B14F-4D97-AF65-F5344CB8AC3E}">
        <p14:creationId xmlns:p14="http://schemas.microsoft.com/office/powerpoint/2010/main" val="2776558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Cell systems – </a:t>
            </a:r>
            <a:r>
              <a:rPr lang="en-GB" dirty="0" smtClean="0"/>
              <a:t>expansion</a:t>
            </a:r>
            <a:endParaRPr lang="en-GB" dirty="0"/>
          </a:p>
        </p:txBody>
      </p:sp>
      <p:sp>
        <p:nvSpPr>
          <p:cNvPr id="3" name="Content Placeholder 2"/>
          <p:cNvSpPr>
            <a:spLocks noGrp="1"/>
          </p:cNvSpPr>
          <p:nvPr>
            <p:ph idx="1"/>
          </p:nvPr>
        </p:nvSpPr>
        <p:spPr/>
        <p:txBody>
          <a:bodyPr/>
          <a:lstStyle/>
          <a:p>
            <a:r>
              <a:rPr lang="en-GB" dirty="0"/>
              <a:t>Expansion of the cell </a:t>
            </a:r>
            <a:r>
              <a:rPr lang="en-GB" dirty="0" smtClean="0"/>
              <a:t>system</a:t>
            </a:r>
          </a:p>
          <a:p>
            <a:pPr lvl="1"/>
            <a:r>
              <a:rPr lang="en-GB" dirty="0" smtClean="0"/>
              <a:t>Growth of the cell by producing an increasing volume of proteins that participate in molecular interactions according to the rules of the cell</a:t>
            </a:r>
          </a:p>
          <a:p>
            <a:pPr lvl="1"/>
            <a:r>
              <a:rPr lang="en-GB" dirty="0" smtClean="0"/>
              <a:t>Replication of the cell by division</a:t>
            </a:r>
            <a:endParaRPr lang="en-GB" dirty="0"/>
          </a:p>
          <a:p>
            <a:endParaRPr lang="en-GB"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5</a:t>
            </a:fld>
            <a:endParaRPr lang="en-GB" altLang="en-US"/>
          </a:p>
        </p:txBody>
      </p:sp>
    </p:spTree>
    <p:extLst>
      <p:ext uri="{BB962C8B-B14F-4D97-AF65-F5344CB8AC3E}">
        <p14:creationId xmlns:p14="http://schemas.microsoft.com/office/powerpoint/2010/main" val="2792218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division</a:t>
            </a:r>
            <a:endParaRPr lang="en-GB" dirty="0"/>
          </a:p>
        </p:txBody>
      </p:sp>
      <p:sp>
        <p:nvSpPr>
          <p:cNvPr id="3" name="Content Placeholder 2"/>
          <p:cNvSpPr>
            <a:spLocks noGrp="1"/>
          </p:cNvSpPr>
          <p:nvPr>
            <p:ph idx="1"/>
          </p:nvPr>
        </p:nvSpPr>
        <p:spPr/>
        <p:txBody>
          <a:bodyPr/>
          <a:lstStyle/>
          <a:p>
            <a:r>
              <a:rPr lang="en-GB" sz="2800" dirty="0" smtClean="0"/>
              <a:t>Sufficient growth and size is achieved by the cell</a:t>
            </a:r>
          </a:p>
          <a:p>
            <a:r>
              <a:rPr lang="en-GB" sz="2800" dirty="0" smtClean="0"/>
              <a:t>DNA replication becomes dominant among the molecular interaction</a:t>
            </a:r>
          </a:p>
          <a:p>
            <a:r>
              <a:rPr lang="en-GB" sz="2800" dirty="0" smtClean="0"/>
              <a:t>Nuclear membrane dissolution and DNA compactification in </a:t>
            </a:r>
            <a:r>
              <a:rPr lang="en-GB" sz="2800" dirty="0" err="1" smtClean="0"/>
              <a:t>eukaryots</a:t>
            </a:r>
            <a:endParaRPr lang="en-GB" sz="2800" dirty="0" smtClean="0"/>
          </a:p>
          <a:p>
            <a:r>
              <a:rPr lang="en-GB" sz="2800" dirty="0" smtClean="0"/>
              <a:t>Segregation of the replicated DNA into two parts of the cell followed by a process that leads to the separation of the two halves of the cell</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6</a:t>
            </a:fld>
            <a:endParaRPr lang="en-GB" altLang="en-US"/>
          </a:p>
        </p:txBody>
      </p:sp>
    </p:spTree>
    <p:extLst>
      <p:ext uri="{BB962C8B-B14F-4D97-AF65-F5344CB8AC3E}">
        <p14:creationId xmlns:p14="http://schemas.microsoft.com/office/powerpoint/2010/main" val="1960824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Many cells of the same kind</a:t>
            </a:r>
            <a:endParaRPr lang="en-GB" dirty="0"/>
          </a:p>
        </p:txBody>
      </p:sp>
      <p:sp>
        <p:nvSpPr>
          <p:cNvPr id="3" name="Content Placeholder 2"/>
          <p:cNvSpPr>
            <a:spLocks noGrp="1"/>
          </p:cNvSpPr>
          <p:nvPr>
            <p:ph idx="1"/>
          </p:nvPr>
        </p:nvSpPr>
        <p:spPr/>
        <p:txBody>
          <a:bodyPr/>
          <a:lstStyle/>
          <a:p>
            <a:r>
              <a:rPr lang="en-GB" sz="2800" dirty="0" smtClean="0"/>
              <a:t>All cells with the same DNA produce the same kind of proteins that participate in molecular interactions following the same referencing and continuation rules characteristic of these cells</a:t>
            </a:r>
          </a:p>
          <a:p>
            <a:r>
              <a:rPr lang="en-GB" sz="2800" dirty="0" smtClean="0"/>
              <a:t>The cell system is realised in all these cells having the same DNA</a:t>
            </a:r>
          </a:p>
          <a:p>
            <a:r>
              <a:rPr lang="en-GB" sz="2800" dirty="0" smtClean="0"/>
              <a:t>Same DNA = mostly identical DNA with small variations</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7</a:t>
            </a:fld>
            <a:endParaRPr lang="en-GB" altLang="en-US"/>
          </a:p>
        </p:txBody>
      </p:sp>
    </p:spTree>
    <p:extLst>
      <p:ext uri="{BB962C8B-B14F-4D97-AF65-F5344CB8AC3E}">
        <p14:creationId xmlns:p14="http://schemas.microsoft.com/office/powerpoint/2010/main" val="42619181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system – many cells</a:t>
            </a:r>
            <a:endParaRPr lang="en-GB" dirty="0"/>
          </a:p>
        </p:txBody>
      </p:sp>
      <p:sp>
        <p:nvSpPr>
          <p:cNvPr id="3" name="Content Placeholder 2"/>
          <p:cNvSpPr>
            <a:spLocks noGrp="1"/>
          </p:cNvSpPr>
          <p:nvPr>
            <p:ph idx="1"/>
          </p:nvPr>
        </p:nvSpPr>
        <p:spPr/>
        <p:txBody>
          <a:bodyPr/>
          <a:lstStyle/>
          <a:p>
            <a:r>
              <a:rPr lang="en-GB" sz="2800" dirty="0" smtClean="0"/>
              <a:t>Cell system: system of molecular interactions defined by referencing and continuation rules and involving mostly interactions with proteins</a:t>
            </a:r>
          </a:p>
          <a:p>
            <a:r>
              <a:rPr lang="en-GB" sz="2800" dirty="0" smtClean="0"/>
              <a:t>Each individual cell with the same DNA provides a realisation of the cell system</a:t>
            </a:r>
          </a:p>
          <a:p>
            <a:r>
              <a:rPr lang="en-GB" sz="2800" dirty="0" smtClean="0"/>
              <a:t>Cell system: all appropriate molecular interactions together, happening in all individual cell instances of the cell system</a:t>
            </a:r>
            <a:endParaRPr lang="en-GB" sz="28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8</a:t>
            </a:fld>
            <a:endParaRPr lang="en-GB" altLang="en-US"/>
          </a:p>
        </p:txBody>
      </p:sp>
    </p:spTree>
    <p:extLst>
      <p:ext uri="{BB962C8B-B14F-4D97-AF65-F5344CB8AC3E}">
        <p14:creationId xmlns:p14="http://schemas.microsoft.com/office/powerpoint/2010/main" val="557533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Cell – unit system</a:t>
            </a:r>
            <a:endParaRPr lang="en-GB" dirty="0"/>
          </a:p>
        </p:txBody>
      </p:sp>
      <p:sp>
        <p:nvSpPr>
          <p:cNvPr id="3" name="Content Placeholder 2"/>
          <p:cNvSpPr>
            <a:spLocks noGrp="1"/>
          </p:cNvSpPr>
          <p:nvPr>
            <p:ph idx="1"/>
          </p:nvPr>
        </p:nvSpPr>
        <p:spPr/>
        <p:txBody>
          <a:bodyPr/>
          <a:lstStyle/>
          <a:p>
            <a:r>
              <a:rPr lang="en-GB" sz="2400" dirty="0" smtClean="0"/>
              <a:t>Each individual cell is a constrained instance of the cell system, where the constraint is realised by the cell membrane (and possibly cell wall / cellular matrix surrounding the cell membrane)</a:t>
            </a:r>
          </a:p>
          <a:p>
            <a:r>
              <a:rPr lang="en-GB" sz="2400" dirty="0" smtClean="0"/>
              <a:t>The cell membrane is a coherent set of structure constraint defining the unit system of the cell system</a:t>
            </a:r>
          </a:p>
          <a:p>
            <a:r>
              <a:rPr lang="en-GB" sz="2400" dirty="0" smtClean="0"/>
              <a:t>The unit system is a single cell that realises molecular interactions according to the cell system’s rules</a:t>
            </a:r>
          </a:p>
          <a:p>
            <a:r>
              <a:rPr lang="en-GB" sz="2400" dirty="0" smtClean="0"/>
              <a:t>The cell as an abstract system is the collection of all unit systems</a:t>
            </a:r>
            <a:endParaRPr lang="en-GB" sz="2400" dirty="0"/>
          </a:p>
        </p:txBody>
      </p:sp>
      <p:sp>
        <p:nvSpPr>
          <p:cNvPr id="4" name="Slide Number Placeholder 3"/>
          <p:cNvSpPr>
            <a:spLocks noGrp="1"/>
          </p:cNvSpPr>
          <p:nvPr>
            <p:ph type="sldNum" sz="quarter" idx="12"/>
          </p:nvPr>
        </p:nvSpPr>
        <p:spPr/>
        <p:txBody>
          <a:bodyPr/>
          <a:lstStyle/>
          <a:p>
            <a:fld id="{ED23CF6E-F678-4B39-9D00-CF2E33AFF916}" type="slidenum">
              <a:rPr lang="en-GB" altLang="en-US" smtClean="0"/>
              <a:pPr/>
              <a:t>9</a:t>
            </a:fld>
            <a:endParaRPr lang="en-GB" altLang="en-US"/>
          </a:p>
        </p:txBody>
      </p:sp>
    </p:spTree>
    <p:extLst>
      <p:ext uri="{BB962C8B-B14F-4D97-AF65-F5344CB8AC3E}">
        <p14:creationId xmlns:p14="http://schemas.microsoft.com/office/powerpoint/2010/main" val="3861494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Designs\Whirlpool.pot</Template>
  <TotalTime>10913</TotalTime>
  <Words>2455</Words>
  <Application>Microsoft Office PowerPoint</Application>
  <PresentationFormat>On-screen Show (4:3)</PresentationFormat>
  <Paragraphs>226</Paragraphs>
  <Slides>40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40</vt:i4>
      </vt:variant>
    </vt:vector>
  </HeadingPairs>
  <TitlesOfParts>
    <vt:vector size="46" baseType="lpstr">
      <vt:lpstr>Arial</vt:lpstr>
      <vt:lpstr>Calibri</vt:lpstr>
      <vt:lpstr>Tahoma</vt:lpstr>
      <vt:lpstr>Times New Roman</vt:lpstr>
      <vt:lpstr>Wingdings</vt:lpstr>
      <vt:lpstr>Whirlpool</vt:lpstr>
      <vt:lpstr>Evolution of Complex Systems</vt:lpstr>
      <vt:lpstr>Objectives</vt:lpstr>
      <vt:lpstr>Cell system – components </vt:lpstr>
      <vt:lpstr>Cell system – reproduction </vt:lpstr>
      <vt:lpstr>Cell systems – expansion</vt:lpstr>
      <vt:lpstr>Cell division</vt:lpstr>
      <vt:lpstr>Many cells of the same kind</vt:lpstr>
      <vt:lpstr>Cell system – many cells</vt:lpstr>
      <vt:lpstr>Cell – unit system</vt:lpstr>
      <vt:lpstr>Cell system units </vt:lpstr>
      <vt:lpstr>Abstract cell systems – 1 </vt:lpstr>
      <vt:lpstr>Abstract cell systems – 2</vt:lpstr>
      <vt:lpstr>Unit system completeness</vt:lpstr>
      <vt:lpstr>Environmental adaptation</vt:lpstr>
      <vt:lpstr>Sub-types of the cell system</vt:lpstr>
      <vt:lpstr>Cell differentiation</vt:lpstr>
      <vt:lpstr>Cell system size</vt:lpstr>
      <vt:lpstr>Evolution of cells with unit systems</vt:lpstr>
      <vt:lpstr>Interactions of unit systems</vt:lpstr>
      <vt:lpstr>Optional organisms</vt:lpstr>
      <vt:lpstr>Cells in optional organisms</vt:lpstr>
      <vt:lpstr>Multi-cellular organisms </vt:lpstr>
      <vt:lpstr>Cell differentiation</vt:lpstr>
      <vt:lpstr>Cell survival</vt:lpstr>
      <vt:lpstr>Adaptation of the cell system</vt:lpstr>
      <vt:lpstr>Organism identity</vt:lpstr>
      <vt:lpstr>Cell scale defence</vt:lpstr>
      <vt:lpstr>Expansion of the organism</vt:lpstr>
      <vt:lpstr>Unit system of the organism</vt:lpstr>
      <vt:lpstr>Gametes</vt:lpstr>
      <vt:lpstr>Single cell – organism trade-off – 1   </vt:lpstr>
      <vt:lpstr>Single cell – organism trade-off – 2</vt:lpstr>
      <vt:lpstr>Single cell – organism trade-off – 3</vt:lpstr>
      <vt:lpstr>Organisms and cells – 1 </vt:lpstr>
      <vt:lpstr>Organisms and cells – 2</vt:lpstr>
      <vt:lpstr>Organisms and cells – 3</vt:lpstr>
      <vt:lpstr>Summary – 1 </vt:lpstr>
      <vt:lpstr>Summary – 2 </vt:lpstr>
      <vt:lpstr>Q&amp;A – 1   </vt:lpstr>
      <vt:lpstr>Q&amp;A – 2   </vt:lpstr>
    </vt:vector>
  </TitlesOfParts>
  <Company>Psychology / University of Newcastle upon Tyne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Complexity</dc:title>
  <dc:creator>Andras</dc:creator>
  <cp:lastModifiedBy>Peter</cp:lastModifiedBy>
  <cp:revision>76</cp:revision>
  <dcterms:created xsi:type="dcterms:W3CDTF">2002-03-10T14:00:31Z</dcterms:created>
  <dcterms:modified xsi:type="dcterms:W3CDTF">2022-09-03T09:53:09Z</dcterms:modified>
</cp:coreProperties>
</file>