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7"/>
  </p:notesMasterIdLst>
  <p:sldIdLst>
    <p:sldId id="256" r:id="rId2"/>
    <p:sldId id="257" r:id="rId3"/>
    <p:sldId id="342" r:id="rId4"/>
    <p:sldId id="343" r:id="rId5"/>
    <p:sldId id="344" r:id="rId6"/>
    <p:sldId id="341" r:id="rId7"/>
    <p:sldId id="345" r:id="rId8"/>
    <p:sldId id="350" r:id="rId9"/>
    <p:sldId id="346" r:id="rId10"/>
    <p:sldId id="347" r:id="rId11"/>
    <p:sldId id="348" r:id="rId12"/>
    <p:sldId id="349" r:id="rId13"/>
    <p:sldId id="351" r:id="rId14"/>
    <p:sldId id="352" r:id="rId15"/>
    <p:sldId id="299" r:id="rId16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FF3399"/>
    <a:srgbClr val="66FF33"/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93" autoAdjust="0"/>
  </p:normalViewPr>
  <p:slideViewPr>
    <p:cSldViewPr>
      <p:cViewPr varScale="1">
        <p:scale>
          <a:sx n="82" d="100"/>
          <a:sy n="82" d="100"/>
        </p:scale>
        <p:origin x="45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BF4305-8147-4A71-94DC-01026520C1F2}" type="datetimeFigureOut">
              <a:rPr lang="en-GB" smtClean="0"/>
              <a:t>03/09/2022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641970-6BFB-455F-80E7-E2A252BF77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2067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0" y="0"/>
            <a:ext cx="825500" cy="6858000"/>
          </a:xfrm>
          <a:prstGeom prst="rect">
            <a:avLst/>
          </a:prstGeom>
          <a:solidFill>
            <a:schemeClr val="tx2">
              <a:alpha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kumimoji="1"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90600" y="1171575"/>
            <a:ext cx="7467600" cy="2105025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6600">
                <a:solidFill>
                  <a:srgbClr val="CCFFFF"/>
                </a:solidFill>
              </a:defRPr>
            </a:lvl1pPr>
          </a:lstStyle>
          <a:p>
            <a:pPr lvl="0"/>
            <a:r>
              <a:rPr lang="en-GB" altLang="en-US" noProof="0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4000">
                <a:solidFill>
                  <a:srgbClr val="CCECFF"/>
                </a:solidFill>
              </a:defRPr>
            </a:lvl1pPr>
          </a:lstStyle>
          <a:p>
            <a:pPr lvl="0"/>
            <a:r>
              <a:rPr lang="en-GB" altLang="en-US" noProof="0" smtClean="0"/>
              <a:t>Click to edit Master subtitle style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838200" y="6248400"/>
            <a:ext cx="1752600" cy="457200"/>
          </a:xfrm>
        </p:spPr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endParaRPr lang="en-GB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276600" y="6248400"/>
            <a:ext cx="2895600" cy="457200"/>
          </a:xfrm>
        </p:spPr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endParaRPr lang="en-GB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934200" y="6248400"/>
            <a:ext cx="1905000" cy="457200"/>
          </a:xfrm>
        </p:spPr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fld id="{D4A59BA7-1512-41A6-819B-21590E33BB9E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ltGray">
          <a:xfrm>
            <a:off x="0" y="3543300"/>
            <a:ext cx="3343275" cy="122238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kumimoji="1"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F84ECC-FCDC-4FE3-A808-336E2E800CB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86048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00800" y="457200"/>
            <a:ext cx="20574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457200"/>
            <a:ext cx="6019800" cy="5638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59F68F-6D4A-49CA-B0CE-3AC748A2330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83706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23CF6E-F678-4B39-9D00-CF2E33AFF91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88697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3AD74E-02CA-4E16-8B3D-FAC6C6C2C85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62532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33A09F-724A-49B3-BF8A-E6FEE7A94DD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02974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9EE7D9-903E-439C-8012-1FCA107E41B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91823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49B6DA-7410-4E14-B03A-7E9CDAB0513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91934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32A3CC-4F56-4D33-8052-C60D48C9505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35725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26A53C-DE3C-4E29-B4B5-69F38A9F72B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3569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8ECB92-3B72-4B3D-A692-6E5A7FBF000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0501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457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endParaRPr lang="en-GB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endParaRPr lang="en-GB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fld id="{A15A5836-9B03-48C9-9EE2-BCF7F010CD44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gray">
          <a:xfrm>
            <a:off x="0" y="1638300"/>
            <a:ext cx="3343275" cy="122238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kumimoji="1"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n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55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altLang="en-US"/>
              <a:t>Evolution of Complex Systems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87450" y="3716338"/>
            <a:ext cx="7056438" cy="2566987"/>
          </a:xfrm>
        </p:spPr>
        <p:txBody>
          <a:bodyPr/>
          <a:lstStyle/>
          <a:p>
            <a:r>
              <a:rPr lang="en-GB" altLang="en-US" sz="3600" dirty="0"/>
              <a:t>Lecture </a:t>
            </a:r>
            <a:r>
              <a:rPr lang="en-GB" altLang="en-US" sz="3600" dirty="0" smtClean="0"/>
              <a:t>15: Concluding summary</a:t>
            </a:r>
          </a:p>
          <a:p>
            <a:r>
              <a:rPr lang="en-GB" altLang="en-US" sz="3600" dirty="0" smtClean="0"/>
              <a:t>Peter </a:t>
            </a:r>
            <a:r>
              <a:rPr lang="en-GB" altLang="en-US" sz="3600" dirty="0"/>
              <a:t>Andras </a:t>
            </a:r>
            <a:r>
              <a:rPr lang="en-GB" altLang="en-US" sz="3600" dirty="0" smtClean="0"/>
              <a:t>peter.andras.ncl@gmail.com</a:t>
            </a:r>
            <a:endParaRPr lang="en-GB" alt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3887577" y="6283325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2022 Edition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735888" cy="1143000"/>
          </a:xfrm>
        </p:spPr>
        <p:txBody>
          <a:bodyPr/>
          <a:lstStyle/>
          <a:p>
            <a:r>
              <a:rPr lang="en-GB" dirty="0" smtClean="0"/>
              <a:t>Social </a:t>
            </a:r>
            <a:r>
              <a:rPr lang="en-GB" dirty="0"/>
              <a:t>systems – interpretation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62664" cy="4114800"/>
          </a:xfrm>
        </p:spPr>
        <p:txBody>
          <a:bodyPr/>
          <a:lstStyle/>
          <a:p>
            <a:r>
              <a:rPr lang="en-GB" dirty="0" smtClean="0"/>
              <a:t>Education</a:t>
            </a:r>
          </a:p>
          <a:p>
            <a:r>
              <a:rPr lang="en-GB" dirty="0" smtClean="0"/>
              <a:t>Science</a:t>
            </a:r>
          </a:p>
          <a:p>
            <a:r>
              <a:rPr lang="en-GB" dirty="0" smtClean="0"/>
              <a:t>Religion</a:t>
            </a:r>
          </a:p>
          <a:p>
            <a:r>
              <a:rPr lang="en-GB" dirty="0" smtClean="0"/>
              <a:t>Politics</a:t>
            </a:r>
          </a:p>
          <a:p>
            <a:r>
              <a:rPr lang="en-GB" dirty="0" smtClean="0"/>
              <a:t>Legal system</a:t>
            </a:r>
          </a:p>
          <a:p>
            <a:r>
              <a:rPr lang="en-GB" dirty="0" smtClean="0"/>
              <a:t>Economy</a:t>
            </a:r>
          </a:p>
          <a:p>
            <a:r>
              <a:rPr lang="en-GB" dirty="0" smtClean="0"/>
              <a:t>Economic organisations – Banking system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3CF6E-F678-4B39-9D00-CF2E33AFF916}" type="slidenum">
              <a:rPr lang="en-GB" altLang="en-US" smtClean="0"/>
              <a:pPr/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306340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8964488" cy="1143000"/>
          </a:xfrm>
        </p:spPr>
        <p:txBody>
          <a:bodyPr/>
          <a:lstStyle/>
          <a:p>
            <a:r>
              <a:rPr lang="en-GB" sz="4000" dirty="0" smtClean="0"/>
              <a:t>Technological systems - interpretation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Technological systems as expansions of the memory of social systems</a:t>
            </a:r>
          </a:p>
          <a:p>
            <a:pPr lvl="1"/>
            <a:r>
              <a:rPr lang="en-GB" dirty="0" smtClean="0"/>
              <a:t>Writing, books, libraries</a:t>
            </a:r>
          </a:p>
          <a:p>
            <a:pPr lvl="1"/>
            <a:r>
              <a:rPr lang="en-GB" dirty="0" smtClean="0"/>
              <a:t>Machines</a:t>
            </a:r>
          </a:p>
          <a:p>
            <a:pPr lvl="1"/>
            <a:r>
              <a:rPr lang="en-GB" dirty="0" smtClean="0"/>
              <a:t>Transportation systems</a:t>
            </a:r>
          </a:p>
          <a:p>
            <a:pPr lvl="1"/>
            <a:r>
              <a:rPr lang="en-GB" dirty="0" smtClean="0"/>
              <a:t>Computers and software</a:t>
            </a:r>
          </a:p>
          <a:p>
            <a:pPr lvl="1"/>
            <a:r>
              <a:rPr lang="en-GB" dirty="0" smtClean="0"/>
              <a:t>Electronic communication systems, Internet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3CF6E-F678-4B39-9D00-CF2E33AFF916}" type="slidenum">
              <a:rPr lang="en-GB" altLang="en-US" smtClean="0"/>
              <a:pPr/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900427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Systems theory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new approach to systems theory is introduced based on the works of </a:t>
            </a:r>
            <a:r>
              <a:rPr lang="en-GB" dirty="0" err="1" smtClean="0"/>
              <a:t>Luhmann</a:t>
            </a:r>
            <a:r>
              <a:rPr lang="en-GB" dirty="0" smtClean="0"/>
              <a:t>, Varela and </a:t>
            </a:r>
            <a:r>
              <a:rPr lang="en-GB" dirty="0" err="1" smtClean="0"/>
              <a:t>Maturana</a:t>
            </a:r>
            <a:r>
              <a:rPr lang="en-GB" dirty="0" smtClean="0"/>
              <a:t> on </a:t>
            </a:r>
            <a:r>
              <a:rPr lang="en-GB" dirty="0" err="1" smtClean="0"/>
              <a:t>autopoietic</a:t>
            </a:r>
            <a:r>
              <a:rPr lang="en-GB" dirty="0" smtClean="0"/>
              <a:t> systems</a:t>
            </a:r>
          </a:p>
          <a:p>
            <a:r>
              <a:rPr lang="en-GB" dirty="0" smtClean="0"/>
              <a:t>The theory is described in conceptual terms grounded through examples from real systems </a:t>
            </a:r>
          </a:p>
          <a:p>
            <a:r>
              <a:rPr lang="en-GB" dirty="0" smtClean="0"/>
              <a:t>Some level of conceptual elaboration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3CF6E-F678-4B39-9D00-CF2E33AFF916}" type="slidenum">
              <a:rPr lang="en-GB" altLang="en-US" smtClean="0"/>
              <a:pPr/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403892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Systems theory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Further more formal theory is needed to be developed to make the proposed systems theory applicable in more precise manner</a:t>
            </a:r>
          </a:p>
          <a:p>
            <a:r>
              <a:rPr lang="en-GB" dirty="0" smtClean="0"/>
              <a:t>Such more formal theory is being developed using category theory based interpretations of the concepts introduced here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3CF6E-F678-4B39-9D00-CF2E33AFF916}" type="slidenum">
              <a:rPr lang="en-GB" altLang="en-US" smtClean="0"/>
              <a:pPr/>
              <a:t>13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425684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Systems theory – future 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It is intended to develop a further lecture series on the more formal version of the theory of abstract communication systems</a:t>
            </a:r>
          </a:p>
          <a:p>
            <a:r>
              <a:rPr lang="en-GB" dirty="0" smtClean="0"/>
              <a:t>It is also intended to provide a written chapter covering each lecture in this lecture series, these chapters are planned to be released on </a:t>
            </a:r>
            <a:r>
              <a:rPr lang="en-GB" dirty="0" err="1" smtClean="0"/>
              <a:t>arXiv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3CF6E-F678-4B39-9D00-CF2E33AFF916}" type="slidenum">
              <a:rPr lang="en-GB" altLang="en-US" smtClean="0"/>
              <a:pPr/>
              <a:t>14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860638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Thank you!</a:t>
            </a:r>
            <a:endParaRPr lang="en-GB" altLang="en-US" dirty="0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dirty="0" smtClean="0"/>
              <a:t>Thank you for reading the lecture slides or watching the videos of the lectures about the evolution of complex systems</a:t>
            </a:r>
          </a:p>
          <a:p>
            <a:r>
              <a:rPr lang="en-GB" altLang="en-US" dirty="0" smtClean="0"/>
              <a:t>Comments, suggestions and questions can be sent to: peter.andras.sci@gmail.com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3CF6E-F678-4B39-9D00-CF2E33AFF916}" type="slidenum">
              <a:rPr lang="en-GB" altLang="en-US" smtClean="0"/>
              <a:pPr/>
              <a:t>15</a:t>
            </a:fld>
            <a:endParaRPr lang="en-GB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Objectives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dirty="0" smtClean="0"/>
              <a:t>Overview of the theory of the abstract communication systems and their evolution</a:t>
            </a:r>
          </a:p>
          <a:p>
            <a:r>
              <a:rPr lang="en-GB" altLang="en-US" dirty="0" smtClean="0"/>
              <a:t>Theory-based interpretation of biological, social and technological systems</a:t>
            </a:r>
          </a:p>
          <a:p>
            <a:r>
              <a:rPr lang="en-GB" altLang="en-US" dirty="0" smtClean="0"/>
              <a:t>Towards deeper theory of abstract communication systems</a:t>
            </a:r>
          </a:p>
          <a:p>
            <a:endParaRPr lang="en-GB" alt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3CF6E-F678-4B39-9D00-CF2E33AFF916}" type="slidenum">
              <a:rPr lang="en-GB" altLang="en-US" smtClean="0"/>
              <a:pPr/>
              <a:t>2</a:t>
            </a:fld>
            <a:endParaRPr lang="en-GB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519864" cy="1143000"/>
          </a:xfrm>
        </p:spPr>
        <p:txBody>
          <a:bodyPr/>
          <a:lstStyle/>
          <a:p>
            <a:r>
              <a:rPr lang="en-GB" sz="4000" dirty="0" smtClean="0"/>
              <a:t>Abstract communication systems  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Definition of abstract communication systems:</a:t>
            </a:r>
          </a:p>
          <a:p>
            <a:pPr lvl="1"/>
            <a:r>
              <a:rPr lang="en-GB" dirty="0" smtClean="0"/>
              <a:t>Communications and communication units</a:t>
            </a:r>
          </a:p>
          <a:p>
            <a:pPr lvl="1"/>
            <a:r>
              <a:rPr lang="en-GB" dirty="0" smtClean="0"/>
              <a:t>Referencing and continuation rules</a:t>
            </a:r>
          </a:p>
          <a:p>
            <a:pPr lvl="1"/>
            <a:r>
              <a:rPr lang="en-GB" dirty="0" smtClean="0"/>
              <a:t>System: communications following a set of rules</a:t>
            </a:r>
          </a:p>
          <a:p>
            <a:pPr lvl="1"/>
            <a:r>
              <a:rPr lang="en-GB" dirty="0" smtClean="0"/>
              <a:t>Environment of the system</a:t>
            </a:r>
          </a:p>
          <a:p>
            <a:pPr lvl="1"/>
            <a:r>
              <a:rPr lang="en-GB" dirty="0" smtClean="0"/>
              <a:t>Action and perception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3CF6E-F678-4B39-9D00-CF2E33AFF916}" type="slidenum">
              <a:rPr lang="en-GB" altLang="en-US" smtClean="0"/>
              <a:pPr/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11715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63880" cy="1143000"/>
          </a:xfrm>
        </p:spPr>
        <p:txBody>
          <a:bodyPr/>
          <a:lstStyle/>
          <a:p>
            <a:r>
              <a:rPr lang="en-GB" sz="4000" dirty="0"/>
              <a:t>Abstract communication systems </a:t>
            </a:r>
            <a:r>
              <a:rPr lang="en-GB" sz="4000" dirty="0" smtClean="0"/>
              <a:t> 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Theoretical concepts:</a:t>
            </a:r>
          </a:p>
          <a:p>
            <a:pPr lvl="1"/>
            <a:r>
              <a:rPr lang="en-GB" dirty="0"/>
              <a:t>Meaning </a:t>
            </a:r>
          </a:p>
          <a:p>
            <a:pPr lvl="1"/>
            <a:r>
              <a:rPr lang="en-GB" dirty="0"/>
              <a:t>Language</a:t>
            </a:r>
          </a:p>
          <a:p>
            <a:pPr lvl="1"/>
            <a:r>
              <a:rPr lang="en-GB" dirty="0"/>
              <a:t>Memory</a:t>
            </a:r>
          </a:p>
          <a:p>
            <a:pPr lvl="1"/>
            <a:r>
              <a:rPr lang="en-GB" dirty="0"/>
              <a:t>Structure and subsystems</a:t>
            </a:r>
          </a:p>
          <a:p>
            <a:pPr lvl="1"/>
            <a:endParaRPr lang="en-GB" sz="200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3CF6E-F678-4B39-9D00-CF2E33AFF916}" type="slidenum">
              <a:rPr lang="en-GB" altLang="en-US" smtClean="0"/>
              <a:pPr/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22092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519864" cy="1143000"/>
          </a:xfrm>
        </p:spPr>
        <p:txBody>
          <a:bodyPr/>
          <a:lstStyle/>
          <a:p>
            <a:r>
              <a:rPr lang="en-GB" sz="4000" dirty="0"/>
              <a:t>Abstract communication </a:t>
            </a:r>
            <a:r>
              <a:rPr lang="en-GB" sz="4000" dirty="0" smtClean="0"/>
              <a:t>systems 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Theoretical concepts:</a:t>
            </a:r>
          </a:p>
          <a:p>
            <a:pPr lvl="1"/>
            <a:r>
              <a:rPr lang="en-GB" dirty="0" smtClean="0"/>
              <a:t>Information </a:t>
            </a:r>
            <a:r>
              <a:rPr lang="en-GB" dirty="0"/>
              <a:t>subsystem</a:t>
            </a:r>
          </a:p>
          <a:p>
            <a:pPr lvl="1"/>
            <a:r>
              <a:rPr lang="en-GB" dirty="0"/>
              <a:t>Double contingency</a:t>
            </a:r>
          </a:p>
          <a:p>
            <a:pPr lvl="1"/>
            <a:r>
              <a:rPr lang="en-GB" dirty="0"/>
              <a:t>System identity</a:t>
            </a:r>
          </a:p>
          <a:p>
            <a:pPr lvl="1"/>
            <a:r>
              <a:rPr lang="en-GB" dirty="0"/>
              <a:t>Identity violation and adaptation</a:t>
            </a:r>
          </a:p>
          <a:p>
            <a:pPr lvl="1"/>
            <a:r>
              <a:rPr lang="en-GB" dirty="0"/>
              <a:t>Complexity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3CF6E-F678-4B39-9D00-CF2E33AFF916}" type="slidenum">
              <a:rPr lang="en-GB" altLang="en-US" smtClean="0"/>
              <a:pPr/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17121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519864" cy="1143000"/>
          </a:xfrm>
        </p:spPr>
        <p:txBody>
          <a:bodyPr/>
          <a:lstStyle/>
          <a:p>
            <a:r>
              <a:rPr lang="en-GB" sz="4000" dirty="0"/>
              <a:t>Abstract communication </a:t>
            </a:r>
            <a:r>
              <a:rPr lang="en-GB" sz="4000" dirty="0" smtClean="0"/>
              <a:t>systems 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Theoretical concepts:</a:t>
            </a:r>
          </a:p>
          <a:p>
            <a:pPr lvl="1"/>
            <a:r>
              <a:rPr lang="en-GB" dirty="0"/>
              <a:t>Limits of expressivity of communications</a:t>
            </a:r>
          </a:p>
          <a:p>
            <a:pPr lvl="1"/>
            <a:r>
              <a:rPr lang="en-GB" dirty="0"/>
              <a:t>Simplification and expansion</a:t>
            </a:r>
          </a:p>
          <a:p>
            <a:pPr lvl="1"/>
            <a:r>
              <a:rPr lang="en-GB" dirty="0"/>
              <a:t>Structures and institutes</a:t>
            </a:r>
          </a:p>
          <a:p>
            <a:pPr lvl="1"/>
            <a:r>
              <a:rPr lang="en-GB" dirty="0"/>
              <a:t>Professional languages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3CF6E-F678-4B39-9D00-CF2E33AFF916}" type="slidenum">
              <a:rPr lang="en-GB" altLang="en-US" smtClean="0"/>
              <a:pPr/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05570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591872" cy="1143000"/>
          </a:xfrm>
        </p:spPr>
        <p:txBody>
          <a:bodyPr/>
          <a:lstStyle/>
          <a:p>
            <a:r>
              <a:rPr lang="en-GB" sz="4000" dirty="0"/>
              <a:t>Abstract communication </a:t>
            </a:r>
            <a:r>
              <a:rPr lang="en-GB" sz="4000" dirty="0" smtClean="0"/>
              <a:t>systems 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Theoretical concepts:</a:t>
            </a:r>
          </a:p>
          <a:p>
            <a:pPr lvl="1"/>
            <a:r>
              <a:rPr lang="en-GB" dirty="0"/>
              <a:t>Selection and competition</a:t>
            </a:r>
          </a:p>
          <a:p>
            <a:pPr lvl="1"/>
            <a:r>
              <a:rPr lang="en-GB" dirty="0"/>
              <a:t>Interpenetration of systems</a:t>
            </a:r>
          </a:p>
          <a:p>
            <a:pPr lvl="1"/>
            <a:r>
              <a:rPr lang="en-GB" dirty="0"/>
              <a:t>Multi-instance </a:t>
            </a:r>
            <a:r>
              <a:rPr lang="en-GB" dirty="0" smtClean="0"/>
              <a:t>systems – unit systems</a:t>
            </a:r>
            <a:endParaRPr lang="en-GB" dirty="0"/>
          </a:p>
          <a:p>
            <a:pPr lvl="1"/>
            <a:r>
              <a:rPr lang="en-GB" dirty="0"/>
              <a:t>Composite systems</a:t>
            </a:r>
          </a:p>
          <a:p>
            <a:pPr lvl="1"/>
            <a:r>
              <a:rPr lang="en-GB" dirty="0" smtClean="0"/>
              <a:t>Evolution of systems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3CF6E-F678-4B39-9D00-CF2E33AFF916}" type="slidenum">
              <a:rPr lang="en-GB" altLang="en-US" smtClean="0"/>
              <a:pPr/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94873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Interpretation of real systems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Application of systems theory concepts to interpret and analyse real world biological, social and technological systems</a:t>
            </a:r>
          </a:p>
          <a:p>
            <a:r>
              <a:rPr lang="en-GB" dirty="0" smtClean="0"/>
              <a:t>Analysis of how the conceptually identified components and features help the understanding of how these systems work and evolve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3CF6E-F678-4B39-9D00-CF2E33AFF916}" type="slidenum">
              <a:rPr lang="en-GB" altLang="en-US" smtClean="0"/>
              <a:pPr/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8573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807896" cy="1143000"/>
          </a:xfrm>
        </p:spPr>
        <p:txBody>
          <a:bodyPr/>
          <a:lstStyle/>
          <a:p>
            <a:r>
              <a:rPr lang="en-GB" dirty="0" smtClean="0"/>
              <a:t>Biological systems – interpretation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Cells </a:t>
            </a:r>
          </a:p>
          <a:p>
            <a:r>
              <a:rPr lang="en-GB" dirty="0" smtClean="0"/>
              <a:t>Genome</a:t>
            </a:r>
          </a:p>
          <a:p>
            <a:r>
              <a:rPr lang="en-GB" dirty="0" smtClean="0"/>
              <a:t>Organisms</a:t>
            </a:r>
          </a:p>
          <a:p>
            <a:r>
              <a:rPr lang="en-GB" dirty="0" smtClean="0"/>
              <a:t>Nervous system</a:t>
            </a:r>
          </a:p>
          <a:p>
            <a:r>
              <a:rPr lang="en-GB" dirty="0" smtClean="0"/>
              <a:t>Brain and mind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3CF6E-F678-4B39-9D00-CF2E33AFF916}" type="slidenum">
              <a:rPr lang="en-GB" altLang="en-US" smtClean="0"/>
              <a:pPr/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53286455"/>
      </p:ext>
    </p:extLst>
  </p:cSld>
  <p:clrMapOvr>
    <a:masterClrMapping/>
  </p:clrMapOvr>
</p:sld>
</file>

<file path=ppt/theme/theme1.xml><?xml version="1.0" encoding="utf-8"?>
<a:theme xmlns:a="http://schemas.openxmlformats.org/drawingml/2006/main" name="Whirlpool">
  <a:themeElements>
    <a:clrScheme name="Whirlpool 1">
      <a:dk1>
        <a:srgbClr val="000066"/>
      </a:dk1>
      <a:lt1>
        <a:srgbClr val="FFFFFF"/>
      </a:lt1>
      <a:dk2>
        <a:srgbClr val="0000CC"/>
      </a:dk2>
      <a:lt2>
        <a:srgbClr val="CCFFFF"/>
      </a:lt2>
      <a:accent1>
        <a:srgbClr val="CC99FF"/>
      </a:accent1>
      <a:accent2>
        <a:srgbClr val="9999FF"/>
      </a:accent2>
      <a:accent3>
        <a:srgbClr val="AAAAE2"/>
      </a:accent3>
      <a:accent4>
        <a:srgbClr val="DADADA"/>
      </a:accent4>
      <a:accent5>
        <a:srgbClr val="E2CAFF"/>
      </a:accent5>
      <a:accent6>
        <a:srgbClr val="8A8AE7"/>
      </a:accent6>
      <a:hlink>
        <a:srgbClr val="99CCFF"/>
      </a:hlink>
      <a:folHlink>
        <a:srgbClr val="0066FF"/>
      </a:folHlink>
    </a:clrScheme>
    <a:fontScheme name="Whirlpool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Whirlpool 1">
        <a:dk1>
          <a:srgbClr val="000066"/>
        </a:dk1>
        <a:lt1>
          <a:srgbClr val="FFFFFF"/>
        </a:lt1>
        <a:dk2>
          <a:srgbClr val="0000CC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AAAAE2"/>
        </a:accent3>
        <a:accent4>
          <a:srgbClr val="DADA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rlpool 2">
        <a:dk1>
          <a:srgbClr val="000066"/>
        </a:dk1>
        <a:lt1>
          <a:srgbClr val="FFFFFF"/>
        </a:lt1>
        <a:dk2>
          <a:srgbClr val="6699FF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B8CAFF"/>
        </a:accent3>
        <a:accent4>
          <a:srgbClr val="DADA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rlpool 3">
        <a:dk1>
          <a:srgbClr val="393939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868686"/>
        </a:accent2>
        <a:accent3>
          <a:srgbClr val="AAAAAA"/>
        </a:accent3>
        <a:accent4>
          <a:srgbClr val="DADADA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Designs\Whirlpool.pot</Template>
  <TotalTime>13187</TotalTime>
  <Words>423</Words>
  <Application>Microsoft Office PowerPoint</Application>
  <PresentationFormat>On-screen Show (4:3)</PresentationFormat>
  <Paragraphs>92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Tahoma</vt:lpstr>
      <vt:lpstr>Times New Roman</vt:lpstr>
      <vt:lpstr>Wingdings</vt:lpstr>
      <vt:lpstr>Whirlpool</vt:lpstr>
      <vt:lpstr>Evolution of Complex Systems</vt:lpstr>
      <vt:lpstr>Objectives</vt:lpstr>
      <vt:lpstr>Abstract communication systems  </vt:lpstr>
      <vt:lpstr>Abstract communication systems  </vt:lpstr>
      <vt:lpstr>Abstract communication systems </vt:lpstr>
      <vt:lpstr>Abstract communication systems </vt:lpstr>
      <vt:lpstr>Abstract communication systems </vt:lpstr>
      <vt:lpstr>Interpretation of real systems</vt:lpstr>
      <vt:lpstr>Biological systems – interpretation</vt:lpstr>
      <vt:lpstr>Social systems – interpretation</vt:lpstr>
      <vt:lpstr>Technological systems - interpretation</vt:lpstr>
      <vt:lpstr>Systems theory</vt:lpstr>
      <vt:lpstr>Systems theory</vt:lpstr>
      <vt:lpstr>Systems theory – future work</vt:lpstr>
      <vt:lpstr>Thank you!</vt:lpstr>
    </vt:vector>
  </TitlesOfParts>
  <Company>Psychology / University of Newcastle upon Tyne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Dealing with Complexity</dc:title>
  <dc:creator>Andras</dc:creator>
  <cp:lastModifiedBy>Peter</cp:lastModifiedBy>
  <cp:revision>86</cp:revision>
  <dcterms:created xsi:type="dcterms:W3CDTF">2002-03-10T14:00:31Z</dcterms:created>
  <dcterms:modified xsi:type="dcterms:W3CDTF">2022-09-03T09:53:26Z</dcterms:modified>
</cp:coreProperties>
</file>