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Lst>
  <p:notesMasterIdLst>
    <p:notesMasterId r:id="rId4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94" r:id="rId19"/>
    <p:sldId id="273" r:id="rId20"/>
    <p:sldId id="274" r:id="rId21"/>
    <p:sldId id="275" r:id="rId22"/>
    <p:sldId id="299" r:id="rId23"/>
    <p:sldId id="277" r:id="rId24"/>
    <p:sldId id="301" r:id="rId25"/>
    <p:sldId id="302" r:id="rId26"/>
    <p:sldId id="303" r:id="rId27"/>
    <p:sldId id="304" r:id="rId28"/>
    <p:sldId id="305" r:id="rId29"/>
    <p:sldId id="306" r:id="rId30"/>
    <p:sldId id="307" r:id="rId31"/>
    <p:sldId id="308" r:id="rId32"/>
    <p:sldId id="309" r:id="rId33"/>
    <p:sldId id="310" r:id="rId34"/>
    <p:sldId id="311" r:id="rId35"/>
    <p:sldId id="312" r:id="rId36"/>
    <p:sldId id="313" r:id="rId37"/>
    <p:sldId id="314" r:id="rId38"/>
    <p:sldId id="315" r:id="rId39"/>
    <p:sldId id="316" r:id="rId40"/>
    <p:sldId id="290" r:id="rId41"/>
    <p:sldId id="292" r:id="rId42"/>
    <p:sldId id="318" r:id="rId43"/>
    <p:sldId id="319" r:id="rId44"/>
  </p:sldIdLst>
  <p:sldSz cx="9144000" cy="6858000" type="screen4x3"/>
  <p:notesSz cx="6858000" cy="9144000"/>
  <p:defaultTextStyle>
    <a:defPPr>
      <a:defRPr lang="en-GB"/>
    </a:defPPr>
    <a:lvl1pPr algn="l" rtl="0" fontAlgn="base">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FF"/>
    <a:srgbClr val="FF3399"/>
    <a:srgbClr val="66FF33"/>
    <a:srgbClr val="FFFF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7" autoAdjust="0"/>
    <p:restoredTop sz="94693" autoAdjust="0"/>
  </p:normalViewPr>
  <p:slideViewPr>
    <p:cSldViewPr>
      <p:cViewPr varScale="1">
        <p:scale>
          <a:sx n="82" d="100"/>
          <a:sy n="82" d="100"/>
        </p:scale>
        <p:origin x="45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9.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56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GB" altLang="en-US"/>
          </a:p>
        </p:txBody>
      </p:sp>
      <p:sp>
        <p:nvSpPr>
          <p:cNvPr id="6656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GB" altLang="en-US"/>
          </a:p>
        </p:txBody>
      </p:sp>
      <p:sp>
        <p:nvSpPr>
          <p:cNvPr id="6656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656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6656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GB" altLang="en-US"/>
          </a:p>
        </p:txBody>
      </p:sp>
      <p:sp>
        <p:nvSpPr>
          <p:cNvPr id="6656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3312F6C8-8CD6-4490-9FED-4F441E2D3BCD}" type="slidenum">
              <a:rPr lang="en-GB" altLang="en-US"/>
              <a:pPr/>
              <a:t>‹#›</a:t>
            </a:fld>
            <a:endParaRPr lang="en-GB"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312F6C8-8CD6-4490-9FED-4F441E2D3BCD}" type="slidenum">
              <a:rPr lang="en-GB" altLang="en-US" smtClean="0"/>
              <a:pPr/>
              <a:t>1</a:t>
            </a:fld>
            <a:endParaRPr lang="en-GB" altLang="en-US"/>
          </a:p>
        </p:txBody>
      </p:sp>
    </p:spTree>
    <p:extLst>
      <p:ext uri="{BB962C8B-B14F-4D97-AF65-F5344CB8AC3E}">
        <p14:creationId xmlns:p14="http://schemas.microsoft.com/office/powerpoint/2010/main" val="16979077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312F6C8-8CD6-4490-9FED-4F441E2D3BCD}" type="slidenum">
              <a:rPr lang="en-GB" altLang="en-US" smtClean="0"/>
              <a:pPr/>
              <a:t>10</a:t>
            </a:fld>
            <a:endParaRPr lang="en-GB" altLang="en-US"/>
          </a:p>
        </p:txBody>
      </p:sp>
    </p:spTree>
    <p:extLst>
      <p:ext uri="{BB962C8B-B14F-4D97-AF65-F5344CB8AC3E}">
        <p14:creationId xmlns:p14="http://schemas.microsoft.com/office/powerpoint/2010/main" val="20722297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312F6C8-8CD6-4490-9FED-4F441E2D3BCD}" type="slidenum">
              <a:rPr lang="en-GB" altLang="en-US" smtClean="0"/>
              <a:pPr/>
              <a:t>11</a:t>
            </a:fld>
            <a:endParaRPr lang="en-GB" altLang="en-US"/>
          </a:p>
        </p:txBody>
      </p:sp>
    </p:spTree>
    <p:extLst>
      <p:ext uri="{BB962C8B-B14F-4D97-AF65-F5344CB8AC3E}">
        <p14:creationId xmlns:p14="http://schemas.microsoft.com/office/powerpoint/2010/main" val="20281442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312F6C8-8CD6-4490-9FED-4F441E2D3BCD}" type="slidenum">
              <a:rPr lang="en-GB" altLang="en-US" smtClean="0"/>
              <a:pPr/>
              <a:t>12</a:t>
            </a:fld>
            <a:endParaRPr lang="en-GB" altLang="en-US"/>
          </a:p>
        </p:txBody>
      </p:sp>
    </p:spTree>
    <p:extLst>
      <p:ext uri="{BB962C8B-B14F-4D97-AF65-F5344CB8AC3E}">
        <p14:creationId xmlns:p14="http://schemas.microsoft.com/office/powerpoint/2010/main" val="2766528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312F6C8-8CD6-4490-9FED-4F441E2D3BCD}" type="slidenum">
              <a:rPr lang="en-GB" altLang="en-US" smtClean="0"/>
              <a:pPr/>
              <a:t>13</a:t>
            </a:fld>
            <a:endParaRPr lang="en-GB" altLang="en-US"/>
          </a:p>
        </p:txBody>
      </p:sp>
    </p:spTree>
    <p:extLst>
      <p:ext uri="{BB962C8B-B14F-4D97-AF65-F5344CB8AC3E}">
        <p14:creationId xmlns:p14="http://schemas.microsoft.com/office/powerpoint/2010/main" val="3066769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312F6C8-8CD6-4490-9FED-4F441E2D3BCD}" type="slidenum">
              <a:rPr lang="en-GB" altLang="en-US" smtClean="0"/>
              <a:pPr/>
              <a:t>14</a:t>
            </a:fld>
            <a:endParaRPr lang="en-GB" altLang="en-US"/>
          </a:p>
        </p:txBody>
      </p:sp>
    </p:spTree>
    <p:extLst>
      <p:ext uri="{BB962C8B-B14F-4D97-AF65-F5344CB8AC3E}">
        <p14:creationId xmlns:p14="http://schemas.microsoft.com/office/powerpoint/2010/main" val="23326552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312F6C8-8CD6-4490-9FED-4F441E2D3BCD}" type="slidenum">
              <a:rPr lang="en-GB" altLang="en-US" smtClean="0"/>
              <a:pPr/>
              <a:t>15</a:t>
            </a:fld>
            <a:endParaRPr lang="en-GB" altLang="en-US"/>
          </a:p>
        </p:txBody>
      </p:sp>
    </p:spTree>
    <p:extLst>
      <p:ext uri="{BB962C8B-B14F-4D97-AF65-F5344CB8AC3E}">
        <p14:creationId xmlns:p14="http://schemas.microsoft.com/office/powerpoint/2010/main" val="31380963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312F6C8-8CD6-4490-9FED-4F441E2D3BCD}" type="slidenum">
              <a:rPr lang="en-GB" altLang="en-US" smtClean="0"/>
              <a:pPr/>
              <a:t>16</a:t>
            </a:fld>
            <a:endParaRPr lang="en-GB" altLang="en-US"/>
          </a:p>
        </p:txBody>
      </p:sp>
    </p:spTree>
    <p:extLst>
      <p:ext uri="{BB962C8B-B14F-4D97-AF65-F5344CB8AC3E}">
        <p14:creationId xmlns:p14="http://schemas.microsoft.com/office/powerpoint/2010/main" val="25943633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312F6C8-8CD6-4490-9FED-4F441E2D3BCD}" type="slidenum">
              <a:rPr lang="en-GB" altLang="en-US" smtClean="0"/>
              <a:pPr/>
              <a:t>17</a:t>
            </a:fld>
            <a:endParaRPr lang="en-GB" altLang="en-US"/>
          </a:p>
        </p:txBody>
      </p:sp>
    </p:spTree>
    <p:extLst>
      <p:ext uri="{BB962C8B-B14F-4D97-AF65-F5344CB8AC3E}">
        <p14:creationId xmlns:p14="http://schemas.microsoft.com/office/powerpoint/2010/main" val="40422526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312F6C8-8CD6-4490-9FED-4F441E2D3BCD}" type="slidenum">
              <a:rPr lang="en-GB" altLang="en-US" smtClean="0"/>
              <a:pPr/>
              <a:t>18</a:t>
            </a:fld>
            <a:endParaRPr lang="en-GB" altLang="en-US"/>
          </a:p>
        </p:txBody>
      </p:sp>
    </p:spTree>
    <p:extLst>
      <p:ext uri="{BB962C8B-B14F-4D97-AF65-F5344CB8AC3E}">
        <p14:creationId xmlns:p14="http://schemas.microsoft.com/office/powerpoint/2010/main" val="38628214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312F6C8-8CD6-4490-9FED-4F441E2D3BCD}" type="slidenum">
              <a:rPr lang="en-GB" altLang="en-US" smtClean="0"/>
              <a:pPr/>
              <a:t>19</a:t>
            </a:fld>
            <a:endParaRPr lang="en-GB" altLang="en-US"/>
          </a:p>
        </p:txBody>
      </p:sp>
    </p:spTree>
    <p:extLst>
      <p:ext uri="{BB962C8B-B14F-4D97-AF65-F5344CB8AC3E}">
        <p14:creationId xmlns:p14="http://schemas.microsoft.com/office/powerpoint/2010/main" val="32396488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312F6C8-8CD6-4490-9FED-4F441E2D3BCD}" type="slidenum">
              <a:rPr lang="en-GB" altLang="en-US" smtClean="0"/>
              <a:pPr/>
              <a:t>2</a:t>
            </a:fld>
            <a:endParaRPr lang="en-GB" altLang="en-US"/>
          </a:p>
        </p:txBody>
      </p:sp>
    </p:spTree>
    <p:extLst>
      <p:ext uri="{BB962C8B-B14F-4D97-AF65-F5344CB8AC3E}">
        <p14:creationId xmlns:p14="http://schemas.microsoft.com/office/powerpoint/2010/main" val="11560913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312F6C8-8CD6-4490-9FED-4F441E2D3BCD}" type="slidenum">
              <a:rPr lang="en-GB" altLang="en-US" smtClean="0"/>
              <a:pPr/>
              <a:t>20</a:t>
            </a:fld>
            <a:endParaRPr lang="en-GB" altLang="en-US"/>
          </a:p>
        </p:txBody>
      </p:sp>
    </p:spTree>
    <p:extLst>
      <p:ext uri="{BB962C8B-B14F-4D97-AF65-F5344CB8AC3E}">
        <p14:creationId xmlns:p14="http://schemas.microsoft.com/office/powerpoint/2010/main" val="18617111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312F6C8-8CD6-4490-9FED-4F441E2D3BCD}" type="slidenum">
              <a:rPr lang="en-GB" altLang="en-US" smtClean="0"/>
              <a:pPr/>
              <a:t>21</a:t>
            </a:fld>
            <a:endParaRPr lang="en-GB" altLang="en-US"/>
          </a:p>
        </p:txBody>
      </p:sp>
    </p:spTree>
    <p:extLst>
      <p:ext uri="{BB962C8B-B14F-4D97-AF65-F5344CB8AC3E}">
        <p14:creationId xmlns:p14="http://schemas.microsoft.com/office/powerpoint/2010/main" val="30533495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312F6C8-8CD6-4490-9FED-4F441E2D3BCD}" type="slidenum">
              <a:rPr lang="en-GB" altLang="en-US" smtClean="0"/>
              <a:pPr/>
              <a:t>22</a:t>
            </a:fld>
            <a:endParaRPr lang="en-GB" altLang="en-US"/>
          </a:p>
        </p:txBody>
      </p:sp>
    </p:spTree>
    <p:extLst>
      <p:ext uri="{BB962C8B-B14F-4D97-AF65-F5344CB8AC3E}">
        <p14:creationId xmlns:p14="http://schemas.microsoft.com/office/powerpoint/2010/main" val="41549893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312F6C8-8CD6-4490-9FED-4F441E2D3BCD}" type="slidenum">
              <a:rPr lang="en-GB" altLang="en-US" smtClean="0"/>
              <a:pPr/>
              <a:t>23</a:t>
            </a:fld>
            <a:endParaRPr lang="en-GB" altLang="en-US"/>
          </a:p>
        </p:txBody>
      </p:sp>
    </p:spTree>
    <p:extLst>
      <p:ext uri="{BB962C8B-B14F-4D97-AF65-F5344CB8AC3E}">
        <p14:creationId xmlns:p14="http://schemas.microsoft.com/office/powerpoint/2010/main" val="37484709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312F6C8-8CD6-4490-9FED-4F441E2D3BCD}" type="slidenum">
              <a:rPr lang="en-GB" altLang="en-US" smtClean="0"/>
              <a:pPr/>
              <a:t>40</a:t>
            </a:fld>
            <a:endParaRPr lang="en-GB" altLang="en-US"/>
          </a:p>
        </p:txBody>
      </p:sp>
    </p:spTree>
    <p:extLst>
      <p:ext uri="{BB962C8B-B14F-4D97-AF65-F5344CB8AC3E}">
        <p14:creationId xmlns:p14="http://schemas.microsoft.com/office/powerpoint/2010/main" val="41541939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312F6C8-8CD6-4490-9FED-4F441E2D3BCD}" type="slidenum">
              <a:rPr lang="en-GB" altLang="en-US" smtClean="0"/>
              <a:pPr/>
              <a:t>41</a:t>
            </a:fld>
            <a:endParaRPr lang="en-GB" altLang="en-US"/>
          </a:p>
        </p:txBody>
      </p:sp>
    </p:spTree>
    <p:extLst>
      <p:ext uri="{BB962C8B-B14F-4D97-AF65-F5344CB8AC3E}">
        <p14:creationId xmlns:p14="http://schemas.microsoft.com/office/powerpoint/2010/main" val="13599002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312F6C8-8CD6-4490-9FED-4F441E2D3BCD}" type="slidenum">
              <a:rPr lang="en-GB" altLang="en-US" smtClean="0"/>
              <a:pPr/>
              <a:t>3</a:t>
            </a:fld>
            <a:endParaRPr lang="en-GB" altLang="en-US"/>
          </a:p>
        </p:txBody>
      </p:sp>
    </p:spTree>
    <p:extLst>
      <p:ext uri="{BB962C8B-B14F-4D97-AF65-F5344CB8AC3E}">
        <p14:creationId xmlns:p14="http://schemas.microsoft.com/office/powerpoint/2010/main" val="19554600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312F6C8-8CD6-4490-9FED-4F441E2D3BCD}" type="slidenum">
              <a:rPr lang="en-GB" altLang="en-US" smtClean="0"/>
              <a:pPr/>
              <a:t>4</a:t>
            </a:fld>
            <a:endParaRPr lang="en-GB" altLang="en-US"/>
          </a:p>
        </p:txBody>
      </p:sp>
    </p:spTree>
    <p:extLst>
      <p:ext uri="{BB962C8B-B14F-4D97-AF65-F5344CB8AC3E}">
        <p14:creationId xmlns:p14="http://schemas.microsoft.com/office/powerpoint/2010/main" val="25619323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312F6C8-8CD6-4490-9FED-4F441E2D3BCD}" type="slidenum">
              <a:rPr lang="en-GB" altLang="en-US" smtClean="0"/>
              <a:pPr/>
              <a:t>5</a:t>
            </a:fld>
            <a:endParaRPr lang="en-GB" altLang="en-US"/>
          </a:p>
        </p:txBody>
      </p:sp>
    </p:spTree>
    <p:extLst>
      <p:ext uri="{BB962C8B-B14F-4D97-AF65-F5344CB8AC3E}">
        <p14:creationId xmlns:p14="http://schemas.microsoft.com/office/powerpoint/2010/main" val="6002963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312F6C8-8CD6-4490-9FED-4F441E2D3BCD}" type="slidenum">
              <a:rPr lang="en-GB" altLang="en-US" smtClean="0"/>
              <a:pPr/>
              <a:t>6</a:t>
            </a:fld>
            <a:endParaRPr lang="en-GB" altLang="en-US"/>
          </a:p>
        </p:txBody>
      </p:sp>
    </p:spTree>
    <p:extLst>
      <p:ext uri="{BB962C8B-B14F-4D97-AF65-F5344CB8AC3E}">
        <p14:creationId xmlns:p14="http://schemas.microsoft.com/office/powerpoint/2010/main" val="39773454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312F6C8-8CD6-4490-9FED-4F441E2D3BCD}" type="slidenum">
              <a:rPr lang="en-GB" altLang="en-US" smtClean="0"/>
              <a:pPr/>
              <a:t>7</a:t>
            </a:fld>
            <a:endParaRPr lang="en-GB" altLang="en-US"/>
          </a:p>
        </p:txBody>
      </p:sp>
    </p:spTree>
    <p:extLst>
      <p:ext uri="{BB962C8B-B14F-4D97-AF65-F5344CB8AC3E}">
        <p14:creationId xmlns:p14="http://schemas.microsoft.com/office/powerpoint/2010/main" val="8872546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312F6C8-8CD6-4490-9FED-4F441E2D3BCD}" type="slidenum">
              <a:rPr lang="en-GB" altLang="en-US" smtClean="0"/>
              <a:pPr/>
              <a:t>8</a:t>
            </a:fld>
            <a:endParaRPr lang="en-GB" altLang="en-US"/>
          </a:p>
        </p:txBody>
      </p:sp>
    </p:spTree>
    <p:extLst>
      <p:ext uri="{BB962C8B-B14F-4D97-AF65-F5344CB8AC3E}">
        <p14:creationId xmlns:p14="http://schemas.microsoft.com/office/powerpoint/2010/main" val="31456323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312F6C8-8CD6-4490-9FED-4F441E2D3BCD}" type="slidenum">
              <a:rPr lang="en-GB" altLang="en-US" smtClean="0"/>
              <a:pPr/>
              <a:t>9</a:t>
            </a:fld>
            <a:endParaRPr lang="en-GB" altLang="en-US"/>
          </a:p>
        </p:txBody>
      </p:sp>
    </p:spTree>
    <p:extLst>
      <p:ext uri="{BB962C8B-B14F-4D97-AF65-F5344CB8AC3E}">
        <p14:creationId xmlns:p14="http://schemas.microsoft.com/office/powerpoint/2010/main" val="42239735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098" name="Rectangle 2"/>
          <p:cNvSpPr>
            <a:spLocks noChangeArrowheads="1"/>
          </p:cNvSpPr>
          <p:nvPr/>
        </p:nvSpPr>
        <p:spPr bwMode="ltGray">
          <a:xfrm>
            <a:off x="0" y="0"/>
            <a:ext cx="825500" cy="6858000"/>
          </a:xfrm>
          <a:prstGeom prst="rect">
            <a:avLst/>
          </a:prstGeom>
          <a:solidFill>
            <a:schemeClr val="tx2">
              <a:alpha val="50000"/>
            </a:schemeClr>
          </a:solidFill>
          <a:ln>
            <a:noFill/>
          </a:ln>
          <a:extLst>
            <a:ext uri="{91240B29-F687-4F45-9708-019B960494DF}">
              <a14:hiddenLine xmlns:a14="http://schemas.microsoft.com/office/drawing/2010/main" w="9525">
                <a:solidFill>
                  <a:schemeClr val="bg1"/>
                </a:solidFill>
                <a:miter lim="800000"/>
                <a:headEnd/>
                <a:tailEnd/>
              </a14:hiddenLine>
            </a:ext>
          </a:extLst>
        </p:spPr>
        <p:txBody>
          <a:bodyPr wrap="none" anchor="ctr"/>
          <a:lstStyle/>
          <a:p>
            <a:pPr algn="ctr"/>
            <a:endParaRPr kumimoji="1" lang="en-US" altLang="en-US"/>
          </a:p>
        </p:txBody>
      </p:sp>
      <p:sp>
        <p:nvSpPr>
          <p:cNvPr id="4099" name="Rectangle 3"/>
          <p:cNvSpPr>
            <a:spLocks noGrp="1" noChangeArrowheads="1"/>
          </p:cNvSpPr>
          <p:nvPr>
            <p:ph type="ctrTitle"/>
          </p:nvPr>
        </p:nvSpPr>
        <p:spPr>
          <a:xfrm>
            <a:off x="990600" y="1171575"/>
            <a:ext cx="7467600" cy="2105025"/>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6600">
                <a:solidFill>
                  <a:srgbClr val="CCFFFF"/>
                </a:solidFill>
              </a:defRPr>
            </a:lvl1pPr>
          </a:lstStyle>
          <a:p>
            <a:pPr lvl="0"/>
            <a:r>
              <a:rPr lang="en-GB" altLang="en-US" noProof="0" smtClean="0"/>
              <a:t>Click to edit Master title style</a:t>
            </a:r>
          </a:p>
        </p:txBody>
      </p:sp>
      <p:sp>
        <p:nvSpPr>
          <p:cNvPr id="4100" name="Rectangle 4"/>
          <p:cNvSpPr>
            <a:spLocks noGrp="1" noChangeArrowheads="1"/>
          </p:cNvSpPr>
          <p:nvPr>
            <p:ph type="subTitle" idx="1"/>
          </p:nvPr>
        </p:nvSpPr>
        <p:spPr>
          <a:xfrm>
            <a:off x="1447800" y="3886200"/>
            <a:ext cx="6400800" cy="1752600"/>
          </a:xfrm>
        </p:spPr>
        <p:txBody>
          <a:bodyPr/>
          <a:lstStyle>
            <a:lvl1pPr marL="0" indent="0" algn="ctr">
              <a:buFont typeface="Wingdings" panose="05000000000000000000" pitchFamily="2" charset="2"/>
              <a:buNone/>
              <a:defRPr sz="4000">
                <a:solidFill>
                  <a:srgbClr val="CCECFF"/>
                </a:solidFill>
              </a:defRPr>
            </a:lvl1pPr>
          </a:lstStyle>
          <a:p>
            <a:pPr lvl="0"/>
            <a:r>
              <a:rPr lang="en-GB" altLang="en-US" noProof="0" smtClean="0"/>
              <a:t>Click to edit Master subtitle style</a:t>
            </a:r>
          </a:p>
        </p:txBody>
      </p:sp>
      <p:sp>
        <p:nvSpPr>
          <p:cNvPr id="4101" name="Rectangle 5"/>
          <p:cNvSpPr>
            <a:spLocks noGrp="1" noChangeArrowheads="1"/>
          </p:cNvSpPr>
          <p:nvPr>
            <p:ph type="dt" sz="half" idx="2"/>
          </p:nvPr>
        </p:nvSpPr>
        <p:spPr>
          <a:xfrm>
            <a:off x="838200" y="6248400"/>
            <a:ext cx="1752600" cy="457200"/>
          </a:xfrm>
        </p:spPr>
        <p:txBody>
          <a:bodyPr/>
          <a:lstStyle>
            <a:lvl1pPr>
              <a:defRPr>
                <a:solidFill>
                  <a:srgbClr val="CCECFF"/>
                </a:solidFill>
              </a:defRPr>
            </a:lvl1pPr>
          </a:lstStyle>
          <a:p>
            <a:endParaRPr lang="en-GB" altLang="en-US"/>
          </a:p>
        </p:txBody>
      </p:sp>
      <p:sp>
        <p:nvSpPr>
          <p:cNvPr id="4102" name="Rectangle 6"/>
          <p:cNvSpPr>
            <a:spLocks noGrp="1" noChangeArrowheads="1"/>
          </p:cNvSpPr>
          <p:nvPr>
            <p:ph type="ftr" sz="quarter" idx="3"/>
          </p:nvPr>
        </p:nvSpPr>
        <p:spPr>
          <a:xfrm>
            <a:off x="3276600" y="6248400"/>
            <a:ext cx="2895600" cy="457200"/>
          </a:xfrm>
        </p:spPr>
        <p:txBody>
          <a:bodyPr/>
          <a:lstStyle>
            <a:lvl1pPr>
              <a:defRPr>
                <a:solidFill>
                  <a:srgbClr val="CCECFF"/>
                </a:solidFill>
              </a:defRPr>
            </a:lvl1pPr>
          </a:lstStyle>
          <a:p>
            <a:endParaRPr lang="en-GB" altLang="en-US"/>
          </a:p>
        </p:txBody>
      </p:sp>
      <p:sp>
        <p:nvSpPr>
          <p:cNvPr id="4103" name="Rectangle 7"/>
          <p:cNvSpPr>
            <a:spLocks noGrp="1" noChangeArrowheads="1"/>
          </p:cNvSpPr>
          <p:nvPr>
            <p:ph type="sldNum" sz="quarter" idx="4"/>
          </p:nvPr>
        </p:nvSpPr>
        <p:spPr>
          <a:xfrm>
            <a:off x="6934200" y="6248400"/>
            <a:ext cx="1905000" cy="457200"/>
          </a:xfrm>
        </p:spPr>
        <p:txBody>
          <a:bodyPr/>
          <a:lstStyle>
            <a:lvl1pPr>
              <a:defRPr>
                <a:solidFill>
                  <a:srgbClr val="CCECFF"/>
                </a:solidFill>
              </a:defRPr>
            </a:lvl1pPr>
          </a:lstStyle>
          <a:p>
            <a:fld id="{14CD9821-C207-403F-8723-EE1503EA7652}" type="slidenum">
              <a:rPr lang="en-GB" altLang="en-US"/>
              <a:pPr/>
              <a:t>‹#›</a:t>
            </a:fld>
            <a:endParaRPr lang="en-GB" altLang="en-US"/>
          </a:p>
        </p:txBody>
      </p:sp>
      <p:sp>
        <p:nvSpPr>
          <p:cNvPr id="4104" name="Rectangle 8"/>
          <p:cNvSpPr>
            <a:spLocks noChangeArrowheads="1"/>
          </p:cNvSpPr>
          <p:nvPr/>
        </p:nvSpPr>
        <p:spPr bwMode="ltGray">
          <a:xfrm>
            <a:off x="0" y="3543300"/>
            <a:ext cx="3343275" cy="122238"/>
          </a:xfrm>
          <a:prstGeom prst="rect">
            <a:avLst/>
          </a:prstGeom>
          <a:solidFill>
            <a:schemeClr val="bg2">
              <a:alpha val="50000"/>
            </a:schemeClr>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a:endParaRPr kumimoji="1"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07D5D004-D36E-45B6-9E3D-38DFB99C4E27}" type="slidenum">
              <a:rPr lang="en-GB" altLang="en-US"/>
              <a:pPr/>
              <a:t>‹#›</a:t>
            </a:fld>
            <a:endParaRPr lang="en-GB" altLang="en-US"/>
          </a:p>
        </p:txBody>
      </p:sp>
    </p:spTree>
    <p:extLst>
      <p:ext uri="{BB962C8B-B14F-4D97-AF65-F5344CB8AC3E}">
        <p14:creationId xmlns:p14="http://schemas.microsoft.com/office/powerpoint/2010/main" val="15897782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00800" y="457200"/>
            <a:ext cx="2057400" cy="56388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228600" y="457200"/>
            <a:ext cx="6019800" cy="56388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4D47ECCB-350B-42EB-87A0-24281C851678}" type="slidenum">
              <a:rPr lang="en-GB" altLang="en-US"/>
              <a:pPr/>
              <a:t>‹#›</a:t>
            </a:fld>
            <a:endParaRPr lang="en-GB" altLang="en-US"/>
          </a:p>
        </p:txBody>
      </p:sp>
    </p:spTree>
    <p:extLst>
      <p:ext uri="{BB962C8B-B14F-4D97-AF65-F5344CB8AC3E}">
        <p14:creationId xmlns:p14="http://schemas.microsoft.com/office/powerpoint/2010/main" val="11672061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77724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1981200"/>
            <a:ext cx="3810000" cy="1981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48200" y="4114800"/>
            <a:ext cx="3810000" cy="1981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Date Placeholder 5"/>
          <p:cNvSpPr>
            <a:spLocks noGrp="1"/>
          </p:cNvSpPr>
          <p:nvPr>
            <p:ph type="dt" sz="half" idx="10"/>
          </p:nvPr>
        </p:nvSpPr>
        <p:spPr>
          <a:xfrm>
            <a:off x="685800" y="6248400"/>
            <a:ext cx="1905000" cy="457200"/>
          </a:xfrm>
        </p:spPr>
        <p:txBody>
          <a:bodyPr/>
          <a:lstStyle>
            <a:lvl1pPr>
              <a:defRPr/>
            </a:lvl1pPr>
          </a:lstStyle>
          <a:p>
            <a:endParaRPr lang="en-GB" altLang="en-US"/>
          </a:p>
        </p:txBody>
      </p:sp>
      <p:sp>
        <p:nvSpPr>
          <p:cNvPr id="7" name="Footer Placeholder 6"/>
          <p:cNvSpPr>
            <a:spLocks noGrp="1"/>
          </p:cNvSpPr>
          <p:nvPr>
            <p:ph type="ftr" sz="quarter" idx="11"/>
          </p:nvPr>
        </p:nvSpPr>
        <p:spPr>
          <a:xfrm>
            <a:off x="3124200" y="6248400"/>
            <a:ext cx="2895600" cy="457200"/>
          </a:xfrm>
        </p:spPr>
        <p:txBody>
          <a:bodyPr/>
          <a:lstStyle>
            <a:lvl1pPr>
              <a:defRPr/>
            </a:lvl1pPr>
          </a:lstStyle>
          <a:p>
            <a:endParaRPr lang="en-GB" altLang="en-US"/>
          </a:p>
        </p:txBody>
      </p:sp>
      <p:sp>
        <p:nvSpPr>
          <p:cNvPr id="8" name="Slide Number Placeholder 7"/>
          <p:cNvSpPr>
            <a:spLocks noGrp="1"/>
          </p:cNvSpPr>
          <p:nvPr>
            <p:ph type="sldNum" sz="quarter" idx="12"/>
          </p:nvPr>
        </p:nvSpPr>
        <p:spPr>
          <a:xfrm>
            <a:off x="6553200" y="6248400"/>
            <a:ext cx="1905000" cy="457200"/>
          </a:xfrm>
        </p:spPr>
        <p:txBody>
          <a:bodyPr/>
          <a:lstStyle>
            <a:lvl1pPr>
              <a:defRPr/>
            </a:lvl1pPr>
          </a:lstStyle>
          <a:p>
            <a:fld id="{7AD66345-280F-4BFA-A963-D2CB7C4E78E3}" type="slidenum">
              <a:rPr lang="en-GB" altLang="en-US"/>
              <a:pPr/>
              <a:t>‹#›</a:t>
            </a:fld>
            <a:endParaRPr lang="en-GB" altLang="en-US"/>
          </a:p>
        </p:txBody>
      </p:sp>
    </p:spTree>
    <p:extLst>
      <p:ext uri="{BB962C8B-B14F-4D97-AF65-F5344CB8AC3E}">
        <p14:creationId xmlns:p14="http://schemas.microsoft.com/office/powerpoint/2010/main" val="25553766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77724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3810000" cy="4114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GB" alt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GB" alt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45C1BB5E-85BD-4838-A955-41DAAE2712C0}" type="slidenum">
              <a:rPr lang="en-GB" altLang="en-US"/>
              <a:pPr/>
              <a:t>‹#›</a:t>
            </a:fld>
            <a:endParaRPr lang="en-GB" altLang="en-US"/>
          </a:p>
        </p:txBody>
      </p:sp>
    </p:spTree>
    <p:extLst>
      <p:ext uri="{BB962C8B-B14F-4D97-AF65-F5344CB8AC3E}">
        <p14:creationId xmlns:p14="http://schemas.microsoft.com/office/powerpoint/2010/main" val="19080311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960473B5-1F50-4184-9583-0AFB8A49BA7E}" type="slidenum">
              <a:rPr lang="en-GB" altLang="en-US"/>
              <a:pPr/>
              <a:t>‹#›</a:t>
            </a:fld>
            <a:endParaRPr lang="en-GB" altLang="en-US"/>
          </a:p>
        </p:txBody>
      </p:sp>
    </p:spTree>
    <p:extLst>
      <p:ext uri="{BB962C8B-B14F-4D97-AF65-F5344CB8AC3E}">
        <p14:creationId xmlns:p14="http://schemas.microsoft.com/office/powerpoint/2010/main" val="17586871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F006667B-B909-42AA-BCF1-5AA3C652744E}" type="slidenum">
              <a:rPr lang="en-GB" altLang="en-US"/>
              <a:pPr/>
              <a:t>‹#›</a:t>
            </a:fld>
            <a:endParaRPr lang="en-GB" altLang="en-US"/>
          </a:p>
        </p:txBody>
      </p:sp>
    </p:spTree>
    <p:extLst>
      <p:ext uri="{BB962C8B-B14F-4D97-AF65-F5344CB8AC3E}">
        <p14:creationId xmlns:p14="http://schemas.microsoft.com/office/powerpoint/2010/main" val="6232233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3810000" cy="4114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ltLang="en-US"/>
          </a:p>
        </p:txBody>
      </p:sp>
      <p:sp>
        <p:nvSpPr>
          <p:cNvPr id="6" name="Footer Placeholder 5"/>
          <p:cNvSpPr>
            <a:spLocks noGrp="1"/>
          </p:cNvSpPr>
          <p:nvPr>
            <p:ph type="ftr" sz="quarter" idx="11"/>
          </p:nvPr>
        </p:nvSpPr>
        <p:spPr/>
        <p:txBody>
          <a:bodyPr/>
          <a:lstStyle>
            <a:lvl1pPr>
              <a:defRPr/>
            </a:lvl1pPr>
          </a:lstStyle>
          <a:p>
            <a:endParaRPr lang="en-GB" altLang="en-US"/>
          </a:p>
        </p:txBody>
      </p:sp>
      <p:sp>
        <p:nvSpPr>
          <p:cNvPr id="7" name="Slide Number Placeholder 6"/>
          <p:cNvSpPr>
            <a:spLocks noGrp="1"/>
          </p:cNvSpPr>
          <p:nvPr>
            <p:ph type="sldNum" sz="quarter" idx="12"/>
          </p:nvPr>
        </p:nvSpPr>
        <p:spPr/>
        <p:txBody>
          <a:bodyPr/>
          <a:lstStyle>
            <a:lvl1pPr>
              <a:defRPr/>
            </a:lvl1pPr>
          </a:lstStyle>
          <a:p>
            <a:fld id="{BB964E37-A99D-4DEB-9C94-50280488040C}" type="slidenum">
              <a:rPr lang="en-GB" altLang="en-US"/>
              <a:pPr/>
              <a:t>‹#›</a:t>
            </a:fld>
            <a:endParaRPr lang="en-GB" altLang="en-US"/>
          </a:p>
        </p:txBody>
      </p:sp>
    </p:spTree>
    <p:extLst>
      <p:ext uri="{BB962C8B-B14F-4D97-AF65-F5344CB8AC3E}">
        <p14:creationId xmlns:p14="http://schemas.microsoft.com/office/powerpoint/2010/main" val="36390501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ltLang="en-US"/>
          </a:p>
        </p:txBody>
      </p:sp>
      <p:sp>
        <p:nvSpPr>
          <p:cNvPr id="8" name="Footer Placeholder 7"/>
          <p:cNvSpPr>
            <a:spLocks noGrp="1"/>
          </p:cNvSpPr>
          <p:nvPr>
            <p:ph type="ftr" sz="quarter" idx="11"/>
          </p:nvPr>
        </p:nvSpPr>
        <p:spPr/>
        <p:txBody>
          <a:bodyPr/>
          <a:lstStyle>
            <a:lvl1pPr>
              <a:defRPr/>
            </a:lvl1pPr>
          </a:lstStyle>
          <a:p>
            <a:endParaRPr lang="en-GB" altLang="en-US"/>
          </a:p>
        </p:txBody>
      </p:sp>
      <p:sp>
        <p:nvSpPr>
          <p:cNvPr id="9" name="Slide Number Placeholder 8"/>
          <p:cNvSpPr>
            <a:spLocks noGrp="1"/>
          </p:cNvSpPr>
          <p:nvPr>
            <p:ph type="sldNum" sz="quarter" idx="12"/>
          </p:nvPr>
        </p:nvSpPr>
        <p:spPr/>
        <p:txBody>
          <a:bodyPr/>
          <a:lstStyle>
            <a:lvl1pPr>
              <a:defRPr/>
            </a:lvl1pPr>
          </a:lstStyle>
          <a:p>
            <a:fld id="{5F29F99E-B9BF-450C-BD9D-F95E25EB5299}" type="slidenum">
              <a:rPr lang="en-GB" altLang="en-US"/>
              <a:pPr/>
              <a:t>‹#›</a:t>
            </a:fld>
            <a:endParaRPr lang="en-GB" altLang="en-US"/>
          </a:p>
        </p:txBody>
      </p:sp>
    </p:spTree>
    <p:extLst>
      <p:ext uri="{BB962C8B-B14F-4D97-AF65-F5344CB8AC3E}">
        <p14:creationId xmlns:p14="http://schemas.microsoft.com/office/powerpoint/2010/main" val="35731035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ltLang="en-US"/>
          </a:p>
        </p:txBody>
      </p:sp>
      <p:sp>
        <p:nvSpPr>
          <p:cNvPr id="4" name="Footer Placeholder 3"/>
          <p:cNvSpPr>
            <a:spLocks noGrp="1"/>
          </p:cNvSpPr>
          <p:nvPr>
            <p:ph type="ftr" sz="quarter" idx="11"/>
          </p:nvPr>
        </p:nvSpPr>
        <p:spPr/>
        <p:txBody>
          <a:bodyPr/>
          <a:lstStyle>
            <a:lvl1pPr>
              <a:defRPr/>
            </a:lvl1pPr>
          </a:lstStyle>
          <a:p>
            <a:endParaRPr lang="en-GB" altLang="en-US"/>
          </a:p>
        </p:txBody>
      </p:sp>
      <p:sp>
        <p:nvSpPr>
          <p:cNvPr id="5" name="Slide Number Placeholder 4"/>
          <p:cNvSpPr>
            <a:spLocks noGrp="1"/>
          </p:cNvSpPr>
          <p:nvPr>
            <p:ph type="sldNum" sz="quarter" idx="12"/>
          </p:nvPr>
        </p:nvSpPr>
        <p:spPr/>
        <p:txBody>
          <a:bodyPr/>
          <a:lstStyle>
            <a:lvl1pPr>
              <a:defRPr/>
            </a:lvl1pPr>
          </a:lstStyle>
          <a:p>
            <a:fld id="{4ED23504-DAB2-45F5-8B25-73382FE8D69F}" type="slidenum">
              <a:rPr lang="en-GB" altLang="en-US"/>
              <a:pPr/>
              <a:t>‹#›</a:t>
            </a:fld>
            <a:endParaRPr lang="en-GB" altLang="en-US"/>
          </a:p>
        </p:txBody>
      </p:sp>
    </p:spTree>
    <p:extLst>
      <p:ext uri="{BB962C8B-B14F-4D97-AF65-F5344CB8AC3E}">
        <p14:creationId xmlns:p14="http://schemas.microsoft.com/office/powerpoint/2010/main" val="16002858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ltLang="en-US"/>
          </a:p>
        </p:txBody>
      </p:sp>
      <p:sp>
        <p:nvSpPr>
          <p:cNvPr id="3" name="Footer Placeholder 2"/>
          <p:cNvSpPr>
            <a:spLocks noGrp="1"/>
          </p:cNvSpPr>
          <p:nvPr>
            <p:ph type="ftr" sz="quarter" idx="11"/>
          </p:nvPr>
        </p:nvSpPr>
        <p:spPr/>
        <p:txBody>
          <a:bodyPr/>
          <a:lstStyle>
            <a:lvl1pPr>
              <a:defRPr/>
            </a:lvl1pPr>
          </a:lstStyle>
          <a:p>
            <a:endParaRPr lang="en-GB" altLang="en-US"/>
          </a:p>
        </p:txBody>
      </p:sp>
      <p:sp>
        <p:nvSpPr>
          <p:cNvPr id="4" name="Slide Number Placeholder 3"/>
          <p:cNvSpPr>
            <a:spLocks noGrp="1"/>
          </p:cNvSpPr>
          <p:nvPr>
            <p:ph type="sldNum" sz="quarter" idx="12"/>
          </p:nvPr>
        </p:nvSpPr>
        <p:spPr/>
        <p:txBody>
          <a:bodyPr/>
          <a:lstStyle>
            <a:lvl1pPr>
              <a:defRPr/>
            </a:lvl1pPr>
          </a:lstStyle>
          <a:p>
            <a:fld id="{30F1B97A-0CC6-4A09-934B-9F9A42025F66}" type="slidenum">
              <a:rPr lang="en-GB" altLang="en-US"/>
              <a:pPr/>
              <a:t>‹#›</a:t>
            </a:fld>
            <a:endParaRPr lang="en-GB" altLang="en-US"/>
          </a:p>
        </p:txBody>
      </p:sp>
    </p:spTree>
    <p:extLst>
      <p:ext uri="{BB962C8B-B14F-4D97-AF65-F5344CB8AC3E}">
        <p14:creationId xmlns:p14="http://schemas.microsoft.com/office/powerpoint/2010/main" val="31478973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vl1pPr>
          </a:lstStyle>
          <a:p>
            <a:endParaRPr lang="en-GB" altLang="en-US"/>
          </a:p>
        </p:txBody>
      </p:sp>
      <p:sp>
        <p:nvSpPr>
          <p:cNvPr id="6" name="Footer Placeholder 5"/>
          <p:cNvSpPr>
            <a:spLocks noGrp="1"/>
          </p:cNvSpPr>
          <p:nvPr>
            <p:ph type="ftr" sz="quarter" idx="11"/>
          </p:nvPr>
        </p:nvSpPr>
        <p:spPr/>
        <p:txBody>
          <a:bodyPr/>
          <a:lstStyle>
            <a:lvl1pPr>
              <a:defRPr/>
            </a:lvl1pPr>
          </a:lstStyle>
          <a:p>
            <a:endParaRPr lang="en-GB" altLang="en-US"/>
          </a:p>
        </p:txBody>
      </p:sp>
      <p:sp>
        <p:nvSpPr>
          <p:cNvPr id="7" name="Slide Number Placeholder 6"/>
          <p:cNvSpPr>
            <a:spLocks noGrp="1"/>
          </p:cNvSpPr>
          <p:nvPr>
            <p:ph type="sldNum" sz="quarter" idx="12"/>
          </p:nvPr>
        </p:nvSpPr>
        <p:spPr/>
        <p:txBody>
          <a:bodyPr/>
          <a:lstStyle>
            <a:lvl1pPr>
              <a:defRPr/>
            </a:lvl1pPr>
          </a:lstStyle>
          <a:p>
            <a:fld id="{724273AD-643B-4F03-9322-4E85B6DED62F}" type="slidenum">
              <a:rPr lang="en-GB" altLang="en-US"/>
              <a:pPr/>
              <a:t>‹#›</a:t>
            </a:fld>
            <a:endParaRPr lang="en-GB" altLang="en-US"/>
          </a:p>
        </p:txBody>
      </p:sp>
    </p:spTree>
    <p:extLst>
      <p:ext uri="{BB962C8B-B14F-4D97-AF65-F5344CB8AC3E}">
        <p14:creationId xmlns:p14="http://schemas.microsoft.com/office/powerpoint/2010/main" val="22681095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vl1pPr>
          </a:lstStyle>
          <a:p>
            <a:endParaRPr lang="en-GB" altLang="en-US"/>
          </a:p>
        </p:txBody>
      </p:sp>
      <p:sp>
        <p:nvSpPr>
          <p:cNvPr id="6" name="Footer Placeholder 5"/>
          <p:cNvSpPr>
            <a:spLocks noGrp="1"/>
          </p:cNvSpPr>
          <p:nvPr>
            <p:ph type="ftr" sz="quarter" idx="11"/>
          </p:nvPr>
        </p:nvSpPr>
        <p:spPr/>
        <p:txBody>
          <a:bodyPr/>
          <a:lstStyle>
            <a:lvl1pPr>
              <a:defRPr/>
            </a:lvl1pPr>
          </a:lstStyle>
          <a:p>
            <a:endParaRPr lang="en-GB" altLang="en-US"/>
          </a:p>
        </p:txBody>
      </p:sp>
      <p:sp>
        <p:nvSpPr>
          <p:cNvPr id="7" name="Slide Number Placeholder 6"/>
          <p:cNvSpPr>
            <a:spLocks noGrp="1"/>
          </p:cNvSpPr>
          <p:nvPr>
            <p:ph type="sldNum" sz="quarter" idx="12"/>
          </p:nvPr>
        </p:nvSpPr>
        <p:spPr/>
        <p:txBody>
          <a:bodyPr/>
          <a:lstStyle>
            <a:lvl1pPr>
              <a:defRPr/>
            </a:lvl1pPr>
          </a:lstStyle>
          <a:p>
            <a:fld id="{299C8136-AC80-4CD9-B7C7-93230E115723}" type="slidenum">
              <a:rPr lang="en-GB" altLang="en-US"/>
              <a:pPr/>
              <a:t>‹#›</a:t>
            </a:fld>
            <a:endParaRPr lang="en-GB" altLang="en-US"/>
          </a:p>
        </p:txBody>
      </p:sp>
    </p:spTree>
    <p:extLst>
      <p:ext uri="{BB962C8B-B14F-4D97-AF65-F5344CB8AC3E}">
        <p14:creationId xmlns:p14="http://schemas.microsoft.com/office/powerpoint/2010/main" val="10766644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28600" y="4572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GB" altLang="en-US" smtClean="0"/>
              <a:t>Click to edit Master title style</a:t>
            </a:r>
          </a:p>
        </p:txBody>
      </p:sp>
      <p:sp>
        <p:nvSpPr>
          <p:cNvPr id="3075"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3076" name="Rectangle 4"/>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50000"/>
              </a:spcBef>
              <a:defRPr sz="1400"/>
            </a:lvl1pPr>
          </a:lstStyle>
          <a:p>
            <a:endParaRPr lang="en-GB" altLang="en-US"/>
          </a:p>
        </p:txBody>
      </p:sp>
      <p:sp>
        <p:nvSpPr>
          <p:cNvPr id="3077" name="Rectangle 5"/>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ctr">
              <a:spcBef>
                <a:spcPct val="50000"/>
              </a:spcBef>
              <a:defRPr sz="1400"/>
            </a:lvl1pPr>
          </a:lstStyle>
          <a:p>
            <a:endParaRPr lang="en-GB" altLang="en-US"/>
          </a:p>
        </p:txBody>
      </p:sp>
      <p:sp>
        <p:nvSpPr>
          <p:cNvPr id="3078" name="Rectangle 6"/>
          <p:cNvSpPr>
            <a:spLocks noGrp="1" noChangeArrowheads="1"/>
          </p:cNvSpPr>
          <p:nvPr>
            <p:ph type="sldNum" sz="quarter" idx="4"/>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spcBef>
                <a:spcPct val="50000"/>
              </a:spcBef>
              <a:defRPr sz="1400"/>
            </a:lvl1pPr>
          </a:lstStyle>
          <a:p>
            <a:fld id="{1309A428-8B53-4F38-81CC-5FE4A49F4D7D}" type="slidenum">
              <a:rPr lang="en-GB" altLang="en-US"/>
              <a:pPr/>
              <a:t>‹#›</a:t>
            </a:fld>
            <a:endParaRPr lang="en-GB" altLang="en-US"/>
          </a:p>
        </p:txBody>
      </p:sp>
      <p:sp>
        <p:nvSpPr>
          <p:cNvPr id="3079" name="Rectangle 7"/>
          <p:cNvSpPr>
            <a:spLocks noChangeArrowheads="1"/>
          </p:cNvSpPr>
          <p:nvPr/>
        </p:nvSpPr>
        <p:spPr bwMode="gray">
          <a:xfrm>
            <a:off x="0" y="1638300"/>
            <a:ext cx="3343275" cy="122238"/>
          </a:xfrm>
          <a:prstGeom prst="rect">
            <a:avLst/>
          </a:prstGeom>
          <a:solidFill>
            <a:schemeClr val="bg2">
              <a:alpha val="50000"/>
            </a:schemeClr>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a:endParaRPr kumimoji="1" lang="en-US" altLang="en-US"/>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Lst>
  <p:hf hdr="0" ftr="0" dt="0"/>
  <p:txStyles>
    <p:titleStyle>
      <a:lvl1pPr algn="l" rtl="0" fontAlgn="base">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2pPr>
      <a:lvl3pPr algn="l"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3pPr>
      <a:lvl4pPr algn="l"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4pPr>
      <a:lvl5pPr algn="l"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9pPr>
    </p:titleStyle>
    <p:bodyStyle>
      <a:lvl1pPr marL="342900" indent="-342900" algn="l" rtl="0" fontAlgn="base">
        <a:spcBef>
          <a:spcPct val="20000"/>
        </a:spcBef>
        <a:spcAft>
          <a:spcPct val="0"/>
        </a:spcAft>
        <a:buClr>
          <a:schemeClr val="accent1"/>
        </a:buClr>
        <a:buSzPct val="80000"/>
        <a:buFont typeface="Wingdings" panose="05000000000000000000" pitchFamily="2" charset="2"/>
        <a:buChar char="n"/>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2"/>
        </a:buClr>
        <a:buSzPct val="70000"/>
        <a:buFont typeface="Wingdings" panose="05000000000000000000" pitchFamily="2" charset="2"/>
        <a:buChar char="n"/>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fontAlgn="base">
        <a:spcBef>
          <a:spcPct val="20000"/>
        </a:spcBef>
        <a:spcAft>
          <a:spcPct val="0"/>
        </a:spcAft>
        <a:buClr>
          <a:schemeClr val="accent1"/>
        </a:buClr>
        <a:buSzPct val="65000"/>
        <a:buFont typeface="Wingdings" panose="05000000000000000000" pitchFamily="2" charset="2"/>
        <a:buChar char="n"/>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fontAlgn="base">
        <a:spcBef>
          <a:spcPct val="20000"/>
        </a:spcBef>
        <a:spcAft>
          <a:spcPct val="0"/>
        </a:spcAft>
        <a:buChar char="–"/>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fontAlgn="base">
        <a:spcBef>
          <a:spcPct val="20000"/>
        </a:spcBef>
        <a:spcAft>
          <a:spcPct val="0"/>
        </a:spcAft>
        <a:buClr>
          <a:schemeClr val="tx2"/>
        </a:buClr>
        <a:buSzPct val="55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5.wmf"/><Relationship Id="rId4" Type="http://schemas.openxmlformats.org/officeDocument/2006/relationships/image" Target="../media/image14.wm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19.png"/><Relationship Id="rId4" Type="http://schemas.openxmlformats.org/officeDocument/2006/relationships/oleObject" Target="../embeddings/oleObject4.bin"/></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oleObject" Target="../embeddings/oleObject1.bin"/></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4.png"/><Relationship Id="rId5" Type="http://schemas.openxmlformats.org/officeDocument/2006/relationships/oleObject" Target="../embeddings/oleObject2.bin"/><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6.png"/><Relationship Id="rId4" Type="http://schemas.openxmlformats.org/officeDocument/2006/relationships/oleObject" Target="../embeddings/oleObject3.bin"/></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10.jpeg"/><Relationship Id="rId4" Type="http://schemas.openxmlformats.org/officeDocument/2006/relationships/hyperlink" Target="http://depthome.sunysuffolk.edu/West/SocialScience/picture_of_margaret_thatcher.ht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GB" altLang="en-US"/>
              <a:t>Evolution of Complex Systems</a:t>
            </a:r>
          </a:p>
        </p:txBody>
      </p:sp>
      <p:sp>
        <p:nvSpPr>
          <p:cNvPr id="2051" name="Rectangle 3"/>
          <p:cNvSpPr>
            <a:spLocks noGrp="1" noChangeArrowheads="1"/>
          </p:cNvSpPr>
          <p:nvPr>
            <p:ph type="subTitle" idx="1"/>
          </p:nvPr>
        </p:nvSpPr>
        <p:spPr>
          <a:xfrm>
            <a:off x="1187450" y="3716338"/>
            <a:ext cx="7056438" cy="2566987"/>
          </a:xfrm>
        </p:spPr>
        <p:txBody>
          <a:bodyPr/>
          <a:lstStyle/>
          <a:p>
            <a:r>
              <a:rPr lang="en-GB" altLang="en-US" sz="3600" dirty="0"/>
              <a:t>Lecture 2: Definition of </a:t>
            </a:r>
            <a:r>
              <a:rPr lang="en-GB" altLang="en-US" sz="3600" dirty="0" smtClean="0"/>
              <a:t>Systems</a:t>
            </a:r>
          </a:p>
          <a:p>
            <a:r>
              <a:rPr lang="en-GB" altLang="en-US" sz="3600" smtClean="0"/>
              <a:t>Peter </a:t>
            </a:r>
            <a:r>
              <a:rPr lang="en-GB" altLang="en-US" sz="3600" dirty="0"/>
              <a:t>Andras </a:t>
            </a:r>
            <a:r>
              <a:rPr lang="en-GB" altLang="en-US" sz="3600" dirty="0" smtClean="0"/>
              <a:t>peter.andras.ncl@gmail.com</a:t>
            </a:r>
            <a:endParaRPr lang="en-GB" altLang="en-US" sz="3600" dirty="0"/>
          </a:p>
        </p:txBody>
      </p:sp>
      <p:sp>
        <p:nvSpPr>
          <p:cNvPr id="4" name="TextBox 3"/>
          <p:cNvSpPr txBox="1"/>
          <p:nvPr/>
        </p:nvSpPr>
        <p:spPr>
          <a:xfrm>
            <a:off x="3887577" y="6283325"/>
            <a:ext cx="1656184" cy="400110"/>
          </a:xfrm>
          <a:prstGeom prst="rect">
            <a:avLst/>
          </a:prstGeom>
          <a:noFill/>
        </p:spPr>
        <p:txBody>
          <a:bodyPr wrap="square" rtlCol="0">
            <a:spAutoFit/>
          </a:bodyPr>
          <a:lstStyle/>
          <a:p>
            <a:r>
              <a:rPr lang="en-GB" sz="2000" dirty="0" smtClean="0"/>
              <a:t>2022 Edition</a:t>
            </a:r>
            <a:endParaRPr lang="en-GB" sz="2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F27CA2DD-A382-47B1-A7E3-226B2775A616}" type="slidenum">
              <a:rPr lang="en-GB" altLang="en-US"/>
              <a:pPr/>
              <a:t>10</a:t>
            </a:fld>
            <a:endParaRPr lang="en-GB" altLang="en-US"/>
          </a:p>
        </p:txBody>
      </p:sp>
      <p:sp>
        <p:nvSpPr>
          <p:cNvPr id="77826" name="Rectangle 2"/>
          <p:cNvSpPr>
            <a:spLocks noGrp="1" noChangeArrowheads="1"/>
          </p:cNvSpPr>
          <p:nvPr>
            <p:ph type="title"/>
          </p:nvPr>
        </p:nvSpPr>
        <p:spPr/>
        <p:txBody>
          <a:bodyPr/>
          <a:lstStyle/>
          <a:p>
            <a:r>
              <a:rPr lang="en-GB" altLang="en-US"/>
              <a:t>The Windows OS</a:t>
            </a:r>
          </a:p>
        </p:txBody>
      </p:sp>
      <p:sp>
        <p:nvSpPr>
          <p:cNvPr id="77827" name="Rectangle 3"/>
          <p:cNvSpPr>
            <a:spLocks noGrp="1" noChangeArrowheads="1"/>
          </p:cNvSpPr>
          <p:nvPr>
            <p:ph type="body" idx="1"/>
          </p:nvPr>
        </p:nvSpPr>
        <p:spPr>
          <a:xfrm>
            <a:off x="685800" y="1981200"/>
            <a:ext cx="7772400" cy="1879600"/>
          </a:xfrm>
        </p:spPr>
        <p:txBody>
          <a:bodyPr/>
          <a:lstStyle/>
          <a:p>
            <a:r>
              <a:rPr lang="en-GB" altLang="en-US"/>
              <a:t>Large system of many software processes (programs) that communicate with each other</a:t>
            </a:r>
          </a:p>
        </p:txBody>
      </p:sp>
      <p:pic>
        <p:nvPicPr>
          <p:cNvPr id="77832" name="Picture 8" descr="1ptra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62213" y="3048000"/>
            <a:ext cx="4219575" cy="762000"/>
          </a:xfrm>
          <a:prstGeom prst="rect">
            <a:avLst/>
          </a:prstGeom>
          <a:noFill/>
          <a:extLst>
            <a:ext uri="{909E8E84-426E-40DD-AFC4-6F175D3DCCD1}">
              <a14:hiddenFill xmlns:a14="http://schemas.microsoft.com/office/drawing/2010/main">
                <a:solidFill>
                  <a:srgbClr val="FFFFFF"/>
                </a:solidFill>
              </a14:hiddenFill>
            </a:ext>
          </a:extLst>
        </p:spPr>
      </p:pic>
      <p:pic>
        <p:nvPicPr>
          <p:cNvPr id="77833" name="Picture 9" descr="bnr_windows_LT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8175" y="4292600"/>
            <a:ext cx="4608513" cy="11064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973382E0-B44F-4497-9D14-B0C291A7D9D7}" type="slidenum">
              <a:rPr lang="en-GB" altLang="en-US"/>
              <a:pPr/>
              <a:t>11</a:t>
            </a:fld>
            <a:endParaRPr lang="en-GB" altLang="en-US"/>
          </a:p>
        </p:txBody>
      </p:sp>
      <p:sp>
        <p:nvSpPr>
          <p:cNvPr id="79874" name="Rectangle 2"/>
          <p:cNvSpPr>
            <a:spLocks noGrp="1" noChangeArrowheads="1"/>
          </p:cNvSpPr>
          <p:nvPr>
            <p:ph type="title"/>
          </p:nvPr>
        </p:nvSpPr>
        <p:spPr/>
        <p:txBody>
          <a:bodyPr/>
          <a:lstStyle/>
          <a:p>
            <a:r>
              <a:rPr lang="en-GB" altLang="en-US"/>
              <a:t>Communication – the concept</a:t>
            </a:r>
          </a:p>
        </p:txBody>
      </p:sp>
      <p:pic>
        <p:nvPicPr>
          <p:cNvPr id="79876" name="Picture 4" descr="ryzotprl[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150" y="2708275"/>
            <a:ext cx="1282700" cy="1403350"/>
          </a:xfrm>
          <a:prstGeom prst="rect">
            <a:avLst/>
          </a:prstGeom>
          <a:noFill/>
          <a:extLst>
            <a:ext uri="{909E8E84-426E-40DD-AFC4-6F175D3DCCD1}">
              <a14:hiddenFill xmlns:a14="http://schemas.microsoft.com/office/drawing/2010/main">
                <a:solidFill>
                  <a:srgbClr val="FFFFFF"/>
                </a:solidFill>
              </a14:hiddenFill>
            </a:ext>
          </a:extLst>
        </p:spPr>
      </p:pic>
      <p:pic>
        <p:nvPicPr>
          <p:cNvPr id="79877" name="Picture 5" descr="nhkzv3qv[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5600" y="2708275"/>
            <a:ext cx="1282700" cy="1404938"/>
          </a:xfrm>
          <a:prstGeom prst="rect">
            <a:avLst/>
          </a:prstGeom>
          <a:noFill/>
          <a:extLst>
            <a:ext uri="{909E8E84-426E-40DD-AFC4-6F175D3DCCD1}">
              <a14:hiddenFill xmlns:a14="http://schemas.microsoft.com/office/drawing/2010/main">
                <a:solidFill>
                  <a:srgbClr val="FFFFFF"/>
                </a:solidFill>
              </a14:hiddenFill>
            </a:ext>
          </a:extLst>
        </p:spPr>
      </p:pic>
      <p:pic>
        <p:nvPicPr>
          <p:cNvPr id="79880" name="Picture 8" descr="d0cbzw2c[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3822700" y="2593975"/>
            <a:ext cx="995363" cy="1655763"/>
          </a:xfrm>
          <a:prstGeom prst="rect">
            <a:avLst/>
          </a:prstGeom>
          <a:noFill/>
          <a:extLst>
            <a:ext uri="{909E8E84-426E-40DD-AFC4-6F175D3DCCD1}">
              <a14:hiddenFill xmlns:a14="http://schemas.microsoft.com/office/drawing/2010/main">
                <a:solidFill>
                  <a:srgbClr val="FFFFFF"/>
                </a:solidFill>
              </a14:hiddenFill>
            </a:ext>
          </a:extLst>
        </p:spPr>
      </p:pic>
      <p:sp>
        <p:nvSpPr>
          <p:cNvPr id="79881" name="Text Box 9"/>
          <p:cNvSpPr txBox="1">
            <a:spLocks noChangeArrowheads="1"/>
          </p:cNvSpPr>
          <p:nvPr/>
        </p:nvSpPr>
        <p:spPr bwMode="auto">
          <a:xfrm>
            <a:off x="1476375" y="4437063"/>
            <a:ext cx="64087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a:t>Sender		   Signal	        Receiver</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F4D0C4DB-4AA9-43FB-943C-48314DA5BD84}" type="slidenum">
              <a:rPr lang="en-GB" altLang="en-US"/>
              <a:pPr/>
              <a:t>12</a:t>
            </a:fld>
            <a:endParaRPr lang="en-GB" altLang="en-US"/>
          </a:p>
        </p:txBody>
      </p:sp>
      <p:sp>
        <p:nvSpPr>
          <p:cNvPr id="80898" name="Rectangle 2"/>
          <p:cNvSpPr>
            <a:spLocks noGrp="1" noChangeArrowheads="1"/>
          </p:cNvSpPr>
          <p:nvPr>
            <p:ph type="title"/>
          </p:nvPr>
        </p:nvSpPr>
        <p:spPr/>
        <p:txBody>
          <a:bodyPr/>
          <a:lstStyle/>
          <a:p>
            <a:r>
              <a:rPr lang="en-GB" altLang="en-US"/>
              <a:t>Sender and receiver</a:t>
            </a:r>
          </a:p>
        </p:txBody>
      </p:sp>
      <p:sp>
        <p:nvSpPr>
          <p:cNvPr id="80899" name="Rectangle 3"/>
          <p:cNvSpPr>
            <a:spLocks noGrp="1" noChangeArrowheads="1"/>
          </p:cNvSpPr>
          <p:nvPr>
            <p:ph type="body" idx="1"/>
          </p:nvPr>
        </p:nvSpPr>
        <p:spPr/>
        <p:txBody>
          <a:bodyPr/>
          <a:lstStyle/>
          <a:p>
            <a:r>
              <a:rPr lang="en-GB" altLang="en-US"/>
              <a:t>Sender and receiver: </a:t>
            </a:r>
            <a:r>
              <a:rPr lang="en-GB" altLang="en-US" b="1"/>
              <a:t>communication units</a:t>
            </a:r>
            <a:r>
              <a:rPr lang="en-GB" altLang="en-US"/>
              <a:t> that can send and receive signals</a:t>
            </a:r>
          </a:p>
          <a:p>
            <a:r>
              <a:rPr lang="en-GB" altLang="en-US"/>
              <a:t>Their key feature is that they can communicate with each other</a:t>
            </a:r>
          </a:p>
          <a:p>
            <a:r>
              <a:rPr lang="en-GB" altLang="en-US"/>
              <a:t>We ignore their inner structure</a:t>
            </a:r>
          </a:p>
          <a:p>
            <a:r>
              <a:rPr lang="en-GB" altLang="en-US"/>
              <a:t>E.g., two mobile phones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CA9766D2-AE42-424E-8D24-379BA65DB7B9}" type="slidenum">
              <a:rPr lang="en-GB" altLang="en-US"/>
              <a:pPr/>
              <a:t>13</a:t>
            </a:fld>
            <a:endParaRPr lang="en-GB" altLang="en-US"/>
          </a:p>
        </p:txBody>
      </p:sp>
      <p:sp>
        <p:nvSpPr>
          <p:cNvPr id="81922" name="Rectangle 2"/>
          <p:cNvSpPr>
            <a:spLocks noGrp="1" noChangeArrowheads="1"/>
          </p:cNvSpPr>
          <p:nvPr>
            <p:ph type="title"/>
          </p:nvPr>
        </p:nvSpPr>
        <p:spPr/>
        <p:txBody>
          <a:bodyPr/>
          <a:lstStyle/>
          <a:p>
            <a:r>
              <a:rPr lang="en-GB" altLang="en-US"/>
              <a:t>Signal</a:t>
            </a:r>
          </a:p>
        </p:txBody>
      </p:sp>
      <p:sp>
        <p:nvSpPr>
          <p:cNvPr id="81923" name="Rectangle 3"/>
          <p:cNvSpPr>
            <a:spLocks noGrp="1" noChangeArrowheads="1"/>
          </p:cNvSpPr>
          <p:nvPr>
            <p:ph type="body" idx="1"/>
          </p:nvPr>
        </p:nvSpPr>
        <p:spPr/>
        <p:txBody>
          <a:bodyPr/>
          <a:lstStyle/>
          <a:p>
            <a:r>
              <a:rPr lang="en-GB" altLang="en-US"/>
              <a:t>Signal = a behaviour or a state of the sender communication unit</a:t>
            </a:r>
          </a:p>
          <a:p>
            <a:r>
              <a:rPr lang="en-GB" altLang="en-US"/>
              <a:t>E.g., a set of modulated electromagnetic waves generated by a mobile phone</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B4430463-6EA9-4D23-9440-2B8617F86FC5}" type="slidenum">
              <a:rPr lang="en-GB" altLang="en-US"/>
              <a:pPr/>
              <a:t>14</a:t>
            </a:fld>
            <a:endParaRPr lang="en-GB" altLang="en-US"/>
          </a:p>
        </p:txBody>
      </p:sp>
      <p:sp>
        <p:nvSpPr>
          <p:cNvPr id="82946" name="Rectangle 2"/>
          <p:cNvSpPr>
            <a:spLocks noGrp="1" noChangeArrowheads="1"/>
          </p:cNvSpPr>
          <p:nvPr>
            <p:ph type="title"/>
          </p:nvPr>
        </p:nvSpPr>
        <p:spPr/>
        <p:txBody>
          <a:bodyPr/>
          <a:lstStyle/>
          <a:p>
            <a:r>
              <a:rPr lang="en-GB" altLang="en-US"/>
              <a:t>Signal transmission</a:t>
            </a:r>
          </a:p>
        </p:txBody>
      </p:sp>
      <p:sp>
        <p:nvSpPr>
          <p:cNvPr id="82947" name="Rectangle 3"/>
          <p:cNvSpPr>
            <a:spLocks noGrp="1" noChangeArrowheads="1"/>
          </p:cNvSpPr>
          <p:nvPr>
            <p:ph type="body" idx="1"/>
          </p:nvPr>
        </p:nvSpPr>
        <p:spPr/>
        <p:txBody>
          <a:bodyPr/>
          <a:lstStyle/>
          <a:p>
            <a:r>
              <a:rPr lang="en-GB" altLang="en-US"/>
              <a:t>Signal transmission:</a:t>
            </a:r>
          </a:p>
          <a:p>
            <a:pPr lvl="1"/>
            <a:r>
              <a:rPr lang="en-GB" altLang="en-US"/>
              <a:t>Signal generation by the sender</a:t>
            </a:r>
          </a:p>
          <a:p>
            <a:pPr lvl="1"/>
            <a:r>
              <a:rPr lang="en-GB" altLang="en-US"/>
              <a:t>Signal reception by the receiver</a:t>
            </a:r>
          </a:p>
          <a:p>
            <a:pPr lvl="1"/>
            <a:r>
              <a:rPr lang="en-GB" altLang="en-US"/>
              <a:t>It may involve signal deterioration due to the transmission media</a:t>
            </a:r>
          </a:p>
          <a:p>
            <a:r>
              <a:rPr lang="en-GB" altLang="en-US"/>
              <a:t>E.g., communication through mobile phones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p:cNvSpPr>
            <a:spLocks noGrp="1"/>
          </p:cNvSpPr>
          <p:nvPr>
            <p:ph type="sldNum" sz="quarter" idx="12"/>
          </p:nvPr>
        </p:nvSpPr>
        <p:spPr/>
        <p:txBody>
          <a:bodyPr/>
          <a:lstStyle/>
          <a:p>
            <a:fld id="{8B7FB641-61B0-42B8-BE5E-CAB2E988B80A}" type="slidenum">
              <a:rPr lang="en-GB" altLang="en-US"/>
              <a:pPr/>
              <a:t>15</a:t>
            </a:fld>
            <a:endParaRPr lang="en-GB" altLang="en-US"/>
          </a:p>
        </p:txBody>
      </p:sp>
      <p:sp>
        <p:nvSpPr>
          <p:cNvPr id="83970" name="Rectangle 2"/>
          <p:cNvSpPr>
            <a:spLocks noGrp="1" noChangeArrowheads="1"/>
          </p:cNvSpPr>
          <p:nvPr>
            <p:ph type="title"/>
          </p:nvPr>
        </p:nvSpPr>
        <p:spPr/>
        <p:txBody>
          <a:bodyPr/>
          <a:lstStyle/>
          <a:p>
            <a:r>
              <a:rPr lang="en-GB" altLang="en-US"/>
              <a:t>Communication</a:t>
            </a:r>
          </a:p>
        </p:txBody>
      </p:sp>
      <p:sp>
        <p:nvSpPr>
          <p:cNvPr id="83972" name="Rectangle 4"/>
          <p:cNvSpPr>
            <a:spLocks noChangeArrowheads="1"/>
          </p:cNvSpPr>
          <p:nvPr/>
        </p:nvSpPr>
        <p:spPr bwMode="auto">
          <a:xfrm>
            <a:off x="1331913" y="2636838"/>
            <a:ext cx="719137" cy="720725"/>
          </a:xfrm>
          <a:prstGeom prst="rect">
            <a:avLst/>
          </a:prstGeom>
          <a:solidFill>
            <a:schemeClr val="accent1"/>
          </a:solidFill>
          <a:ln w="9525">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3973" name="Rectangle 5"/>
          <p:cNvSpPr>
            <a:spLocks noChangeArrowheads="1"/>
          </p:cNvSpPr>
          <p:nvPr/>
        </p:nvSpPr>
        <p:spPr bwMode="auto">
          <a:xfrm>
            <a:off x="6300788" y="2636838"/>
            <a:ext cx="719137" cy="720725"/>
          </a:xfrm>
          <a:prstGeom prst="rect">
            <a:avLst/>
          </a:prstGeom>
          <a:solidFill>
            <a:schemeClr val="accent1"/>
          </a:solidFill>
          <a:ln w="9525">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3974" name="Line 6"/>
          <p:cNvSpPr>
            <a:spLocks noChangeShapeType="1"/>
          </p:cNvSpPr>
          <p:nvPr/>
        </p:nvSpPr>
        <p:spPr bwMode="auto">
          <a:xfrm>
            <a:off x="2555875" y="2997200"/>
            <a:ext cx="3384550" cy="0"/>
          </a:xfrm>
          <a:prstGeom prst="line">
            <a:avLst/>
          </a:prstGeom>
          <a:noFill/>
          <a:ln w="38100">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GB"/>
          </a:p>
        </p:txBody>
      </p:sp>
      <p:sp>
        <p:nvSpPr>
          <p:cNvPr id="83975" name="Text Box 7"/>
          <p:cNvSpPr txBox="1">
            <a:spLocks noChangeArrowheads="1"/>
          </p:cNvSpPr>
          <p:nvPr/>
        </p:nvSpPr>
        <p:spPr bwMode="auto">
          <a:xfrm>
            <a:off x="1187450" y="3789363"/>
            <a:ext cx="1584325" cy="173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a:t>Sender unit:</a:t>
            </a:r>
          </a:p>
          <a:p>
            <a:pPr>
              <a:spcBef>
                <a:spcPct val="50000"/>
              </a:spcBef>
            </a:pPr>
            <a:r>
              <a:rPr lang="en-GB" altLang="en-US"/>
              <a:t>Signals generated</a:t>
            </a:r>
          </a:p>
        </p:txBody>
      </p:sp>
      <p:sp>
        <p:nvSpPr>
          <p:cNvPr id="83976" name="Text Box 8"/>
          <p:cNvSpPr txBox="1">
            <a:spLocks noChangeArrowheads="1"/>
          </p:cNvSpPr>
          <p:nvPr/>
        </p:nvSpPr>
        <p:spPr bwMode="auto">
          <a:xfrm>
            <a:off x="6227763" y="3789363"/>
            <a:ext cx="1584325" cy="173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a:t>Receiver unit:</a:t>
            </a:r>
          </a:p>
          <a:p>
            <a:pPr>
              <a:spcBef>
                <a:spcPct val="50000"/>
              </a:spcBef>
            </a:pPr>
            <a:r>
              <a:rPr lang="en-GB" altLang="en-US"/>
              <a:t>Signals received</a:t>
            </a:r>
          </a:p>
        </p:txBody>
      </p:sp>
      <p:sp>
        <p:nvSpPr>
          <p:cNvPr id="83977" name="Text Box 9"/>
          <p:cNvSpPr txBox="1">
            <a:spLocks noChangeArrowheads="1"/>
          </p:cNvSpPr>
          <p:nvPr/>
        </p:nvSpPr>
        <p:spPr bwMode="auto">
          <a:xfrm>
            <a:off x="3203575" y="3789363"/>
            <a:ext cx="2232025" cy="1370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a:t>Communication:</a:t>
            </a:r>
          </a:p>
          <a:p>
            <a:pPr>
              <a:spcBef>
                <a:spcPct val="50000"/>
              </a:spcBef>
            </a:pPr>
            <a:r>
              <a:rPr lang="en-GB" altLang="en-US"/>
              <a:t>Signals transmitted</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11183C2E-E914-45D2-B566-97A5364F2EFA}" type="slidenum">
              <a:rPr lang="en-GB" altLang="en-US"/>
              <a:pPr/>
              <a:t>16</a:t>
            </a:fld>
            <a:endParaRPr lang="en-GB" altLang="en-US"/>
          </a:p>
        </p:txBody>
      </p:sp>
      <p:sp>
        <p:nvSpPr>
          <p:cNvPr id="84994" name="Rectangle 2"/>
          <p:cNvSpPr>
            <a:spLocks noGrp="1" noChangeArrowheads="1"/>
          </p:cNvSpPr>
          <p:nvPr>
            <p:ph type="title"/>
          </p:nvPr>
        </p:nvSpPr>
        <p:spPr/>
        <p:txBody>
          <a:bodyPr/>
          <a:lstStyle/>
          <a:p>
            <a:r>
              <a:rPr lang="en-GB" altLang="en-US" sz="4000"/>
              <a:t>Communication – issues not yet discussed</a:t>
            </a:r>
          </a:p>
        </p:txBody>
      </p:sp>
      <p:sp>
        <p:nvSpPr>
          <p:cNvPr id="84995" name="Rectangle 3"/>
          <p:cNvSpPr>
            <a:spLocks noGrp="1" noChangeArrowheads="1"/>
          </p:cNvSpPr>
          <p:nvPr>
            <p:ph type="body" idx="1"/>
          </p:nvPr>
        </p:nvSpPr>
        <p:spPr/>
        <p:txBody>
          <a:bodyPr/>
          <a:lstStyle/>
          <a:p>
            <a:r>
              <a:rPr lang="en-GB" altLang="en-US"/>
              <a:t>Meaning of communication</a:t>
            </a:r>
          </a:p>
          <a:p>
            <a:r>
              <a:rPr lang="en-GB" altLang="en-US"/>
              <a:t>Structure of communication: e.g., sequence or pattern of signals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FF75446D-4D0A-4A73-A123-7B146B46F801}" type="slidenum">
              <a:rPr lang="en-GB" altLang="en-US"/>
              <a:pPr/>
              <a:t>17</a:t>
            </a:fld>
            <a:endParaRPr lang="en-GB" altLang="en-US"/>
          </a:p>
        </p:txBody>
      </p:sp>
      <p:sp>
        <p:nvSpPr>
          <p:cNvPr id="86018" name="Rectangle 2"/>
          <p:cNvSpPr>
            <a:spLocks noGrp="1" noChangeArrowheads="1"/>
          </p:cNvSpPr>
          <p:nvPr>
            <p:ph type="title"/>
          </p:nvPr>
        </p:nvSpPr>
        <p:spPr/>
        <p:txBody>
          <a:bodyPr/>
          <a:lstStyle/>
          <a:p>
            <a:r>
              <a:rPr lang="en-GB" altLang="en-US"/>
              <a:t>Communication systems – 1 </a:t>
            </a:r>
          </a:p>
        </p:txBody>
      </p:sp>
      <p:sp>
        <p:nvSpPr>
          <p:cNvPr id="86019" name="Rectangle 3"/>
          <p:cNvSpPr>
            <a:spLocks noGrp="1" noChangeArrowheads="1"/>
          </p:cNvSpPr>
          <p:nvPr>
            <p:ph type="body" idx="1"/>
          </p:nvPr>
        </p:nvSpPr>
        <p:spPr/>
        <p:txBody>
          <a:bodyPr/>
          <a:lstStyle/>
          <a:p>
            <a:r>
              <a:rPr lang="en-GB" altLang="en-US" sz="2800"/>
              <a:t>We consider </a:t>
            </a:r>
            <a:r>
              <a:rPr lang="en-GB" altLang="en-US" sz="2800" b="1"/>
              <a:t>systems</a:t>
            </a:r>
            <a:r>
              <a:rPr lang="en-GB" altLang="en-US" sz="2800"/>
              <a:t> as </a:t>
            </a:r>
            <a:r>
              <a:rPr lang="en-GB" altLang="en-US" sz="2800" b="1"/>
              <a:t>communication systems</a:t>
            </a:r>
            <a:r>
              <a:rPr lang="en-GB" altLang="en-US" sz="2800"/>
              <a:t>: set of communication units that exchange communications, the system being the set of these communications</a:t>
            </a:r>
          </a:p>
          <a:p>
            <a:r>
              <a:rPr lang="en-GB" altLang="en-US" sz="2800"/>
              <a:t>All systems discussed can be seen as communication systems</a:t>
            </a:r>
          </a:p>
          <a:p>
            <a:r>
              <a:rPr lang="en-GB" altLang="en-US" sz="2800"/>
              <a:t>E.g., nervous system, ant colony, Windows OS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Slide Number Placeholder 5"/>
          <p:cNvSpPr>
            <a:spLocks noGrp="1"/>
          </p:cNvSpPr>
          <p:nvPr>
            <p:ph type="sldNum" sz="quarter" idx="12"/>
          </p:nvPr>
        </p:nvSpPr>
        <p:spPr/>
        <p:txBody>
          <a:bodyPr/>
          <a:lstStyle/>
          <a:p>
            <a:fld id="{A55C661B-41B0-407B-A431-82B8A609D5D9}" type="slidenum">
              <a:rPr lang="en-GB" altLang="en-US"/>
              <a:pPr/>
              <a:t>18</a:t>
            </a:fld>
            <a:endParaRPr lang="en-GB" altLang="en-US"/>
          </a:p>
        </p:txBody>
      </p:sp>
      <p:sp>
        <p:nvSpPr>
          <p:cNvPr id="108546" name="Rectangle 2"/>
          <p:cNvSpPr>
            <a:spLocks noGrp="1" noChangeArrowheads="1"/>
          </p:cNvSpPr>
          <p:nvPr>
            <p:ph type="title"/>
          </p:nvPr>
        </p:nvSpPr>
        <p:spPr/>
        <p:txBody>
          <a:bodyPr/>
          <a:lstStyle/>
          <a:p>
            <a:r>
              <a:rPr lang="en-GB" altLang="en-US"/>
              <a:t>Communication systems – 2 </a:t>
            </a:r>
          </a:p>
        </p:txBody>
      </p:sp>
      <p:sp>
        <p:nvSpPr>
          <p:cNvPr id="108548" name="Rectangle 4"/>
          <p:cNvSpPr>
            <a:spLocks noChangeArrowheads="1"/>
          </p:cNvSpPr>
          <p:nvPr/>
        </p:nvSpPr>
        <p:spPr bwMode="auto">
          <a:xfrm>
            <a:off x="1331913" y="3141663"/>
            <a:ext cx="215900" cy="215900"/>
          </a:xfrm>
          <a:prstGeom prst="rect">
            <a:avLst/>
          </a:prstGeom>
          <a:solidFill>
            <a:schemeClr val="accent1"/>
          </a:solidFill>
          <a:ln w="9525">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8549" name="Rectangle 5"/>
          <p:cNvSpPr>
            <a:spLocks noChangeArrowheads="1"/>
          </p:cNvSpPr>
          <p:nvPr/>
        </p:nvSpPr>
        <p:spPr bwMode="auto">
          <a:xfrm>
            <a:off x="1547813" y="4868863"/>
            <a:ext cx="215900" cy="215900"/>
          </a:xfrm>
          <a:prstGeom prst="rect">
            <a:avLst/>
          </a:prstGeom>
          <a:solidFill>
            <a:schemeClr val="accent1"/>
          </a:solidFill>
          <a:ln w="9525">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8550" name="Rectangle 6"/>
          <p:cNvSpPr>
            <a:spLocks noChangeArrowheads="1"/>
          </p:cNvSpPr>
          <p:nvPr/>
        </p:nvSpPr>
        <p:spPr bwMode="auto">
          <a:xfrm>
            <a:off x="3060700" y="2420938"/>
            <a:ext cx="215900" cy="215900"/>
          </a:xfrm>
          <a:prstGeom prst="rect">
            <a:avLst/>
          </a:prstGeom>
          <a:solidFill>
            <a:schemeClr val="accent1"/>
          </a:solidFill>
          <a:ln w="9525">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8551" name="Rectangle 7"/>
          <p:cNvSpPr>
            <a:spLocks noChangeArrowheads="1"/>
          </p:cNvSpPr>
          <p:nvPr/>
        </p:nvSpPr>
        <p:spPr bwMode="auto">
          <a:xfrm>
            <a:off x="5219700" y="2565400"/>
            <a:ext cx="215900" cy="215900"/>
          </a:xfrm>
          <a:prstGeom prst="rect">
            <a:avLst/>
          </a:prstGeom>
          <a:solidFill>
            <a:schemeClr val="accent1"/>
          </a:solidFill>
          <a:ln w="9525">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8552" name="Rectangle 8"/>
          <p:cNvSpPr>
            <a:spLocks noChangeArrowheads="1"/>
          </p:cNvSpPr>
          <p:nvPr/>
        </p:nvSpPr>
        <p:spPr bwMode="auto">
          <a:xfrm>
            <a:off x="6948488" y="3357563"/>
            <a:ext cx="215900" cy="215900"/>
          </a:xfrm>
          <a:prstGeom prst="rect">
            <a:avLst/>
          </a:prstGeom>
          <a:solidFill>
            <a:schemeClr val="accent1"/>
          </a:solidFill>
          <a:ln w="9525">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8553" name="Rectangle 9"/>
          <p:cNvSpPr>
            <a:spLocks noChangeArrowheads="1"/>
          </p:cNvSpPr>
          <p:nvPr/>
        </p:nvSpPr>
        <p:spPr bwMode="auto">
          <a:xfrm>
            <a:off x="5795963" y="4725988"/>
            <a:ext cx="215900" cy="215900"/>
          </a:xfrm>
          <a:prstGeom prst="rect">
            <a:avLst/>
          </a:prstGeom>
          <a:solidFill>
            <a:schemeClr val="accent1"/>
          </a:solidFill>
          <a:ln w="9525">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8554" name="Rectangle 10"/>
          <p:cNvSpPr>
            <a:spLocks noChangeArrowheads="1"/>
          </p:cNvSpPr>
          <p:nvPr/>
        </p:nvSpPr>
        <p:spPr bwMode="auto">
          <a:xfrm>
            <a:off x="3060700" y="5589588"/>
            <a:ext cx="215900" cy="215900"/>
          </a:xfrm>
          <a:prstGeom prst="rect">
            <a:avLst/>
          </a:prstGeom>
          <a:solidFill>
            <a:schemeClr val="accent1"/>
          </a:solidFill>
          <a:ln w="9525">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8555" name="Line 11"/>
          <p:cNvSpPr>
            <a:spLocks noChangeShapeType="1"/>
          </p:cNvSpPr>
          <p:nvPr/>
        </p:nvSpPr>
        <p:spPr bwMode="auto">
          <a:xfrm>
            <a:off x="1619250" y="3357563"/>
            <a:ext cx="1439863" cy="2159000"/>
          </a:xfrm>
          <a:prstGeom prst="line">
            <a:avLst/>
          </a:prstGeom>
          <a:noFill/>
          <a:ln w="9525">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GB"/>
          </a:p>
        </p:txBody>
      </p:sp>
      <p:sp>
        <p:nvSpPr>
          <p:cNvPr id="108556" name="Line 12"/>
          <p:cNvSpPr>
            <a:spLocks noChangeShapeType="1"/>
          </p:cNvSpPr>
          <p:nvPr/>
        </p:nvSpPr>
        <p:spPr bwMode="auto">
          <a:xfrm>
            <a:off x="1835150" y="5013325"/>
            <a:ext cx="1152525" cy="576263"/>
          </a:xfrm>
          <a:prstGeom prst="line">
            <a:avLst/>
          </a:prstGeom>
          <a:noFill/>
          <a:ln w="9525">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GB"/>
          </a:p>
        </p:txBody>
      </p:sp>
      <p:sp>
        <p:nvSpPr>
          <p:cNvPr id="108557" name="Line 13"/>
          <p:cNvSpPr>
            <a:spLocks noChangeShapeType="1"/>
          </p:cNvSpPr>
          <p:nvPr/>
        </p:nvSpPr>
        <p:spPr bwMode="auto">
          <a:xfrm>
            <a:off x="1619250" y="3213100"/>
            <a:ext cx="5257800" cy="144463"/>
          </a:xfrm>
          <a:prstGeom prst="line">
            <a:avLst/>
          </a:prstGeom>
          <a:noFill/>
          <a:ln w="9525">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GB"/>
          </a:p>
        </p:txBody>
      </p:sp>
      <p:sp>
        <p:nvSpPr>
          <p:cNvPr id="108558" name="Line 14"/>
          <p:cNvSpPr>
            <a:spLocks noChangeShapeType="1"/>
          </p:cNvSpPr>
          <p:nvPr/>
        </p:nvSpPr>
        <p:spPr bwMode="auto">
          <a:xfrm>
            <a:off x="1763713" y="3357563"/>
            <a:ext cx="3960812" cy="1439862"/>
          </a:xfrm>
          <a:prstGeom prst="line">
            <a:avLst/>
          </a:prstGeom>
          <a:noFill/>
          <a:ln w="9525">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GB"/>
          </a:p>
        </p:txBody>
      </p:sp>
      <p:sp>
        <p:nvSpPr>
          <p:cNvPr id="108559" name="Line 15"/>
          <p:cNvSpPr>
            <a:spLocks noChangeShapeType="1"/>
          </p:cNvSpPr>
          <p:nvPr/>
        </p:nvSpPr>
        <p:spPr bwMode="auto">
          <a:xfrm>
            <a:off x="1476375" y="3429000"/>
            <a:ext cx="1366838" cy="1871663"/>
          </a:xfrm>
          <a:prstGeom prst="line">
            <a:avLst/>
          </a:prstGeom>
          <a:noFill/>
          <a:ln w="9525">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GB"/>
          </a:p>
        </p:txBody>
      </p:sp>
      <p:sp>
        <p:nvSpPr>
          <p:cNvPr id="108560" name="Line 16"/>
          <p:cNvSpPr>
            <a:spLocks noChangeShapeType="1"/>
          </p:cNvSpPr>
          <p:nvPr/>
        </p:nvSpPr>
        <p:spPr bwMode="auto">
          <a:xfrm flipH="1" flipV="1">
            <a:off x="1476375" y="3500438"/>
            <a:ext cx="142875" cy="1152525"/>
          </a:xfrm>
          <a:prstGeom prst="line">
            <a:avLst/>
          </a:prstGeom>
          <a:noFill/>
          <a:ln w="9525">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GB"/>
          </a:p>
        </p:txBody>
      </p:sp>
      <p:sp>
        <p:nvSpPr>
          <p:cNvPr id="108561" name="Line 17"/>
          <p:cNvSpPr>
            <a:spLocks noChangeShapeType="1"/>
          </p:cNvSpPr>
          <p:nvPr/>
        </p:nvSpPr>
        <p:spPr bwMode="auto">
          <a:xfrm flipH="1" flipV="1">
            <a:off x="1619250" y="3644900"/>
            <a:ext cx="144463" cy="1008063"/>
          </a:xfrm>
          <a:prstGeom prst="line">
            <a:avLst/>
          </a:prstGeom>
          <a:noFill/>
          <a:ln w="9525">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GB"/>
          </a:p>
        </p:txBody>
      </p:sp>
      <p:sp>
        <p:nvSpPr>
          <p:cNvPr id="108562" name="Line 18"/>
          <p:cNvSpPr>
            <a:spLocks noChangeShapeType="1"/>
          </p:cNvSpPr>
          <p:nvPr/>
        </p:nvSpPr>
        <p:spPr bwMode="auto">
          <a:xfrm flipV="1">
            <a:off x="1835150" y="2781300"/>
            <a:ext cx="1296988" cy="2087563"/>
          </a:xfrm>
          <a:prstGeom prst="line">
            <a:avLst/>
          </a:prstGeom>
          <a:noFill/>
          <a:ln w="9525">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GB"/>
          </a:p>
        </p:txBody>
      </p:sp>
      <p:sp>
        <p:nvSpPr>
          <p:cNvPr id="108563" name="Line 19"/>
          <p:cNvSpPr>
            <a:spLocks noChangeShapeType="1"/>
          </p:cNvSpPr>
          <p:nvPr/>
        </p:nvSpPr>
        <p:spPr bwMode="auto">
          <a:xfrm flipV="1">
            <a:off x="1908175" y="2852738"/>
            <a:ext cx="3311525" cy="2089150"/>
          </a:xfrm>
          <a:prstGeom prst="line">
            <a:avLst/>
          </a:prstGeom>
          <a:noFill/>
          <a:ln w="9525">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GB"/>
          </a:p>
        </p:txBody>
      </p:sp>
      <p:sp>
        <p:nvSpPr>
          <p:cNvPr id="108564" name="Line 20"/>
          <p:cNvSpPr>
            <a:spLocks noChangeShapeType="1"/>
          </p:cNvSpPr>
          <p:nvPr/>
        </p:nvSpPr>
        <p:spPr bwMode="auto">
          <a:xfrm flipH="1">
            <a:off x="3132138" y="2781300"/>
            <a:ext cx="71437" cy="2663825"/>
          </a:xfrm>
          <a:prstGeom prst="line">
            <a:avLst/>
          </a:prstGeom>
          <a:noFill/>
          <a:ln w="9525">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GB"/>
          </a:p>
        </p:txBody>
      </p:sp>
      <p:sp>
        <p:nvSpPr>
          <p:cNvPr id="108565" name="Line 21"/>
          <p:cNvSpPr>
            <a:spLocks noChangeShapeType="1"/>
          </p:cNvSpPr>
          <p:nvPr/>
        </p:nvSpPr>
        <p:spPr bwMode="auto">
          <a:xfrm>
            <a:off x="3276600" y="2781300"/>
            <a:ext cx="0" cy="2663825"/>
          </a:xfrm>
          <a:prstGeom prst="line">
            <a:avLst/>
          </a:prstGeom>
          <a:noFill/>
          <a:ln w="9525">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GB"/>
          </a:p>
        </p:txBody>
      </p:sp>
      <p:sp>
        <p:nvSpPr>
          <p:cNvPr id="108566" name="Line 22"/>
          <p:cNvSpPr>
            <a:spLocks noChangeShapeType="1"/>
          </p:cNvSpPr>
          <p:nvPr/>
        </p:nvSpPr>
        <p:spPr bwMode="auto">
          <a:xfrm>
            <a:off x="2987675" y="2708275"/>
            <a:ext cx="71438" cy="2592388"/>
          </a:xfrm>
          <a:prstGeom prst="line">
            <a:avLst/>
          </a:prstGeom>
          <a:noFill/>
          <a:ln w="9525">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GB"/>
          </a:p>
        </p:txBody>
      </p:sp>
      <p:sp>
        <p:nvSpPr>
          <p:cNvPr id="108567" name="Line 23"/>
          <p:cNvSpPr>
            <a:spLocks noChangeShapeType="1"/>
          </p:cNvSpPr>
          <p:nvPr/>
        </p:nvSpPr>
        <p:spPr bwMode="auto">
          <a:xfrm>
            <a:off x="3419475" y="2781300"/>
            <a:ext cx="2305050" cy="1871663"/>
          </a:xfrm>
          <a:prstGeom prst="line">
            <a:avLst/>
          </a:prstGeom>
          <a:noFill/>
          <a:ln w="9525">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GB"/>
          </a:p>
        </p:txBody>
      </p:sp>
      <p:sp>
        <p:nvSpPr>
          <p:cNvPr id="108568" name="Line 24"/>
          <p:cNvSpPr>
            <a:spLocks noChangeShapeType="1"/>
          </p:cNvSpPr>
          <p:nvPr/>
        </p:nvSpPr>
        <p:spPr bwMode="auto">
          <a:xfrm flipH="1">
            <a:off x="1835150" y="2565400"/>
            <a:ext cx="1152525" cy="2087563"/>
          </a:xfrm>
          <a:prstGeom prst="line">
            <a:avLst/>
          </a:prstGeom>
          <a:noFill/>
          <a:ln w="9525">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GB"/>
          </a:p>
        </p:txBody>
      </p:sp>
      <p:sp>
        <p:nvSpPr>
          <p:cNvPr id="108569" name="Line 25"/>
          <p:cNvSpPr>
            <a:spLocks noChangeShapeType="1"/>
          </p:cNvSpPr>
          <p:nvPr/>
        </p:nvSpPr>
        <p:spPr bwMode="auto">
          <a:xfrm>
            <a:off x="5364163" y="2852738"/>
            <a:ext cx="503237" cy="1728787"/>
          </a:xfrm>
          <a:prstGeom prst="line">
            <a:avLst/>
          </a:prstGeom>
          <a:noFill/>
          <a:ln w="9525">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GB"/>
          </a:p>
        </p:txBody>
      </p:sp>
      <p:sp>
        <p:nvSpPr>
          <p:cNvPr id="108570" name="Line 26"/>
          <p:cNvSpPr>
            <a:spLocks noChangeShapeType="1"/>
          </p:cNvSpPr>
          <p:nvPr/>
        </p:nvSpPr>
        <p:spPr bwMode="auto">
          <a:xfrm>
            <a:off x="5508625" y="2852738"/>
            <a:ext cx="1368425" cy="431800"/>
          </a:xfrm>
          <a:prstGeom prst="line">
            <a:avLst/>
          </a:prstGeom>
          <a:noFill/>
          <a:ln w="9525">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GB"/>
          </a:p>
        </p:txBody>
      </p:sp>
      <p:sp>
        <p:nvSpPr>
          <p:cNvPr id="108571" name="Line 27"/>
          <p:cNvSpPr>
            <a:spLocks noChangeShapeType="1"/>
          </p:cNvSpPr>
          <p:nvPr/>
        </p:nvSpPr>
        <p:spPr bwMode="auto">
          <a:xfrm flipH="1">
            <a:off x="5940425" y="3573463"/>
            <a:ext cx="936625" cy="1079500"/>
          </a:xfrm>
          <a:prstGeom prst="line">
            <a:avLst/>
          </a:prstGeom>
          <a:noFill/>
          <a:ln w="9525">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GB"/>
          </a:p>
        </p:txBody>
      </p:sp>
      <p:sp>
        <p:nvSpPr>
          <p:cNvPr id="108572" name="Line 28"/>
          <p:cNvSpPr>
            <a:spLocks noChangeShapeType="1"/>
          </p:cNvSpPr>
          <p:nvPr/>
        </p:nvSpPr>
        <p:spPr bwMode="auto">
          <a:xfrm flipH="1" flipV="1">
            <a:off x="1619250" y="3284538"/>
            <a:ext cx="5184775" cy="144462"/>
          </a:xfrm>
          <a:prstGeom prst="line">
            <a:avLst/>
          </a:prstGeom>
          <a:noFill/>
          <a:ln w="9525">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GB"/>
          </a:p>
        </p:txBody>
      </p:sp>
      <p:sp>
        <p:nvSpPr>
          <p:cNvPr id="108573" name="Line 29"/>
          <p:cNvSpPr>
            <a:spLocks noChangeShapeType="1"/>
          </p:cNvSpPr>
          <p:nvPr/>
        </p:nvSpPr>
        <p:spPr bwMode="auto">
          <a:xfrm flipH="1">
            <a:off x="5940425" y="3500438"/>
            <a:ext cx="863600" cy="1008062"/>
          </a:xfrm>
          <a:prstGeom prst="line">
            <a:avLst/>
          </a:prstGeom>
          <a:noFill/>
          <a:ln w="9525">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GB"/>
          </a:p>
        </p:txBody>
      </p:sp>
      <p:sp>
        <p:nvSpPr>
          <p:cNvPr id="108574" name="Line 30"/>
          <p:cNvSpPr>
            <a:spLocks noChangeShapeType="1"/>
          </p:cNvSpPr>
          <p:nvPr/>
        </p:nvSpPr>
        <p:spPr bwMode="auto">
          <a:xfrm flipH="1" flipV="1">
            <a:off x="3348038" y="2708275"/>
            <a:ext cx="3384550" cy="792163"/>
          </a:xfrm>
          <a:prstGeom prst="line">
            <a:avLst/>
          </a:prstGeom>
          <a:noFill/>
          <a:ln w="9525">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GB"/>
          </a:p>
        </p:txBody>
      </p:sp>
      <p:sp>
        <p:nvSpPr>
          <p:cNvPr id="108575" name="Line 31"/>
          <p:cNvSpPr>
            <a:spLocks noChangeShapeType="1"/>
          </p:cNvSpPr>
          <p:nvPr/>
        </p:nvSpPr>
        <p:spPr bwMode="auto">
          <a:xfrm flipH="1">
            <a:off x="3348038" y="4868863"/>
            <a:ext cx="2376487" cy="647700"/>
          </a:xfrm>
          <a:prstGeom prst="line">
            <a:avLst/>
          </a:prstGeom>
          <a:noFill/>
          <a:ln w="9525">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GB"/>
          </a:p>
        </p:txBody>
      </p:sp>
      <p:sp>
        <p:nvSpPr>
          <p:cNvPr id="108576" name="Line 32"/>
          <p:cNvSpPr>
            <a:spLocks noChangeShapeType="1"/>
          </p:cNvSpPr>
          <p:nvPr/>
        </p:nvSpPr>
        <p:spPr bwMode="auto">
          <a:xfrm flipH="1" flipV="1">
            <a:off x="5292725" y="2852738"/>
            <a:ext cx="503238" cy="1800225"/>
          </a:xfrm>
          <a:prstGeom prst="line">
            <a:avLst/>
          </a:prstGeom>
          <a:noFill/>
          <a:ln w="9525">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GB"/>
          </a:p>
        </p:txBody>
      </p:sp>
      <p:sp>
        <p:nvSpPr>
          <p:cNvPr id="108577" name="Line 33"/>
          <p:cNvSpPr>
            <a:spLocks noChangeShapeType="1"/>
          </p:cNvSpPr>
          <p:nvPr/>
        </p:nvSpPr>
        <p:spPr bwMode="auto">
          <a:xfrm flipV="1">
            <a:off x="3276600" y="5013325"/>
            <a:ext cx="2374900" cy="576263"/>
          </a:xfrm>
          <a:prstGeom prst="line">
            <a:avLst/>
          </a:prstGeom>
          <a:noFill/>
          <a:ln w="9525">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GB"/>
          </a:p>
        </p:txBody>
      </p:sp>
      <p:sp>
        <p:nvSpPr>
          <p:cNvPr id="108578" name="Line 34"/>
          <p:cNvSpPr>
            <a:spLocks noChangeShapeType="1"/>
          </p:cNvSpPr>
          <p:nvPr/>
        </p:nvSpPr>
        <p:spPr bwMode="auto">
          <a:xfrm flipV="1">
            <a:off x="3419475" y="5084763"/>
            <a:ext cx="2376488" cy="576262"/>
          </a:xfrm>
          <a:prstGeom prst="line">
            <a:avLst/>
          </a:prstGeom>
          <a:noFill/>
          <a:ln w="9525">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GB"/>
          </a:p>
        </p:txBody>
      </p:sp>
      <p:sp>
        <p:nvSpPr>
          <p:cNvPr id="108579" name="Line 35"/>
          <p:cNvSpPr>
            <a:spLocks noChangeShapeType="1"/>
          </p:cNvSpPr>
          <p:nvPr/>
        </p:nvSpPr>
        <p:spPr bwMode="auto">
          <a:xfrm flipV="1">
            <a:off x="3348038" y="2924175"/>
            <a:ext cx="1871662" cy="2520950"/>
          </a:xfrm>
          <a:prstGeom prst="line">
            <a:avLst/>
          </a:prstGeom>
          <a:noFill/>
          <a:ln w="9525">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GB"/>
          </a:p>
        </p:txBody>
      </p:sp>
      <p:sp>
        <p:nvSpPr>
          <p:cNvPr id="108580" name="Line 36"/>
          <p:cNvSpPr>
            <a:spLocks noChangeShapeType="1"/>
          </p:cNvSpPr>
          <p:nvPr/>
        </p:nvSpPr>
        <p:spPr bwMode="auto">
          <a:xfrm flipH="1" flipV="1">
            <a:off x="1763713" y="3429000"/>
            <a:ext cx="1295400" cy="1944688"/>
          </a:xfrm>
          <a:prstGeom prst="line">
            <a:avLst/>
          </a:prstGeom>
          <a:noFill/>
          <a:ln w="9525">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GB"/>
          </a:p>
        </p:txBody>
      </p:sp>
      <p:sp>
        <p:nvSpPr>
          <p:cNvPr id="108581" name="Line 37"/>
          <p:cNvSpPr>
            <a:spLocks noChangeShapeType="1"/>
          </p:cNvSpPr>
          <p:nvPr/>
        </p:nvSpPr>
        <p:spPr bwMode="auto">
          <a:xfrm flipH="1" flipV="1">
            <a:off x="1835150" y="5157788"/>
            <a:ext cx="1152525" cy="503237"/>
          </a:xfrm>
          <a:prstGeom prst="line">
            <a:avLst/>
          </a:prstGeom>
          <a:noFill/>
          <a:ln w="9525">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GB"/>
          </a:p>
        </p:txBody>
      </p:sp>
      <p:sp>
        <p:nvSpPr>
          <p:cNvPr id="108582" name="Freeform 38" descr="Recycled paper"/>
          <p:cNvSpPr>
            <a:spLocks/>
          </p:cNvSpPr>
          <p:nvPr/>
        </p:nvSpPr>
        <p:spPr bwMode="auto">
          <a:xfrm>
            <a:off x="1323975" y="2603500"/>
            <a:ext cx="5668963" cy="3173413"/>
          </a:xfrm>
          <a:custGeom>
            <a:avLst/>
            <a:gdLst>
              <a:gd name="T0" fmla="*/ 311 w 3571"/>
              <a:gd name="T1" fmla="*/ 1579 h 1999"/>
              <a:gd name="T2" fmla="*/ 304 w 3571"/>
              <a:gd name="T3" fmla="*/ 1403 h 1999"/>
              <a:gd name="T4" fmla="*/ 277 w 3571"/>
              <a:gd name="T5" fmla="*/ 1362 h 1999"/>
              <a:gd name="T6" fmla="*/ 284 w 3571"/>
              <a:gd name="T7" fmla="*/ 1369 h 1999"/>
              <a:gd name="T8" fmla="*/ 176 w 3571"/>
              <a:gd name="T9" fmla="*/ 1362 h 1999"/>
              <a:gd name="T10" fmla="*/ 81 w 3571"/>
              <a:gd name="T11" fmla="*/ 1240 h 1999"/>
              <a:gd name="T12" fmla="*/ 20 w 3571"/>
              <a:gd name="T13" fmla="*/ 942 h 1999"/>
              <a:gd name="T14" fmla="*/ 6 w 3571"/>
              <a:gd name="T15" fmla="*/ 657 h 1999"/>
              <a:gd name="T16" fmla="*/ 189 w 3571"/>
              <a:gd name="T17" fmla="*/ 474 h 1999"/>
              <a:gd name="T18" fmla="*/ 399 w 3571"/>
              <a:gd name="T19" fmla="*/ 291 h 1999"/>
              <a:gd name="T20" fmla="*/ 515 w 3571"/>
              <a:gd name="T21" fmla="*/ 217 h 1999"/>
              <a:gd name="T22" fmla="*/ 616 w 3571"/>
              <a:gd name="T23" fmla="*/ 115 h 1999"/>
              <a:gd name="T24" fmla="*/ 677 w 3571"/>
              <a:gd name="T25" fmla="*/ 74 h 1999"/>
              <a:gd name="T26" fmla="*/ 867 w 3571"/>
              <a:gd name="T27" fmla="*/ 0 h 1999"/>
              <a:gd name="T28" fmla="*/ 1091 w 3571"/>
              <a:gd name="T29" fmla="*/ 81 h 1999"/>
              <a:gd name="T30" fmla="*/ 1212 w 3571"/>
              <a:gd name="T31" fmla="*/ 156 h 1999"/>
              <a:gd name="T32" fmla="*/ 1314 w 3571"/>
              <a:gd name="T33" fmla="*/ 135 h 1999"/>
              <a:gd name="T34" fmla="*/ 1517 w 3571"/>
              <a:gd name="T35" fmla="*/ 27 h 1999"/>
              <a:gd name="T36" fmla="*/ 1741 w 3571"/>
              <a:gd name="T37" fmla="*/ 95 h 1999"/>
              <a:gd name="T38" fmla="*/ 1917 w 3571"/>
              <a:gd name="T39" fmla="*/ 176 h 1999"/>
              <a:gd name="T40" fmla="*/ 2432 w 3571"/>
              <a:gd name="T41" fmla="*/ 203 h 1999"/>
              <a:gd name="T42" fmla="*/ 2839 w 3571"/>
              <a:gd name="T43" fmla="*/ 88 h 1999"/>
              <a:gd name="T44" fmla="*/ 3069 w 3571"/>
              <a:gd name="T45" fmla="*/ 81 h 1999"/>
              <a:gd name="T46" fmla="*/ 3395 w 3571"/>
              <a:gd name="T47" fmla="*/ 142 h 1999"/>
              <a:gd name="T48" fmla="*/ 3456 w 3571"/>
              <a:gd name="T49" fmla="*/ 183 h 1999"/>
              <a:gd name="T50" fmla="*/ 3435 w 3571"/>
              <a:gd name="T51" fmla="*/ 413 h 1999"/>
              <a:gd name="T52" fmla="*/ 3523 w 3571"/>
              <a:gd name="T53" fmla="*/ 711 h 1999"/>
              <a:gd name="T54" fmla="*/ 3557 w 3571"/>
              <a:gd name="T55" fmla="*/ 779 h 1999"/>
              <a:gd name="T56" fmla="*/ 3544 w 3571"/>
              <a:gd name="T57" fmla="*/ 881 h 1999"/>
              <a:gd name="T58" fmla="*/ 3483 w 3571"/>
              <a:gd name="T59" fmla="*/ 915 h 1999"/>
              <a:gd name="T60" fmla="*/ 3442 w 3571"/>
              <a:gd name="T61" fmla="*/ 935 h 1999"/>
              <a:gd name="T62" fmla="*/ 3381 w 3571"/>
              <a:gd name="T63" fmla="*/ 955 h 1999"/>
              <a:gd name="T64" fmla="*/ 3334 w 3571"/>
              <a:gd name="T65" fmla="*/ 976 h 1999"/>
              <a:gd name="T66" fmla="*/ 3273 w 3571"/>
              <a:gd name="T67" fmla="*/ 1016 h 1999"/>
              <a:gd name="T68" fmla="*/ 3144 w 3571"/>
              <a:gd name="T69" fmla="*/ 1145 h 1999"/>
              <a:gd name="T70" fmla="*/ 3090 w 3571"/>
              <a:gd name="T71" fmla="*/ 1193 h 1999"/>
              <a:gd name="T72" fmla="*/ 2690 w 3571"/>
              <a:gd name="T73" fmla="*/ 1281 h 1999"/>
              <a:gd name="T74" fmla="*/ 2737 w 3571"/>
              <a:gd name="T75" fmla="*/ 1409 h 1999"/>
              <a:gd name="T76" fmla="*/ 2771 w 3571"/>
              <a:gd name="T77" fmla="*/ 1606 h 1999"/>
              <a:gd name="T78" fmla="*/ 2595 w 3571"/>
              <a:gd name="T79" fmla="*/ 1755 h 1999"/>
              <a:gd name="T80" fmla="*/ 2378 w 3571"/>
              <a:gd name="T81" fmla="*/ 1809 h 1999"/>
              <a:gd name="T82" fmla="*/ 1917 w 3571"/>
              <a:gd name="T83" fmla="*/ 1918 h 1999"/>
              <a:gd name="T84" fmla="*/ 1565 w 3571"/>
              <a:gd name="T85" fmla="*/ 1985 h 1999"/>
              <a:gd name="T86" fmla="*/ 1267 w 3571"/>
              <a:gd name="T87" fmla="*/ 1884 h 1999"/>
              <a:gd name="T88" fmla="*/ 1253 w 3571"/>
              <a:gd name="T89" fmla="*/ 1863 h 1999"/>
              <a:gd name="T90" fmla="*/ 1070 w 3571"/>
              <a:gd name="T91" fmla="*/ 1735 h 1999"/>
              <a:gd name="T92" fmla="*/ 901 w 3571"/>
              <a:gd name="T93" fmla="*/ 1897 h 1999"/>
              <a:gd name="T94" fmla="*/ 745 w 3571"/>
              <a:gd name="T95" fmla="*/ 1999 h 1999"/>
              <a:gd name="T96" fmla="*/ 542 w 3571"/>
              <a:gd name="T97" fmla="*/ 1965 h 1999"/>
              <a:gd name="T98" fmla="*/ 413 w 3571"/>
              <a:gd name="T99" fmla="*/ 1911 h 1999"/>
              <a:gd name="T100" fmla="*/ 440 w 3571"/>
              <a:gd name="T101" fmla="*/ 1863 h 1999"/>
              <a:gd name="T102" fmla="*/ 440 w 3571"/>
              <a:gd name="T103" fmla="*/ 1823 h 1999"/>
              <a:gd name="T104" fmla="*/ 420 w 3571"/>
              <a:gd name="T105" fmla="*/ 1782 h 1999"/>
              <a:gd name="T106" fmla="*/ 393 w 3571"/>
              <a:gd name="T107" fmla="*/ 1796 h 1999"/>
              <a:gd name="T108" fmla="*/ 413 w 3571"/>
              <a:gd name="T109" fmla="*/ 1836 h 1999"/>
              <a:gd name="T110" fmla="*/ 372 w 3571"/>
              <a:gd name="T111" fmla="*/ 1816 h 1999"/>
              <a:gd name="T112" fmla="*/ 271 w 3571"/>
              <a:gd name="T113" fmla="*/ 1782 h 1999"/>
              <a:gd name="T114" fmla="*/ 284 w 3571"/>
              <a:gd name="T115" fmla="*/ 1714 h 1999"/>
              <a:gd name="T116" fmla="*/ 291 w 3571"/>
              <a:gd name="T117" fmla="*/ 1647 h 1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71" h="1999">
                <a:moveTo>
                  <a:pt x="277" y="1674"/>
                </a:moveTo>
                <a:cubicBezTo>
                  <a:pt x="319" y="1660"/>
                  <a:pt x="304" y="1623"/>
                  <a:pt x="311" y="1579"/>
                </a:cubicBezTo>
                <a:cubicBezTo>
                  <a:pt x="313" y="1565"/>
                  <a:pt x="320" y="1545"/>
                  <a:pt x="325" y="1531"/>
                </a:cubicBezTo>
                <a:cubicBezTo>
                  <a:pt x="322" y="1499"/>
                  <a:pt x="325" y="1437"/>
                  <a:pt x="304" y="1403"/>
                </a:cubicBezTo>
                <a:cubicBezTo>
                  <a:pt x="300" y="1396"/>
                  <a:pt x="296" y="1389"/>
                  <a:pt x="291" y="1382"/>
                </a:cubicBezTo>
                <a:cubicBezTo>
                  <a:pt x="287" y="1375"/>
                  <a:pt x="269" y="1364"/>
                  <a:pt x="277" y="1362"/>
                </a:cubicBezTo>
                <a:cubicBezTo>
                  <a:pt x="289" y="1358"/>
                  <a:pt x="302" y="1367"/>
                  <a:pt x="311" y="1376"/>
                </a:cubicBezTo>
                <a:cubicBezTo>
                  <a:pt x="318" y="1383"/>
                  <a:pt x="293" y="1371"/>
                  <a:pt x="284" y="1369"/>
                </a:cubicBezTo>
                <a:cubicBezTo>
                  <a:pt x="313" y="1359"/>
                  <a:pt x="311" y="1364"/>
                  <a:pt x="277" y="1355"/>
                </a:cubicBezTo>
                <a:cubicBezTo>
                  <a:pt x="374" y="1415"/>
                  <a:pt x="208" y="1367"/>
                  <a:pt x="176" y="1362"/>
                </a:cubicBezTo>
                <a:cubicBezTo>
                  <a:pt x="148" y="1353"/>
                  <a:pt x="137" y="1345"/>
                  <a:pt x="121" y="1321"/>
                </a:cubicBezTo>
                <a:cubicBezTo>
                  <a:pt x="113" y="1293"/>
                  <a:pt x="97" y="1264"/>
                  <a:pt x="81" y="1240"/>
                </a:cubicBezTo>
                <a:cubicBezTo>
                  <a:pt x="70" y="1197"/>
                  <a:pt x="55" y="1154"/>
                  <a:pt x="40" y="1111"/>
                </a:cubicBezTo>
                <a:cubicBezTo>
                  <a:pt x="22" y="1057"/>
                  <a:pt x="28" y="998"/>
                  <a:pt x="20" y="942"/>
                </a:cubicBezTo>
                <a:cubicBezTo>
                  <a:pt x="11" y="884"/>
                  <a:pt x="7" y="825"/>
                  <a:pt x="0" y="766"/>
                </a:cubicBezTo>
                <a:cubicBezTo>
                  <a:pt x="2" y="730"/>
                  <a:pt x="2" y="693"/>
                  <a:pt x="6" y="657"/>
                </a:cubicBezTo>
                <a:cubicBezTo>
                  <a:pt x="14" y="578"/>
                  <a:pt x="104" y="589"/>
                  <a:pt x="155" y="556"/>
                </a:cubicBezTo>
                <a:cubicBezTo>
                  <a:pt x="165" y="526"/>
                  <a:pt x="179" y="503"/>
                  <a:pt x="189" y="474"/>
                </a:cubicBezTo>
                <a:cubicBezTo>
                  <a:pt x="191" y="438"/>
                  <a:pt x="192" y="402"/>
                  <a:pt x="196" y="366"/>
                </a:cubicBezTo>
                <a:cubicBezTo>
                  <a:pt x="204" y="292"/>
                  <a:pt x="353" y="295"/>
                  <a:pt x="399" y="291"/>
                </a:cubicBezTo>
                <a:cubicBezTo>
                  <a:pt x="431" y="282"/>
                  <a:pt x="453" y="268"/>
                  <a:pt x="481" y="251"/>
                </a:cubicBezTo>
                <a:cubicBezTo>
                  <a:pt x="516" y="195"/>
                  <a:pt x="470" y="262"/>
                  <a:pt x="515" y="217"/>
                </a:cubicBezTo>
                <a:cubicBezTo>
                  <a:pt x="539" y="193"/>
                  <a:pt x="553" y="162"/>
                  <a:pt x="582" y="142"/>
                </a:cubicBezTo>
                <a:cubicBezTo>
                  <a:pt x="614" y="97"/>
                  <a:pt x="576" y="142"/>
                  <a:pt x="616" y="115"/>
                </a:cubicBezTo>
                <a:cubicBezTo>
                  <a:pt x="624" y="110"/>
                  <a:pt x="629" y="101"/>
                  <a:pt x="636" y="95"/>
                </a:cubicBezTo>
                <a:cubicBezTo>
                  <a:pt x="672" y="65"/>
                  <a:pt x="641" y="94"/>
                  <a:pt x="677" y="74"/>
                </a:cubicBezTo>
                <a:cubicBezTo>
                  <a:pt x="742" y="38"/>
                  <a:pt x="695" y="54"/>
                  <a:pt x="738" y="41"/>
                </a:cubicBezTo>
                <a:cubicBezTo>
                  <a:pt x="777" y="14"/>
                  <a:pt x="821" y="7"/>
                  <a:pt x="867" y="0"/>
                </a:cubicBezTo>
                <a:cubicBezTo>
                  <a:pt x="916" y="7"/>
                  <a:pt x="985" y="9"/>
                  <a:pt x="1030" y="34"/>
                </a:cubicBezTo>
                <a:cubicBezTo>
                  <a:pt x="1059" y="50"/>
                  <a:pt x="1070" y="60"/>
                  <a:pt x="1091" y="81"/>
                </a:cubicBezTo>
                <a:cubicBezTo>
                  <a:pt x="1105" y="95"/>
                  <a:pt x="1113" y="116"/>
                  <a:pt x="1131" y="122"/>
                </a:cubicBezTo>
                <a:cubicBezTo>
                  <a:pt x="1160" y="132"/>
                  <a:pt x="1183" y="146"/>
                  <a:pt x="1212" y="156"/>
                </a:cubicBezTo>
                <a:cubicBezTo>
                  <a:pt x="1219" y="158"/>
                  <a:pt x="1233" y="163"/>
                  <a:pt x="1233" y="163"/>
                </a:cubicBezTo>
                <a:cubicBezTo>
                  <a:pt x="1268" y="157"/>
                  <a:pt x="1286" y="155"/>
                  <a:pt x="1314" y="135"/>
                </a:cubicBezTo>
                <a:cubicBezTo>
                  <a:pt x="1346" y="88"/>
                  <a:pt x="1328" y="104"/>
                  <a:pt x="1362" y="81"/>
                </a:cubicBezTo>
                <a:cubicBezTo>
                  <a:pt x="1389" y="39"/>
                  <a:pt x="1471" y="33"/>
                  <a:pt x="1517" y="27"/>
                </a:cubicBezTo>
                <a:cubicBezTo>
                  <a:pt x="1563" y="32"/>
                  <a:pt x="1591" y="38"/>
                  <a:pt x="1633" y="47"/>
                </a:cubicBezTo>
                <a:cubicBezTo>
                  <a:pt x="1668" y="65"/>
                  <a:pt x="1703" y="82"/>
                  <a:pt x="1741" y="95"/>
                </a:cubicBezTo>
                <a:cubicBezTo>
                  <a:pt x="1779" y="108"/>
                  <a:pt x="1813" y="140"/>
                  <a:pt x="1849" y="156"/>
                </a:cubicBezTo>
                <a:cubicBezTo>
                  <a:pt x="1868" y="164"/>
                  <a:pt x="1896" y="170"/>
                  <a:pt x="1917" y="176"/>
                </a:cubicBezTo>
                <a:cubicBezTo>
                  <a:pt x="1935" y="181"/>
                  <a:pt x="1971" y="190"/>
                  <a:pt x="1971" y="190"/>
                </a:cubicBezTo>
                <a:cubicBezTo>
                  <a:pt x="2134" y="186"/>
                  <a:pt x="2274" y="185"/>
                  <a:pt x="2432" y="203"/>
                </a:cubicBezTo>
                <a:cubicBezTo>
                  <a:pt x="2505" y="200"/>
                  <a:pt x="2651" y="200"/>
                  <a:pt x="2730" y="156"/>
                </a:cubicBezTo>
                <a:cubicBezTo>
                  <a:pt x="2766" y="136"/>
                  <a:pt x="2799" y="102"/>
                  <a:pt x="2839" y="88"/>
                </a:cubicBezTo>
                <a:cubicBezTo>
                  <a:pt x="2883" y="73"/>
                  <a:pt x="2935" y="62"/>
                  <a:pt x="2981" y="54"/>
                </a:cubicBezTo>
                <a:cubicBezTo>
                  <a:pt x="3010" y="62"/>
                  <a:pt x="3040" y="76"/>
                  <a:pt x="3069" y="81"/>
                </a:cubicBezTo>
                <a:cubicBezTo>
                  <a:pt x="3145" y="93"/>
                  <a:pt x="3223" y="95"/>
                  <a:pt x="3300" y="102"/>
                </a:cubicBezTo>
                <a:cubicBezTo>
                  <a:pt x="3335" y="110"/>
                  <a:pt x="3364" y="124"/>
                  <a:pt x="3395" y="142"/>
                </a:cubicBezTo>
                <a:cubicBezTo>
                  <a:pt x="3409" y="150"/>
                  <a:pt x="3422" y="160"/>
                  <a:pt x="3435" y="169"/>
                </a:cubicBezTo>
                <a:cubicBezTo>
                  <a:pt x="3442" y="174"/>
                  <a:pt x="3456" y="183"/>
                  <a:pt x="3456" y="183"/>
                </a:cubicBezTo>
                <a:cubicBezTo>
                  <a:pt x="3488" y="233"/>
                  <a:pt x="3473" y="286"/>
                  <a:pt x="3456" y="339"/>
                </a:cubicBezTo>
                <a:cubicBezTo>
                  <a:pt x="3448" y="363"/>
                  <a:pt x="3435" y="413"/>
                  <a:pt x="3435" y="413"/>
                </a:cubicBezTo>
                <a:cubicBezTo>
                  <a:pt x="3441" y="536"/>
                  <a:pt x="3429" y="563"/>
                  <a:pt x="3483" y="650"/>
                </a:cubicBezTo>
                <a:cubicBezTo>
                  <a:pt x="3505" y="686"/>
                  <a:pt x="3490" y="662"/>
                  <a:pt x="3523" y="711"/>
                </a:cubicBezTo>
                <a:cubicBezTo>
                  <a:pt x="3532" y="725"/>
                  <a:pt x="3550" y="752"/>
                  <a:pt x="3550" y="752"/>
                </a:cubicBezTo>
                <a:cubicBezTo>
                  <a:pt x="3552" y="761"/>
                  <a:pt x="3554" y="770"/>
                  <a:pt x="3557" y="779"/>
                </a:cubicBezTo>
                <a:cubicBezTo>
                  <a:pt x="3561" y="793"/>
                  <a:pt x="3571" y="820"/>
                  <a:pt x="3571" y="820"/>
                </a:cubicBezTo>
                <a:cubicBezTo>
                  <a:pt x="3568" y="830"/>
                  <a:pt x="3558" y="870"/>
                  <a:pt x="3544" y="881"/>
                </a:cubicBezTo>
                <a:cubicBezTo>
                  <a:pt x="3538" y="886"/>
                  <a:pt x="3529" y="884"/>
                  <a:pt x="3523" y="888"/>
                </a:cubicBezTo>
                <a:cubicBezTo>
                  <a:pt x="3509" y="896"/>
                  <a:pt x="3498" y="910"/>
                  <a:pt x="3483" y="915"/>
                </a:cubicBezTo>
                <a:cubicBezTo>
                  <a:pt x="3476" y="917"/>
                  <a:pt x="3469" y="919"/>
                  <a:pt x="3462" y="922"/>
                </a:cubicBezTo>
                <a:cubicBezTo>
                  <a:pt x="3455" y="925"/>
                  <a:pt x="3449" y="932"/>
                  <a:pt x="3442" y="935"/>
                </a:cubicBezTo>
                <a:cubicBezTo>
                  <a:pt x="3429" y="941"/>
                  <a:pt x="3415" y="945"/>
                  <a:pt x="3401" y="949"/>
                </a:cubicBezTo>
                <a:cubicBezTo>
                  <a:pt x="3394" y="951"/>
                  <a:pt x="3381" y="955"/>
                  <a:pt x="3381" y="955"/>
                </a:cubicBezTo>
                <a:cubicBezTo>
                  <a:pt x="3374" y="960"/>
                  <a:pt x="3368" y="966"/>
                  <a:pt x="3361" y="969"/>
                </a:cubicBezTo>
                <a:cubicBezTo>
                  <a:pt x="3353" y="973"/>
                  <a:pt x="3342" y="971"/>
                  <a:pt x="3334" y="976"/>
                </a:cubicBezTo>
                <a:cubicBezTo>
                  <a:pt x="3326" y="981"/>
                  <a:pt x="3321" y="991"/>
                  <a:pt x="3313" y="996"/>
                </a:cubicBezTo>
                <a:cubicBezTo>
                  <a:pt x="3260" y="1031"/>
                  <a:pt x="3328" y="971"/>
                  <a:pt x="3273" y="1016"/>
                </a:cubicBezTo>
                <a:cubicBezTo>
                  <a:pt x="3221" y="1059"/>
                  <a:pt x="3281" y="1018"/>
                  <a:pt x="3232" y="1050"/>
                </a:cubicBezTo>
                <a:cubicBezTo>
                  <a:pt x="3211" y="1081"/>
                  <a:pt x="3170" y="1118"/>
                  <a:pt x="3144" y="1145"/>
                </a:cubicBezTo>
                <a:cubicBezTo>
                  <a:pt x="3138" y="1151"/>
                  <a:pt x="3136" y="1160"/>
                  <a:pt x="3130" y="1165"/>
                </a:cubicBezTo>
                <a:cubicBezTo>
                  <a:pt x="3118" y="1176"/>
                  <a:pt x="3090" y="1193"/>
                  <a:pt x="3090" y="1193"/>
                </a:cubicBezTo>
                <a:cubicBezTo>
                  <a:pt x="3052" y="1247"/>
                  <a:pt x="3003" y="1269"/>
                  <a:pt x="2940" y="1287"/>
                </a:cubicBezTo>
                <a:cubicBezTo>
                  <a:pt x="2853" y="1276"/>
                  <a:pt x="2780" y="1276"/>
                  <a:pt x="2690" y="1281"/>
                </a:cubicBezTo>
                <a:cubicBezTo>
                  <a:pt x="2662" y="1289"/>
                  <a:pt x="2658" y="1301"/>
                  <a:pt x="2649" y="1328"/>
                </a:cubicBezTo>
                <a:cubicBezTo>
                  <a:pt x="2664" y="1385"/>
                  <a:pt x="2695" y="1381"/>
                  <a:pt x="2737" y="1409"/>
                </a:cubicBezTo>
                <a:cubicBezTo>
                  <a:pt x="2768" y="1455"/>
                  <a:pt x="2757" y="1462"/>
                  <a:pt x="2751" y="1531"/>
                </a:cubicBezTo>
                <a:cubicBezTo>
                  <a:pt x="2756" y="1557"/>
                  <a:pt x="2762" y="1581"/>
                  <a:pt x="2771" y="1606"/>
                </a:cubicBezTo>
                <a:cubicBezTo>
                  <a:pt x="2766" y="1648"/>
                  <a:pt x="2772" y="1700"/>
                  <a:pt x="2724" y="1714"/>
                </a:cubicBezTo>
                <a:cubicBezTo>
                  <a:pt x="2686" y="1740"/>
                  <a:pt x="2639" y="1744"/>
                  <a:pt x="2595" y="1755"/>
                </a:cubicBezTo>
                <a:cubicBezTo>
                  <a:pt x="2549" y="1767"/>
                  <a:pt x="2504" y="1781"/>
                  <a:pt x="2459" y="1796"/>
                </a:cubicBezTo>
                <a:cubicBezTo>
                  <a:pt x="2451" y="1799"/>
                  <a:pt x="2378" y="1809"/>
                  <a:pt x="2378" y="1809"/>
                </a:cubicBezTo>
                <a:cubicBezTo>
                  <a:pt x="2308" y="1824"/>
                  <a:pt x="2239" y="1831"/>
                  <a:pt x="2168" y="1843"/>
                </a:cubicBezTo>
                <a:cubicBezTo>
                  <a:pt x="2082" y="1858"/>
                  <a:pt x="2002" y="1903"/>
                  <a:pt x="1917" y="1918"/>
                </a:cubicBezTo>
                <a:cubicBezTo>
                  <a:pt x="1858" y="1928"/>
                  <a:pt x="1801" y="1955"/>
                  <a:pt x="1741" y="1965"/>
                </a:cubicBezTo>
                <a:cubicBezTo>
                  <a:pt x="1683" y="1974"/>
                  <a:pt x="1623" y="1979"/>
                  <a:pt x="1565" y="1985"/>
                </a:cubicBezTo>
                <a:cubicBezTo>
                  <a:pt x="1497" y="1982"/>
                  <a:pt x="1410" y="1988"/>
                  <a:pt x="1341" y="1965"/>
                </a:cubicBezTo>
                <a:cubicBezTo>
                  <a:pt x="1315" y="1938"/>
                  <a:pt x="1293" y="1910"/>
                  <a:pt x="1267" y="1884"/>
                </a:cubicBezTo>
                <a:cubicBezTo>
                  <a:pt x="1274" y="1882"/>
                  <a:pt x="1291" y="1883"/>
                  <a:pt x="1287" y="1877"/>
                </a:cubicBezTo>
                <a:cubicBezTo>
                  <a:pt x="1280" y="1867"/>
                  <a:pt x="1263" y="1870"/>
                  <a:pt x="1253" y="1863"/>
                </a:cubicBezTo>
                <a:cubicBezTo>
                  <a:pt x="1245" y="1858"/>
                  <a:pt x="1239" y="1850"/>
                  <a:pt x="1233" y="1843"/>
                </a:cubicBezTo>
                <a:cubicBezTo>
                  <a:pt x="1173" y="1773"/>
                  <a:pt x="1157" y="1754"/>
                  <a:pt x="1070" y="1735"/>
                </a:cubicBezTo>
                <a:cubicBezTo>
                  <a:pt x="981" y="1742"/>
                  <a:pt x="991" y="1728"/>
                  <a:pt x="948" y="1789"/>
                </a:cubicBezTo>
                <a:cubicBezTo>
                  <a:pt x="941" y="1816"/>
                  <a:pt x="922" y="1878"/>
                  <a:pt x="901" y="1897"/>
                </a:cubicBezTo>
                <a:cubicBezTo>
                  <a:pt x="889" y="1908"/>
                  <a:pt x="860" y="1924"/>
                  <a:pt x="860" y="1924"/>
                </a:cubicBezTo>
                <a:cubicBezTo>
                  <a:pt x="841" y="1954"/>
                  <a:pt x="779" y="1987"/>
                  <a:pt x="745" y="1999"/>
                </a:cubicBezTo>
                <a:cubicBezTo>
                  <a:pt x="677" y="1995"/>
                  <a:pt x="646" y="1997"/>
                  <a:pt x="589" y="1985"/>
                </a:cubicBezTo>
                <a:cubicBezTo>
                  <a:pt x="558" y="1978"/>
                  <a:pt x="577" y="1979"/>
                  <a:pt x="542" y="1965"/>
                </a:cubicBezTo>
                <a:cubicBezTo>
                  <a:pt x="529" y="1960"/>
                  <a:pt x="501" y="1952"/>
                  <a:pt x="501" y="1952"/>
                </a:cubicBezTo>
                <a:cubicBezTo>
                  <a:pt x="475" y="1934"/>
                  <a:pt x="443" y="1921"/>
                  <a:pt x="413" y="1911"/>
                </a:cubicBezTo>
                <a:cubicBezTo>
                  <a:pt x="397" y="1866"/>
                  <a:pt x="408" y="1916"/>
                  <a:pt x="447" y="1884"/>
                </a:cubicBezTo>
                <a:cubicBezTo>
                  <a:pt x="453" y="1879"/>
                  <a:pt x="443" y="1870"/>
                  <a:pt x="440" y="1863"/>
                </a:cubicBezTo>
                <a:cubicBezTo>
                  <a:pt x="428" y="1839"/>
                  <a:pt x="351" y="1785"/>
                  <a:pt x="420" y="1816"/>
                </a:cubicBezTo>
                <a:cubicBezTo>
                  <a:pt x="426" y="1819"/>
                  <a:pt x="433" y="1821"/>
                  <a:pt x="440" y="1823"/>
                </a:cubicBezTo>
                <a:cubicBezTo>
                  <a:pt x="415" y="1797"/>
                  <a:pt x="411" y="1799"/>
                  <a:pt x="440" y="1809"/>
                </a:cubicBezTo>
                <a:cubicBezTo>
                  <a:pt x="423" y="1785"/>
                  <a:pt x="342" y="1720"/>
                  <a:pt x="420" y="1782"/>
                </a:cubicBezTo>
                <a:cubicBezTo>
                  <a:pt x="418" y="1789"/>
                  <a:pt x="419" y="1799"/>
                  <a:pt x="413" y="1802"/>
                </a:cubicBezTo>
                <a:cubicBezTo>
                  <a:pt x="407" y="1805"/>
                  <a:pt x="393" y="1789"/>
                  <a:pt x="393" y="1796"/>
                </a:cubicBezTo>
                <a:cubicBezTo>
                  <a:pt x="393" y="1816"/>
                  <a:pt x="448" y="1825"/>
                  <a:pt x="386" y="1809"/>
                </a:cubicBezTo>
                <a:cubicBezTo>
                  <a:pt x="395" y="1818"/>
                  <a:pt x="409" y="1824"/>
                  <a:pt x="413" y="1836"/>
                </a:cubicBezTo>
                <a:cubicBezTo>
                  <a:pt x="415" y="1843"/>
                  <a:pt x="399" y="1833"/>
                  <a:pt x="393" y="1830"/>
                </a:cubicBezTo>
                <a:cubicBezTo>
                  <a:pt x="385" y="1826"/>
                  <a:pt x="380" y="1820"/>
                  <a:pt x="372" y="1816"/>
                </a:cubicBezTo>
                <a:cubicBezTo>
                  <a:pt x="343" y="1802"/>
                  <a:pt x="337" y="1804"/>
                  <a:pt x="311" y="1796"/>
                </a:cubicBezTo>
                <a:cubicBezTo>
                  <a:pt x="298" y="1792"/>
                  <a:pt x="284" y="1787"/>
                  <a:pt x="271" y="1782"/>
                </a:cubicBezTo>
                <a:cubicBezTo>
                  <a:pt x="264" y="1780"/>
                  <a:pt x="250" y="1775"/>
                  <a:pt x="250" y="1775"/>
                </a:cubicBezTo>
                <a:cubicBezTo>
                  <a:pt x="258" y="1744"/>
                  <a:pt x="258" y="1732"/>
                  <a:pt x="284" y="1714"/>
                </a:cubicBezTo>
                <a:cubicBezTo>
                  <a:pt x="289" y="1701"/>
                  <a:pt x="302" y="1688"/>
                  <a:pt x="298" y="1674"/>
                </a:cubicBezTo>
                <a:cubicBezTo>
                  <a:pt x="296" y="1665"/>
                  <a:pt x="300" y="1647"/>
                  <a:pt x="291" y="1647"/>
                </a:cubicBezTo>
                <a:cubicBezTo>
                  <a:pt x="281" y="1647"/>
                  <a:pt x="282" y="1665"/>
                  <a:pt x="277" y="1674"/>
                </a:cubicBezTo>
                <a:close/>
              </a:path>
            </a:pathLst>
          </a:custGeom>
          <a:noFill/>
          <a:ln w="28575" cmpd="sng">
            <a:solidFill>
              <a:srgbClr val="FF0000"/>
            </a:solidFill>
            <a:round/>
            <a:headEnd/>
            <a:tailEnd/>
          </a:ln>
          <a:effectLst/>
          <a:extLst>
            <a:ext uri="{909E8E84-426E-40DD-AFC4-6F175D3DCCD1}">
              <a14:hiddenFill xmlns:a14="http://schemas.microsoft.com/office/drawing/2010/main">
                <a:blipFill dpi="0" rotWithShape="0">
                  <a:blip r:embed="rId3"/>
                  <a:srcRect/>
                  <a:tile tx="0" ty="0" sx="100000" sy="100000" flip="none" algn="tl"/>
                </a:blip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GB"/>
          </a:p>
        </p:txBody>
      </p:sp>
      <p:sp>
        <p:nvSpPr>
          <p:cNvPr id="108587" name="Text Box 43"/>
          <p:cNvSpPr txBox="1">
            <a:spLocks noChangeArrowheads="1"/>
          </p:cNvSpPr>
          <p:nvPr/>
        </p:nvSpPr>
        <p:spPr bwMode="auto">
          <a:xfrm>
            <a:off x="4211638" y="5876925"/>
            <a:ext cx="2881312"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a:t>Communication system</a:t>
            </a:r>
          </a:p>
        </p:txBody>
      </p:sp>
      <p:sp>
        <p:nvSpPr>
          <p:cNvPr id="108588" name="Text Box 44"/>
          <p:cNvSpPr txBox="1">
            <a:spLocks noChangeArrowheads="1"/>
          </p:cNvSpPr>
          <p:nvPr/>
        </p:nvSpPr>
        <p:spPr bwMode="auto">
          <a:xfrm>
            <a:off x="4716463" y="1916113"/>
            <a:ext cx="35274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a:t>Communication units</a:t>
            </a:r>
          </a:p>
        </p:txBody>
      </p:sp>
      <p:sp>
        <p:nvSpPr>
          <p:cNvPr id="108589" name="Line 45"/>
          <p:cNvSpPr>
            <a:spLocks noChangeShapeType="1"/>
          </p:cNvSpPr>
          <p:nvPr/>
        </p:nvSpPr>
        <p:spPr bwMode="auto">
          <a:xfrm flipH="1" flipV="1">
            <a:off x="5076825" y="5589588"/>
            <a:ext cx="358775" cy="43180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GB"/>
          </a:p>
        </p:txBody>
      </p:sp>
      <p:sp>
        <p:nvSpPr>
          <p:cNvPr id="108590" name="Line 46"/>
          <p:cNvSpPr>
            <a:spLocks noChangeShapeType="1"/>
          </p:cNvSpPr>
          <p:nvPr/>
        </p:nvSpPr>
        <p:spPr bwMode="auto">
          <a:xfrm flipH="1">
            <a:off x="3419475" y="2205038"/>
            <a:ext cx="1368425" cy="215900"/>
          </a:xfrm>
          <a:prstGeom prst="line">
            <a:avLst/>
          </a:prstGeom>
          <a:noFill/>
          <a:ln w="28575">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GB"/>
          </a:p>
        </p:txBody>
      </p:sp>
      <p:sp>
        <p:nvSpPr>
          <p:cNvPr id="108591" name="Line 47"/>
          <p:cNvSpPr>
            <a:spLocks noChangeShapeType="1"/>
          </p:cNvSpPr>
          <p:nvPr/>
        </p:nvSpPr>
        <p:spPr bwMode="auto">
          <a:xfrm flipH="1">
            <a:off x="5435600" y="2349500"/>
            <a:ext cx="144463" cy="142875"/>
          </a:xfrm>
          <a:prstGeom prst="line">
            <a:avLst/>
          </a:prstGeom>
          <a:noFill/>
          <a:ln w="28575">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GB"/>
          </a:p>
        </p:txBody>
      </p:sp>
      <p:sp>
        <p:nvSpPr>
          <p:cNvPr id="108592" name="Line 48"/>
          <p:cNvSpPr>
            <a:spLocks noChangeShapeType="1"/>
          </p:cNvSpPr>
          <p:nvPr/>
        </p:nvSpPr>
        <p:spPr bwMode="auto">
          <a:xfrm flipH="1">
            <a:off x="7092950" y="2420938"/>
            <a:ext cx="142875" cy="863600"/>
          </a:xfrm>
          <a:prstGeom prst="line">
            <a:avLst/>
          </a:prstGeom>
          <a:noFill/>
          <a:ln w="28575">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GB"/>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AD1F8115-021F-41FE-9A7D-9625BDCD1500}" type="slidenum">
              <a:rPr lang="en-GB" altLang="en-US"/>
              <a:pPr/>
              <a:t>19</a:t>
            </a:fld>
            <a:endParaRPr lang="en-GB" altLang="en-US"/>
          </a:p>
        </p:txBody>
      </p:sp>
      <p:sp>
        <p:nvSpPr>
          <p:cNvPr id="87042" name="Rectangle 2"/>
          <p:cNvSpPr>
            <a:spLocks noGrp="1" noChangeArrowheads="1"/>
          </p:cNvSpPr>
          <p:nvPr>
            <p:ph type="title"/>
          </p:nvPr>
        </p:nvSpPr>
        <p:spPr/>
        <p:txBody>
          <a:bodyPr/>
          <a:lstStyle/>
          <a:p>
            <a:r>
              <a:rPr lang="en-GB" altLang="en-US"/>
              <a:t>The cell’s environment</a:t>
            </a:r>
          </a:p>
        </p:txBody>
      </p:sp>
      <p:pic>
        <p:nvPicPr>
          <p:cNvPr id="87045" name="Picture 5" descr="em_soma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1844675"/>
            <a:ext cx="3941763" cy="4527550"/>
          </a:xfrm>
          <a:prstGeom prst="rect">
            <a:avLst/>
          </a:prstGeom>
          <a:noFill/>
          <a:extLst>
            <a:ext uri="{909E8E84-426E-40DD-AFC4-6F175D3DCCD1}">
              <a14:hiddenFill xmlns:a14="http://schemas.microsoft.com/office/drawing/2010/main">
                <a:solidFill>
                  <a:srgbClr val="FFFFFF"/>
                </a:solidFill>
              </a14:hiddenFill>
            </a:ext>
          </a:extLst>
        </p:spPr>
      </p:pic>
      <p:pic>
        <p:nvPicPr>
          <p:cNvPr id="87047" name="Picture 7" descr="golgi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7538" y="1773238"/>
            <a:ext cx="3568700" cy="4608512"/>
          </a:xfrm>
          <a:prstGeom prst="rect">
            <a:avLst/>
          </a:prstGeom>
          <a:noFill/>
          <a:extLst>
            <a:ext uri="{909E8E84-426E-40DD-AFC4-6F175D3DCCD1}">
              <a14:hiddenFill xmlns:a14="http://schemas.microsoft.com/office/drawing/2010/main">
                <a:solidFill>
                  <a:srgbClr val="FFFFFF"/>
                </a:solidFill>
              </a14:hiddenFill>
            </a:ext>
          </a:extLst>
        </p:spPr>
      </p:pic>
      <p:sp>
        <p:nvSpPr>
          <p:cNvPr id="87048" name="Text Box 8"/>
          <p:cNvSpPr txBox="1">
            <a:spLocks noChangeArrowheads="1"/>
          </p:cNvSpPr>
          <p:nvPr/>
        </p:nvSpPr>
        <p:spPr bwMode="auto">
          <a:xfrm>
            <a:off x="2627313" y="6400800"/>
            <a:ext cx="26654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a:t>(cti.itc.virginia.edu)</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620DA667-9B2C-4887-875E-229B33007545}" type="slidenum">
              <a:rPr lang="en-GB" altLang="en-US"/>
              <a:pPr/>
              <a:t>2</a:t>
            </a:fld>
            <a:endParaRPr lang="en-GB" altLang="en-US"/>
          </a:p>
        </p:txBody>
      </p:sp>
      <p:sp>
        <p:nvSpPr>
          <p:cNvPr id="62466" name="Rectangle 2"/>
          <p:cNvSpPr>
            <a:spLocks noGrp="1" noChangeArrowheads="1"/>
          </p:cNvSpPr>
          <p:nvPr>
            <p:ph type="title"/>
          </p:nvPr>
        </p:nvSpPr>
        <p:spPr/>
        <p:txBody>
          <a:bodyPr/>
          <a:lstStyle/>
          <a:p>
            <a:r>
              <a:rPr lang="en-GB" altLang="en-US"/>
              <a:t>Objectives</a:t>
            </a:r>
          </a:p>
        </p:txBody>
      </p:sp>
      <p:sp>
        <p:nvSpPr>
          <p:cNvPr id="62467" name="Rectangle 3"/>
          <p:cNvSpPr>
            <a:spLocks noGrp="1" noChangeArrowheads="1"/>
          </p:cNvSpPr>
          <p:nvPr>
            <p:ph type="body" idx="1"/>
          </p:nvPr>
        </p:nvSpPr>
        <p:spPr/>
        <p:txBody>
          <a:bodyPr/>
          <a:lstStyle/>
          <a:p>
            <a:r>
              <a:rPr lang="en-GB" altLang="en-US" dirty="0"/>
              <a:t>Examples of systems</a:t>
            </a:r>
          </a:p>
          <a:p>
            <a:r>
              <a:rPr lang="en-GB" altLang="en-US" dirty="0"/>
              <a:t>Fundamental concepts:</a:t>
            </a:r>
          </a:p>
          <a:p>
            <a:pPr lvl="1"/>
            <a:r>
              <a:rPr lang="en-GB" altLang="en-US" dirty="0"/>
              <a:t>Communication</a:t>
            </a:r>
          </a:p>
          <a:p>
            <a:pPr lvl="1"/>
            <a:r>
              <a:rPr lang="en-GB" altLang="en-US" dirty="0" smtClean="0"/>
              <a:t>Environment</a:t>
            </a:r>
          </a:p>
          <a:p>
            <a:pPr lvl="1"/>
            <a:r>
              <a:rPr lang="en-GB" altLang="en-US" dirty="0"/>
              <a:t>Action and perception</a:t>
            </a:r>
          </a:p>
          <a:p>
            <a:pPr lvl="1"/>
            <a:r>
              <a:rPr lang="en-GB" altLang="en-US" dirty="0"/>
              <a:t>Reference</a:t>
            </a:r>
          </a:p>
          <a:p>
            <a:pPr lvl="1"/>
            <a:r>
              <a:rPr lang="en-GB" altLang="en-US" dirty="0"/>
              <a:t>Main function of systems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B5B64074-0048-4A48-A44C-68832A2FF957}" type="slidenum">
              <a:rPr lang="en-GB" altLang="en-US"/>
              <a:pPr/>
              <a:t>20</a:t>
            </a:fld>
            <a:endParaRPr lang="en-GB" altLang="en-US"/>
          </a:p>
        </p:txBody>
      </p:sp>
      <p:sp>
        <p:nvSpPr>
          <p:cNvPr id="88066" name="Rectangle 2"/>
          <p:cNvSpPr>
            <a:spLocks noGrp="1" noChangeArrowheads="1"/>
          </p:cNvSpPr>
          <p:nvPr>
            <p:ph type="title"/>
          </p:nvPr>
        </p:nvSpPr>
        <p:spPr/>
        <p:txBody>
          <a:bodyPr/>
          <a:lstStyle/>
          <a:p>
            <a:r>
              <a:rPr lang="en-GB" altLang="en-US"/>
              <a:t>Outside of a system</a:t>
            </a:r>
          </a:p>
        </p:txBody>
      </p:sp>
      <p:sp>
        <p:nvSpPr>
          <p:cNvPr id="88067" name="Rectangle 3"/>
          <p:cNvSpPr>
            <a:spLocks noGrp="1" noChangeArrowheads="1"/>
          </p:cNvSpPr>
          <p:nvPr>
            <p:ph type="body" idx="1"/>
          </p:nvPr>
        </p:nvSpPr>
        <p:spPr>
          <a:xfrm>
            <a:off x="685800" y="1981200"/>
            <a:ext cx="7772400" cy="2816225"/>
          </a:xfrm>
        </p:spPr>
        <p:txBody>
          <a:bodyPr/>
          <a:lstStyle/>
          <a:p>
            <a:r>
              <a:rPr lang="en-GB" altLang="en-US"/>
              <a:t>Communications between communication units, which are not part of the system</a:t>
            </a:r>
          </a:p>
          <a:p>
            <a:r>
              <a:rPr lang="en-GB" altLang="en-US"/>
              <a:t>E.g., mobile phones and satellite TV signals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826505F6-74AC-42D6-B342-19A4B6CC9F22}" type="slidenum">
              <a:rPr lang="en-GB" altLang="en-US"/>
              <a:pPr/>
              <a:t>21</a:t>
            </a:fld>
            <a:endParaRPr lang="en-GB" altLang="en-US"/>
          </a:p>
        </p:txBody>
      </p:sp>
      <p:sp>
        <p:nvSpPr>
          <p:cNvPr id="89090" name="Rectangle 2"/>
          <p:cNvSpPr>
            <a:spLocks noGrp="1" noChangeArrowheads="1"/>
          </p:cNvSpPr>
          <p:nvPr>
            <p:ph type="title"/>
          </p:nvPr>
        </p:nvSpPr>
        <p:spPr/>
        <p:txBody>
          <a:bodyPr/>
          <a:lstStyle/>
          <a:p>
            <a:r>
              <a:rPr lang="en-GB" altLang="en-US"/>
              <a:t>Environment</a:t>
            </a:r>
          </a:p>
        </p:txBody>
      </p:sp>
      <p:sp>
        <p:nvSpPr>
          <p:cNvPr id="89091" name="Rectangle 3"/>
          <p:cNvSpPr>
            <a:spLocks noGrp="1" noChangeArrowheads="1"/>
          </p:cNvSpPr>
          <p:nvPr>
            <p:ph type="body" idx="1"/>
          </p:nvPr>
        </p:nvSpPr>
        <p:spPr/>
        <p:txBody>
          <a:bodyPr/>
          <a:lstStyle/>
          <a:p>
            <a:r>
              <a:rPr lang="en-GB" altLang="en-US"/>
              <a:t>Environment = not the system</a:t>
            </a:r>
          </a:p>
          <a:p>
            <a:r>
              <a:rPr lang="en-GB" altLang="en-US"/>
              <a:t>We define environment as every communication that is outside of the system</a:t>
            </a:r>
          </a:p>
          <a:p>
            <a:r>
              <a:rPr lang="en-GB" altLang="en-US"/>
              <a:t>E.g., cell and metabolites in the inter-cellular fluid</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DF7C0F2C-8BE5-4968-A618-31CE0E2C3E0D}" type="slidenum">
              <a:rPr lang="en-GB" altLang="en-US"/>
              <a:pPr/>
              <a:t>22</a:t>
            </a:fld>
            <a:endParaRPr lang="en-GB" altLang="en-US"/>
          </a:p>
        </p:txBody>
      </p:sp>
      <p:sp>
        <p:nvSpPr>
          <p:cNvPr id="113666" name="Rectangle 2"/>
          <p:cNvSpPr>
            <a:spLocks noGrp="1" noChangeArrowheads="1"/>
          </p:cNvSpPr>
          <p:nvPr>
            <p:ph type="title"/>
          </p:nvPr>
        </p:nvSpPr>
        <p:spPr/>
        <p:txBody>
          <a:bodyPr/>
          <a:lstStyle/>
          <a:p>
            <a:r>
              <a:rPr lang="en-GB" altLang="en-US"/>
              <a:t>Where is the boundary ?</a:t>
            </a:r>
          </a:p>
        </p:txBody>
      </p:sp>
      <p:graphicFrame>
        <p:nvGraphicFramePr>
          <p:cNvPr id="113668" name="Object 4"/>
          <p:cNvGraphicFramePr>
            <a:graphicFrameLocks noChangeAspect="1"/>
          </p:cNvGraphicFramePr>
          <p:nvPr/>
        </p:nvGraphicFramePr>
        <p:xfrm>
          <a:off x="827088" y="1989138"/>
          <a:ext cx="7040562" cy="4095750"/>
        </p:xfrm>
        <a:graphic>
          <a:graphicData uri="http://schemas.openxmlformats.org/presentationml/2006/ole">
            <mc:AlternateContent xmlns:mc="http://schemas.openxmlformats.org/markup-compatibility/2006">
              <mc:Choice xmlns:v="urn:schemas-microsoft-com:vml" Requires="v">
                <p:oleObj spid="_x0000_s113676" name="Bitmap Image" r:id="rId4" imgW="7039958" imgH="4095238" progId="Paint.Picture">
                  <p:embed/>
                </p:oleObj>
              </mc:Choice>
              <mc:Fallback>
                <p:oleObj name="Bitmap Image" r:id="rId4" imgW="7039958" imgH="4095238" progId="Paint.Picture">
                  <p:embed/>
                  <p:pic>
                    <p:nvPicPr>
                      <p:cNvPr id="0" name="Object 4"/>
                      <p:cNvPicPr>
                        <a:picLocks noChangeAspect="1" noChangeArrowheads="1"/>
                      </p:cNvPicPr>
                      <p:nvPr/>
                    </p:nvPicPr>
                    <p:blipFill>
                      <a:blip r:embed="rId5">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827088" y="1989138"/>
                        <a:ext cx="7040562" cy="409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Slide Number Placeholder 5"/>
          <p:cNvSpPr>
            <a:spLocks noGrp="1"/>
          </p:cNvSpPr>
          <p:nvPr>
            <p:ph type="sldNum" sz="quarter" idx="12"/>
          </p:nvPr>
        </p:nvSpPr>
        <p:spPr/>
        <p:txBody>
          <a:bodyPr/>
          <a:lstStyle/>
          <a:p>
            <a:fld id="{11FA983F-EED3-42F6-871B-D8F524ADC663}" type="slidenum">
              <a:rPr lang="en-GB" altLang="en-US"/>
              <a:pPr/>
              <a:t>23</a:t>
            </a:fld>
            <a:endParaRPr lang="en-GB" altLang="en-US"/>
          </a:p>
        </p:txBody>
      </p:sp>
      <p:sp>
        <p:nvSpPr>
          <p:cNvPr id="91138" name="Rectangle 2"/>
          <p:cNvSpPr>
            <a:spLocks noGrp="1" noChangeArrowheads="1"/>
          </p:cNvSpPr>
          <p:nvPr>
            <p:ph type="title"/>
          </p:nvPr>
        </p:nvSpPr>
        <p:spPr/>
        <p:txBody>
          <a:bodyPr/>
          <a:lstStyle/>
          <a:p>
            <a:r>
              <a:rPr lang="en-GB" altLang="en-US"/>
              <a:t>System and environment</a:t>
            </a:r>
          </a:p>
        </p:txBody>
      </p:sp>
      <p:sp>
        <p:nvSpPr>
          <p:cNvPr id="91139" name="Rectangle 3"/>
          <p:cNvSpPr>
            <a:spLocks noGrp="1" noChangeArrowheads="1"/>
          </p:cNvSpPr>
          <p:nvPr>
            <p:ph type="body" idx="1"/>
          </p:nvPr>
        </p:nvSpPr>
        <p:spPr>
          <a:xfrm>
            <a:off x="685800" y="1981200"/>
            <a:ext cx="7772400" cy="2816225"/>
          </a:xfrm>
        </p:spPr>
        <p:txBody>
          <a:bodyPr/>
          <a:lstStyle/>
          <a:p>
            <a:r>
              <a:rPr lang="en-GB" altLang="en-US"/>
              <a:t>Communication density boundary</a:t>
            </a:r>
          </a:p>
          <a:p>
            <a:r>
              <a:rPr lang="en-GB" altLang="en-US"/>
              <a:t>Dense communication within the system rare communications with outside of the system</a:t>
            </a:r>
          </a:p>
          <a:p>
            <a:r>
              <a:rPr lang="en-GB" altLang="en-US"/>
              <a:t>Note: the boundary may change</a:t>
            </a:r>
          </a:p>
        </p:txBody>
      </p:sp>
      <p:sp>
        <p:nvSpPr>
          <p:cNvPr id="91140" name="Rectangle 4"/>
          <p:cNvSpPr>
            <a:spLocks noChangeArrowheads="1"/>
          </p:cNvSpPr>
          <p:nvPr/>
        </p:nvSpPr>
        <p:spPr bwMode="auto">
          <a:xfrm>
            <a:off x="2627313" y="5445125"/>
            <a:ext cx="144462" cy="142875"/>
          </a:xfrm>
          <a:prstGeom prst="rect">
            <a:avLst/>
          </a:prstGeom>
          <a:solidFill>
            <a:schemeClr val="accent1"/>
          </a:solidFill>
          <a:ln w="9525">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91141" name="Rectangle 5"/>
          <p:cNvSpPr>
            <a:spLocks noChangeArrowheads="1"/>
          </p:cNvSpPr>
          <p:nvPr/>
        </p:nvSpPr>
        <p:spPr bwMode="auto">
          <a:xfrm>
            <a:off x="2843213" y="5878513"/>
            <a:ext cx="144462" cy="142875"/>
          </a:xfrm>
          <a:prstGeom prst="rect">
            <a:avLst/>
          </a:prstGeom>
          <a:solidFill>
            <a:schemeClr val="accent1"/>
          </a:solidFill>
          <a:ln w="9525">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91142" name="Rectangle 6"/>
          <p:cNvSpPr>
            <a:spLocks noChangeArrowheads="1"/>
          </p:cNvSpPr>
          <p:nvPr/>
        </p:nvSpPr>
        <p:spPr bwMode="auto">
          <a:xfrm>
            <a:off x="2843213" y="5156200"/>
            <a:ext cx="144462" cy="142875"/>
          </a:xfrm>
          <a:prstGeom prst="rect">
            <a:avLst/>
          </a:prstGeom>
          <a:solidFill>
            <a:schemeClr val="accent1"/>
          </a:solidFill>
          <a:ln w="9525">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91143" name="Rectangle 7"/>
          <p:cNvSpPr>
            <a:spLocks noChangeArrowheads="1"/>
          </p:cNvSpPr>
          <p:nvPr/>
        </p:nvSpPr>
        <p:spPr bwMode="auto">
          <a:xfrm>
            <a:off x="3635375" y="5661025"/>
            <a:ext cx="144463" cy="142875"/>
          </a:xfrm>
          <a:prstGeom prst="rect">
            <a:avLst/>
          </a:prstGeom>
          <a:solidFill>
            <a:schemeClr val="accent1"/>
          </a:solidFill>
          <a:ln w="9525">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91144" name="Rectangle 8"/>
          <p:cNvSpPr>
            <a:spLocks noChangeArrowheads="1"/>
          </p:cNvSpPr>
          <p:nvPr/>
        </p:nvSpPr>
        <p:spPr bwMode="auto">
          <a:xfrm>
            <a:off x="3275013" y="5157788"/>
            <a:ext cx="144462" cy="142875"/>
          </a:xfrm>
          <a:prstGeom prst="rect">
            <a:avLst/>
          </a:prstGeom>
          <a:solidFill>
            <a:schemeClr val="accent1"/>
          </a:solidFill>
          <a:ln w="9525">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91145" name="Rectangle 9"/>
          <p:cNvSpPr>
            <a:spLocks noChangeArrowheads="1"/>
          </p:cNvSpPr>
          <p:nvPr/>
        </p:nvSpPr>
        <p:spPr bwMode="auto">
          <a:xfrm>
            <a:off x="3346450" y="5949950"/>
            <a:ext cx="144463" cy="142875"/>
          </a:xfrm>
          <a:prstGeom prst="rect">
            <a:avLst/>
          </a:prstGeom>
          <a:solidFill>
            <a:schemeClr val="accent1"/>
          </a:solidFill>
          <a:ln w="9525">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91146" name="Rectangle 10"/>
          <p:cNvSpPr>
            <a:spLocks noChangeArrowheads="1"/>
          </p:cNvSpPr>
          <p:nvPr/>
        </p:nvSpPr>
        <p:spPr bwMode="auto">
          <a:xfrm>
            <a:off x="4714875" y="5661025"/>
            <a:ext cx="144463" cy="142875"/>
          </a:xfrm>
          <a:prstGeom prst="rect">
            <a:avLst/>
          </a:prstGeom>
          <a:solidFill>
            <a:schemeClr val="accent1"/>
          </a:solidFill>
          <a:ln w="9525">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91147" name="Rectangle 11"/>
          <p:cNvSpPr>
            <a:spLocks noChangeArrowheads="1"/>
          </p:cNvSpPr>
          <p:nvPr/>
        </p:nvSpPr>
        <p:spPr bwMode="auto">
          <a:xfrm>
            <a:off x="4138613" y="4940300"/>
            <a:ext cx="144462" cy="142875"/>
          </a:xfrm>
          <a:prstGeom prst="rect">
            <a:avLst/>
          </a:prstGeom>
          <a:solidFill>
            <a:schemeClr val="accent1"/>
          </a:solidFill>
          <a:ln w="9525">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91148" name="Rectangle 12"/>
          <p:cNvSpPr>
            <a:spLocks noChangeArrowheads="1"/>
          </p:cNvSpPr>
          <p:nvPr/>
        </p:nvSpPr>
        <p:spPr bwMode="auto">
          <a:xfrm>
            <a:off x="5507038" y="5372100"/>
            <a:ext cx="144462" cy="142875"/>
          </a:xfrm>
          <a:prstGeom prst="rect">
            <a:avLst/>
          </a:prstGeom>
          <a:solidFill>
            <a:schemeClr val="accent1"/>
          </a:solidFill>
          <a:ln w="9525">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91149" name="Line 13"/>
          <p:cNvSpPr>
            <a:spLocks noChangeShapeType="1"/>
          </p:cNvSpPr>
          <p:nvPr/>
        </p:nvSpPr>
        <p:spPr bwMode="auto">
          <a:xfrm flipV="1">
            <a:off x="2771775" y="5300663"/>
            <a:ext cx="144463" cy="28733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GB"/>
          </a:p>
        </p:txBody>
      </p:sp>
      <p:sp>
        <p:nvSpPr>
          <p:cNvPr id="91150" name="Line 14"/>
          <p:cNvSpPr>
            <a:spLocks noChangeShapeType="1"/>
          </p:cNvSpPr>
          <p:nvPr/>
        </p:nvSpPr>
        <p:spPr bwMode="auto">
          <a:xfrm>
            <a:off x="2771775" y="5588000"/>
            <a:ext cx="144463" cy="2889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GB"/>
          </a:p>
        </p:txBody>
      </p:sp>
      <p:sp>
        <p:nvSpPr>
          <p:cNvPr id="91151" name="Line 15"/>
          <p:cNvSpPr>
            <a:spLocks noChangeShapeType="1"/>
          </p:cNvSpPr>
          <p:nvPr/>
        </p:nvSpPr>
        <p:spPr bwMode="auto">
          <a:xfrm flipV="1">
            <a:off x="2771775" y="5372100"/>
            <a:ext cx="144463" cy="2159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GB"/>
          </a:p>
        </p:txBody>
      </p:sp>
      <p:sp>
        <p:nvSpPr>
          <p:cNvPr id="91152" name="Line 16"/>
          <p:cNvSpPr>
            <a:spLocks noChangeShapeType="1"/>
          </p:cNvSpPr>
          <p:nvPr/>
        </p:nvSpPr>
        <p:spPr bwMode="auto">
          <a:xfrm>
            <a:off x="2843213" y="5516563"/>
            <a:ext cx="720725" cy="2159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GB"/>
          </a:p>
        </p:txBody>
      </p:sp>
      <p:sp>
        <p:nvSpPr>
          <p:cNvPr id="91153" name="Line 17"/>
          <p:cNvSpPr>
            <a:spLocks noChangeShapeType="1"/>
          </p:cNvSpPr>
          <p:nvPr/>
        </p:nvSpPr>
        <p:spPr bwMode="auto">
          <a:xfrm>
            <a:off x="2843213" y="5588000"/>
            <a:ext cx="720725" cy="2174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GB"/>
          </a:p>
        </p:txBody>
      </p:sp>
      <p:sp>
        <p:nvSpPr>
          <p:cNvPr id="91154" name="Line 18"/>
          <p:cNvSpPr>
            <a:spLocks noChangeShapeType="1"/>
          </p:cNvSpPr>
          <p:nvPr/>
        </p:nvSpPr>
        <p:spPr bwMode="auto">
          <a:xfrm flipV="1">
            <a:off x="2843213" y="5372100"/>
            <a:ext cx="431800" cy="2159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GB"/>
          </a:p>
        </p:txBody>
      </p:sp>
      <p:sp>
        <p:nvSpPr>
          <p:cNvPr id="91155" name="Line 19"/>
          <p:cNvSpPr>
            <a:spLocks noChangeShapeType="1"/>
          </p:cNvSpPr>
          <p:nvPr/>
        </p:nvSpPr>
        <p:spPr bwMode="auto">
          <a:xfrm>
            <a:off x="2916238" y="5300663"/>
            <a:ext cx="503237" cy="6477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GB"/>
          </a:p>
        </p:txBody>
      </p:sp>
      <p:sp>
        <p:nvSpPr>
          <p:cNvPr id="91156" name="Line 20"/>
          <p:cNvSpPr>
            <a:spLocks noChangeShapeType="1"/>
          </p:cNvSpPr>
          <p:nvPr/>
        </p:nvSpPr>
        <p:spPr bwMode="auto">
          <a:xfrm>
            <a:off x="2987675" y="5372100"/>
            <a:ext cx="576263" cy="3603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GB"/>
          </a:p>
        </p:txBody>
      </p:sp>
      <p:sp>
        <p:nvSpPr>
          <p:cNvPr id="91157" name="Line 21"/>
          <p:cNvSpPr>
            <a:spLocks noChangeShapeType="1"/>
          </p:cNvSpPr>
          <p:nvPr/>
        </p:nvSpPr>
        <p:spPr bwMode="auto">
          <a:xfrm>
            <a:off x="3059113" y="5300663"/>
            <a:ext cx="431800" cy="28733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GB"/>
          </a:p>
        </p:txBody>
      </p:sp>
      <p:sp>
        <p:nvSpPr>
          <p:cNvPr id="91158" name="Line 22"/>
          <p:cNvSpPr>
            <a:spLocks noChangeShapeType="1"/>
          </p:cNvSpPr>
          <p:nvPr/>
        </p:nvSpPr>
        <p:spPr bwMode="auto">
          <a:xfrm flipH="1">
            <a:off x="3059113" y="5229225"/>
            <a:ext cx="144462" cy="7143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GB"/>
          </a:p>
        </p:txBody>
      </p:sp>
      <p:sp>
        <p:nvSpPr>
          <p:cNvPr id="91159" name="Line 23"/>
          <p:cNvSpPr>
            <a:spLocks noChangeShapeType="1"/>
          </p:cNvSpPr>
          <p:nvPr/>
        </p:nvSpPr>
        <p:spPr bwMode="auto">
          <a:xfrm flipH="1">
            <a:off x="2843213" y="5300663"/>
            <a:ext cx="360362" cy="2159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GB"/>
          </a:p>
        </p:txBody>
      </p:sp>
      <p:sp>
        <p:nvSpPr>
          <p:cNvPr id="91160" name="Line 24"/>
          <p:cNvSpPr>
            <a:spLocks noChangeShapeType="1"/>
          </p:cNvSpPr>
          <p:nvPr/>
        </p:nvSpPr>
        <p:spPr bwMode="auto">
          <a:xfrm flipH="1">
            <a:off x="2987675" y="5372100"/>
            <a:ext cx="287338" cy="5048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GB"/>
          </a:p>
        </p:txBody>
      </p:sp>
      <p:sp>
        <p:nvSpPr>
          <p:cNvPr id="91161" name="Line 25"/>
          <p:cNvSpPr>
            <a:spLocks noChangeShapeType="1"/>
          </p:cNvSpPr>
          <p:nvPr/>
        </p:nvSpPr>
        <p:spPr bwMode="auto">
          <a:xfrm flipH="1">
            <a:off x="3419475" y="5805488"/>
            <a:ext cx="144463" cy="1428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GB"/>
          </a:p>
        </p:txBody>
      </p:sp>
      <p:sp>
        <p:nvSpPr>
          <p:cNvPr id="91162" name="Line 26"/>
          <p:cNvSpPr>
            <a:spLocks noChangeShapeType="1"/>
          </p:cNvSpPr>
          <p:nvPr/>
        </p:nvSpPr>
        <p:spPr bwMode="auto">
          <a:xfrm flipH="1" flipV="1">
            <a:off x="3348038" y="5372100"/>
            <a:ext cx="215900" cy="2159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GB"/>
          </a:p>
        </p:txBody>
      </p:sp>
      <p:sp>
        <p:nvSpPr>
          <p:cNvPr id="91163" name="Line 27"/>
          <p:cNvSpPr>
            <a:spLocks noChangeShapeType="1"/>
          </p:cNvSpPr>
          <p:nvPr/>
        </p:nvSpPr>
        <p:spPr bwMode="auto">
          <a:xfrm flipH="1" flipV="1">
            <a:off x="2843213" y="5661025"/>
            <a:ext cx="647700" cy="7143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GB"/>
          </a:p>
        </p:txBody>
      </p:sp>
      <p:sp>
        <p:nvSpPr>
          <p:cNvPr id="91164" name="Line 28"/>
          <p:cNvSpPr>
            <a:spLocks noChangeShapeType="1"/>
          </p:cNvSpPr>
          <p:nvPr/>
        </p:nvSpPr>
        <p:spPr bwMode="auto">
          <a:xfrm flipV="1">
            <a:off x="3563938" y="5876925"/>
            <a:ext cx="71437" cy="7143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GB"/>
          </a:p>
        </p:txBody>
      </p:sp>
      <p:sp>
        <p:nvSpPr>
          <p:cNvPr id="91165" name="Line 29"/>
          <p:cNvSpPr>
            <a:spLocks noChangeShapeType="1"/>
          </p:cNvSpPr>
          <p:nvPr/>
        </p:nvSpPr>
        <p:spPr bwMode="auto">
          <a:xfrm flipH="1" flipV="1">
            <a:off x="3059113" y="5876925"/>
            <a:ext cx="215900" cy="7143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GB"/>
          </a:p>
        </p:txBody>
      </p:sp>
      <p:sp>
        <p:nvSpPr>
          <p:cNvPr id="91166" name="Line 30"/>
          <p:cNvSpPr>
            <a:spLocks noChangeShapeType="1"/>
          </p:cNvSpPr>
          <p:nvPr/>
        </p:nvSpPr>
        <p:spPr bwMode="auto">
          <a:xfrm flipV="1">
            <a:off x="3275013" y="5372100"/>
            <a:ext cx="73025" cy="5048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GB"/>
          </a:p>
        </p:txBody>
      </p:sp>
      <p:sp>
        <p:nvSpPr>
          <p:cNvPr id="91167" name="Line 31"/>
          <p:cNvSpPr>
            <a:spLocks noChangeShapeType="1"/>
          </p:cNvSpPr>
          <p:nvPr/>
        </p:nvSpPr>
        <p:spPr bwMode="auto">
          <a:xfrm>
            <a:off x="3059113" y="5948363"/>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GB"/>
          </a:p>
        </p:txBody>
      </p:sp>
      <p:sp>
        <p:nvSpPr>
          <p:cNvPr id="91168" name="Line 32"/>
          <p:cNvSpPr>
            <a:spLocks noChangeShapeType="1"/>
          </p:cNvSpPr>
          <p:nvPr/>
        </p:nvSpPr>
        <p:spPr bwMode="auto">
          <a:xfrm flipV="1">
            <a:off x="2987675" y="5732463"/>
            <a:ext cx="503238" cy="1444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GB"/>
          </a:p>
        </p:txBody>
      </p:sp>
      <p:sp>
        <p:nvSpPr>
          <p:cNvPr id="91169" name="Line 33"/>
          <p:cNvSpPr>
            <a:spLocks noChangeShapeType="1"/>
          </p:cNvSpPr>
          <p:nvPr/>
        </p:nvSpPr>
        <p:spPr bwMode="auto">
          <a:xfrm flipH="1" flipV="1">
            <a:off x="2698750" y="5588000"/>
            <a:ext cx="144463" cy="2174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GB"/>
          </a:p>
        </p:txBody>
      </p:sp>
      <p:sp>
        <p:nvSpPr>
          <p:cNvPr id="91170" name="Line 34"/>
          <p:cNvSpPr>
            <a:spLocks noChangeShapeType="1"/>
          </p:cNvSpPr>
          <p:nvPr/>
        </p:nvSpPr>
        <p:spPr bwMode="auto">
          <a:xfrm>
            <a:off x="3490913" y="5229225"/>
            <a:ext cx="1225550" cy="431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GB"/>
          </a:p>
        </p:txBody>
      </p:sp>
      <p:sp>
        <p:nvSpPr>
          <p:cNvPr id="91171" name="Line 35"/>
          <p:cNvSpPr>
            <a:spLocks noChangeShapeType="1"/>
          </p:cNvSpPr>
          <p:nvPr/>
        </p:nvSpPr>
        <p:spPr bwMode="auto">
          <a:xfrm flipV="1">
            <a:off x="3851275" y="5084763"/>
            <a:ext cx="360363" cy="6477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GB"/>
          </a:p>
        </p:txBody>
      </p:sp>
      <p:sp>
        <p:nvSpPr>
          <p:cNvPr id="91172" name="Line 36"/>
          <p:cNvSpPr>
            <a:spLocks noChangeShapeType="1"/>
          </p:cNvSpPr>
          <p:nvPr/>
        </p:nvSpPr>
        <p:spPr bwMode="auto">
          <a:xfrm>
            <a:off x="4356100" y="5013325"/>
            <a:ext cx="1079500" cy="3587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GB"/>
          </a:p>
        </p:txBody>
      </p:sp>
      <p:sp>
        <p:nvSpPr>
          <p:cNvPr id="91173" name="Freeform 37"/>
          <p:cNvSpPr>
            <a:spLocks/>
          </p:cNvSpPr>
          <p:nvPr/>
        </p:nvSpPr>
        <p:spPr bwMode="auto">
          <a:xfrm>
            <a:off x="2716213" y="5192713"/>
            <a:ext cx="923925" cy="869950"/>
          </a:xfrm>
          <a:custGeom>
            <a:avLst/>
            <a:gdLst>
              <a:gd name="T0" fmla="*/ 0 w 582"/>
              <a:gd name="T1" fmla="*/ 330 h 548"/>
              <a:gd name="T2" fmla="*/ 51 w 582"/>
              <a:gd name="T3" fmla="*/ 308 h 548"/>
              <a:gd name="T4" fmla="*/ 67 w 582"/>
              <a:gd name="T5" fmla="*/ 274 h 548"/>
              <a:gd name="T6" fmla="*/ 79 w 582"/>
              <a:gd name="T7" fmla="*/ 241 h 548"/>
              <a:gd name="T8" fmla="*/ 84 w 582"/>
              <a:gd name="T9" fmla="*/ 174 h 548"/>
              <a:gd name="T10" fmla="*/ 185 w 582"/>
              <a:gd name="T11" fmla="*/ 84 h 548"/>
              <a:gd name="T12" fmla="*/ 218 w 582"/>
              <a:gd name="T13" fmla="*/ 40 h 548"/>
              <a:gd name="T14" fmla="*/ 224 w 582"/>
              <a:gd name="T15" fmla="*/ 23 h 548"/>
              <a:gd name="T16" fmla="*/ 252 w 582"/>
              <a:gd name="T17" fmla="*/ 0 h 548"/>
              <a:gd name="T18" fmla="*/ 291 w 582"/>
              <a:gd name="T19" fmla="*/ 40 h 548"/>
              <a:gd name="T20" fmla="*/ 308 w 582"/>
              <a:gd name="T21" fmla="*/ 84 h 548"/>
              <a:gd name="T22" fmla="*/ 353 w 582"/>
              <a:gd name="T23" fmla="*/ 146 h 548"/>
              <a:gd name="T24" fmla="*/ 481 w 582"/>
              <a:gd name="T25" fmla="*/ 140 h 548"/>
              <a:gd name="T26" fmla="*/ 537 w 582"/>
              <a:gd name="T27" fmla="*/ 191 h 548"/>
              <a:gd name="T28" fmla="*/ 559 w 582"/>
              <a:gd name="T29" fmla="*/ 224 h 548"/>
              <a:gd name="T30" fmla="*/ 537 w 582"/>
              <a:gd name="T31" fmla="*/ 336 h 548"/>
              <a:gd name="T32" fmla="*/ 582 w 582"/>
              <a:gd name="T33" fmla="*/ 470 h 548"/>
              <a:gd name="T34" fmla="*/ 531 w 582"/>
              <a:gd name="T35" fmla="*/ 487 h 548"/>
              <a:gd name="T36" fmla="*/ 487 w 582"/>
              <a:gd name="T37" fmla="*/ 453 h 548"/>
              <a:gd name="T38" fmla="*/ 420 w 582"/>
              <a:gd name="T39" fmla="*/ 431 h 548"/>
              <a:gd name="T40" fmla="*/ 330 w 582"/>
              <a:gd name="T41" fmla="*/ 493 h 548"/>
              <a:gd name="T42" fmla="*/ 269 w 582"/>
              <a:gd name="T43" fmla="*/ 548 h 548"/>
              <a:gd name="T44" fmla="*/ 146 w 582"/>
              <a:gd name="T45" fmla="*/ 392 h 548"/>
              <a:gd name="T46" fmla="*/ 11 w 582"/>
              <a:gd name="T47" fmla="*/ 386 h 548"/>
              <a:gd name="T48" fmla="*/ 0 w 582"/>
              <a:gd name="T49" fmla="*/ 330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82" h="548">
                <a:moveTo>
                  <a:pt x="0" y="330"/>
                </a:moveTo>
                <a:cubicBezTo>
                  <a:pt x="19" y="324"/>
                  <a:pt x="34" y="319"/>
                  <a:pt x="51" y="308"/>
                </a:cubicBezTo>
                <a:cubicBezTo>
                  <a:pt x="64" y="263"/>
                  <a:pt x="46" y="321"/>
                  <a:pt x="67" y="274"/>
                </a:cubicBezTo>
                <a:cubicBezTo>
                  <a:pt x="72" y="263"/>
                  <a:pt x="79" y="241"/>
                  <a:pt x="79" y="241"/>
                </a:cubicBezTo>
                <a:cubicBezTo>
                  <a:pt x="81" y="219"/>
                  <a:pt x="81" y="196"/>
                  <a:pt x="84" y="174"/>
                </a:cubicBezTo>
                <a:cubicBezTo>
                  <a:pt x="91" y="118"/>
                  <a:pt x="138" y="101"/>
                  <a:pt x="185" y="84"/>
                </a:cubicBezTo>
                <a:cubicBezTo>
                  <a:pt x="195" y="69"/>
                  <a:pt x="210" y="56"/>
                  <a:pt x="218" y="40"/>
                </a:cubicBezTo>
                <a:cubicBezTo>
                  <a:pt x="221" y="35"/>
                  <a:pt x="220" y="28"/>
                  <a:pt x="224" y="23"/>
                </a:cubicBezTo>
                <a:cubicBezTo>
                  <a:pt x="232" y="14"/>
                  <a:pt x="244" y="9"/>
                  <a:pt x="252" y="0"/>
                </a:cubicBezTo>
                <a:cubicBezTo>
                  <a:pt x="275" y="8"/>
                  <a:pt x="283" y="17"/>
                  <a:pt x="291" y="40"/>
                </a:cubicBezTo>
                <a:cubicBezTo>
                  <a:pt x="282" y="63"/>
                  <a:pt x="295" y="64"/>
                  <a:pt x="308" y="84"/>
                </a:cubicBezTo>
                <a:cubicBezTo>
                  <a:pt x="314" y="113"/>
                  <a:pt x="331" y="126"/>
                  <a:pt x="353" y="146"/>
                </a:cubicBezTo>
                <a:cubicBezTo>
                  <a:pt x="436" y="131"/>
                  <a:pt x="393" y="133"/>
                  <a:pt x="481" y="140"/>
                </a:cubicBezTo>
                <a:cubicBezTo>
                  <a:pt x="513" y="151"/>
                  <a:pt x="517" y="160"/>
                  <a:pt x="537" y="191"/>
                </a:cubicBezTo>
                <a:cubicBezTo>
                  <a:pt x="544" y="202"/>
                  <a:pt x="559" y="224"/>
                  <a:pt x="559" y="224"/>
                </a:cubicBezTo>
                <a:cubicBezTo>
                  <a:pt x="552" y="262"/>
                  <a:pt x="543" y="298"/>
                  <a:pt x="537" y="336"/>
                </a:cubicBezTo>
                <a:cubicBezTo>
                  <a:pt x="546" y="385"/>
                  <a:pt x="566" y="424"/>
                  <a:pt x="582" y="470"/>
                </a:cubicBezTo>
                <a:cubicBezTo>
                  <a:pt x="572" y="499"/>
                  <a:pt x="560" y="493"/>
                  <a:pt x="531" y="487"/>
                </a:cubicBezTo>
                <a:cubicBezTo>
                  <a:pt x="493" y="462"/>
                  <a:pt x="507" y="475"/>
                  <a:pt x="487" y="453"/>
                </a:cubicBezTo>
                <a:cubicBezTo>
                  <a:pt x="473" y="415"/>
                  <a:pt x="467" y="425"/>
                  <a:pt x="420" y="431"/>
                </a:cubicBezTo>
                <a:cubicBezTo>
                  <a:pt x="385" y="443"/>
                  <a:pt x="355" y="466"/>
                  <a:pt x="330" y="493"/>
                </a:cubicBezTo>
                <a:cubicBezTo>
                  <a:pt x="322" y="520"/>
                  <a:pt x="295" y="540"/>
                  <a:pt x="269" y="548"/>
                </a:cubicBezTo>
                <a:cubicBezTo>
                  <a:pt x="213" y="512"/>
                  <a:pt x="230" y="399"/>
                  <a:pt x="146" y="392"/>
                </a:cubicBezTo>
                <a:cubicBezTo>
                  <a:pt x="101" y="388"/>
                  <a:pt x="56" y="388"/>
                  <a:pt x="11" y="386"/>
                </a:cubicBezTo>
                <a:cubicBezTo>
                  <a:pt x="5" y="345"/>
                  <a:pt x="9" y="364"/>
                  <a:pt x="0" y="330"/>
                </a:cubicBezTo>
                <a:close/>
              </a:path>
            </a:pathLst>
          </a:custGeom>
          <a:noFill/>
          <a:ln w="28575"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GB"/>
          </a:p>
        </p:txBody>
      </p:sp>
      <p:sp>
        <p:nvSpPr>
          <p:cNvPr id="91174" name="Rectangle 38"/>
          <p:cNvSpPr>
            <a:spLocks noChangeArrowheads="1"/>
          </p:cNvSpPr>
          <p:nvPr/>
        </p:nvSpPr>
        <p:spPr bwMode="auto">
          <a:xfrm>
            <a:off x="1979613" y="5157788"/>
            <a:ext cx="144462" cy="142875"/>
          </a:xfrm>
          <a:prstGeom prst="rect">
            <a:avLst/>
          </a:prstGeom>
          <a:solidFill>
            <a:schemeClr val="accent1"/>
          </a:solidFill>
          <a:ln w="9525">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91175" name="Rectangle 39"/>
          <p:cNvSpPr>
            <a:spLocks noChangeArrowheads="1"/>
          </p:cNvSpPr>
          <p:nvPr/>
        </p:nvSpPr>
        <p:spPr bwMode="auto">
          <a:xfrm>
            <a:off x="2051050" y="6310313"/>
            <a:ext cx="144463" cy="142875"/>
          </a:xfrm>
          <a:prstGeom prst="rect">
            <a:avLst/>
          </a:prstGeom>
          <a:solidFill>
            <a:schemeClr val="accent1"/>
          </a:solidFill>
          <a:ln w="9525">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91176" name="Rectangle 40"/>
          <p:cNvSpPr>
            <a:spLocks noChangeArrowheads="1"/>
          </p:cNvSpPr>
          <p:nvPr/>
        </p:nvSpPr>
        <p:spPr bwMode="auto">
          <a:xfrm>
            <a:off x="1258888" y="5373688"/>
            <a:ext cx="144462" cy="142875"/>
          </a:xfrm>
          <a:prstGeom prst="rect">
            <a:avLst/>
          </a:prstGeom>
          <a:solidFill>
            <a:schemeClr val="accent1"/>
          </a:solidFill>
          <a:ln w="9525">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91177" name="Line 41"/>
          <p:cNvSpPr>
            <a:spLocks noChangeShapeType="1"/>
          </p:cNvSpPr>
          <p:nvPr/>
        </p:nvSpPr>
        <p:spPr bwMode="auto">
          <a:xfrm flipH="1">
            <a:off x="2195513" y="5949950"/>
            <a:ext cx="576262" cy="3587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GB"/>
          </a:p>
        </p:txBody>
      </p:sp>
      <p:sp>
        <p:nvSpPr>
          <p:cNvPr id="91178" name="Line 42"/>
          <p:cNvSpPr>
            <a:spLocks noChangeShapeType="1"/>
          </p:cNvSpPr>
          <p:nvPr/>
        </p:nvSpPr>
        <p:spPr bwMode="auto">
          <a:xfrm>
            <a:off x="1403350" y="5445125"/>
            <a:ext cx="1223963" cy="7143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GB"/>
          </a:p>
        </p:txBody>
      </p:sp>
      <p:sp>
        <p:nvSpPr>
          <p:cNvPr id="91179" name="Line 43"/>
          <p:cNvSpPr>
            <a:spLocks noChangeShapeType="1"/>
          </p:cNvSpPr>
          <p:nvPr/>
        </p:nvSpPr>
        <p:spPr bwMode="auto">
          <a:xfrm>
            <a:off x="2195513" y="5229225"/>
            <a:ext cx="57626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GB"/>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F1170181-856F-4291-AC3A-6D4555EC6C7E}" type="slidenum">
              <a:rPr lang="en-GB" altLang="en-US"/>
              <a:pPr/>
              <a:t>24</a:t>
            </a:fld>
            <a:endParaRPr lang="en-GB" altLang="en-US"/>
          </a:p>
        </p:txBody>
      </p:sp>
      <p:sp>
        <p:nvSpPr>
          <p:cNvPr id="92162" name="Rectangle 2"/>
          <p:cNvSpPr>
            <a:spLocks noGrp="1" noChangeArrowheads="1"/>
          </p:cNvSpPr>
          <p:nvPr>
            <p:ph type="title"/>
          </p:nvPr>
        </p:nvSpPr>
        <p:spPr>
          <a:xfrm>
            <a:off x="228600" y="457200"/>
            <a:ext cx="8664575" cy="1143000"/>
          </a:xfrm>
        </p:spPr>
        <p:txBody>
          <a:bodyPr/>
          <a:lstStyle/>
          <a:p>
            <a:r>
              <a:rPr lang="en-GB" altLang="en-US" sz="4000"/>
              <a:t>System – environment interactions 1</a:t>
            </a:r>
          </a:p>
        </p:txBody>
      </p:sp>
      <p:sp>
        <p:nvSpPr>
          <p:cNvPr id="92163" name="Rectangle 3"/>
          <p:cNvSpPr>
            <a:spLocks noGrp="1" noChangeArrowheads="1"/>
          </p:cNvSpPr>
          <p:nvPr>
            <p:ph type="body" idx="1"/>
          </p:nvPr>
        </p:nvSpPr>
        <p:spPr/>
        <p:txBody>
          <a:bodyPr/>
          <a:lstStyle/>
          <a:p>
            <a:pPr>
              <a:lnSpc>
                <a:spcPct val="80000"/>
              </a:lnSpc>
            </a:pPr>
            <a:r>
              <a:rPr lang="en-GB" altLang="en-US" sz="2800"/>
              <a:t>System: communications between communication units</a:t>
            </a:r>
          </a:p>
          <a:p>
            <a:pPr>
              <a:lnSpc>
                <a:spcPct val="80000"/>
              </a:lnSpc>
            </a:pPr>
            <a:r>
              <a:rPr lang="en-GB" altLang="en-US" sz="2800"/>
              <a:t>The communication units are independent of the system, and they may participate in other communications, which are not part of the system</a:t>
            </a:r>
          </a:p>
          <a:p>
            <a:pPr>
              <a:lnSpc>
                <a:spcPct val="80000"/>
              </a:lnSpc>
            </a:pPr>
            <a:r>
              <a:rPr lang="en-GB" altLang="en-US" sz="2800"/>
              <a:t>The behaviour of communication units may be influenced by their participation in outside the system communications</a:t>
            </a:r>
          </a:p>
          <a:p>
            <a:pPr>
              <a:lnSpc>
                <a:spcPct val="80000"/>
              </a:lnSpc>
            </a:pPr>
            <a:r>
              <a:rPr lang="en-GB" altLang="en-US" sz="2800"/>
              <a:t>E.g., cordless phone and interference with electronic equipments</a:t>
            </a:r>
          </a:p>
        </p:txBody>
      </p:sp>
    </p:spTree>
    <p:extLst>
      <p:ext uri="{BB962C8B-B14F-4D97-AF65-F5344CB8AC3E}">
        <p14:creationId xmlns:p14="http://schemas.microsoft.com/office/powerpoint/2010/main" val="24590566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902852BE-6178-45C7-B232-B76F682ECB95}" type="slidenum">
              <a:rPr lang="en-GB" altLang="en-US"/>
              <a:pPr/>
              <a:t>25</a:t>
            </a:fld>
            <a:endParaRPr lang="en-GB" altLang="en-US"/>
          </a:p>
        </p:txBody>
      </p:sp>
      <p:sp>
        <p:nvSpPr>
          <p:cNvPr id="93186" name="Rectangle 2"/>
          <p:cNvSpPr>
            <a:spLocks noGrp="1" noChangeArrowheads="1"/>
          </p:cNvSpPr>
          <p:nvPr>
            <p:ph type="title"/>
          </p:nvPr>
        </p:nvSpPr>
        <p:spPr>
          <a:xfrm>
            <a:off x="228600" y="457200"/>
            <a:ext cx="8520113" cy="1143000"/>
          </a:xfrm>
        </p:spPr>
        <p:txBody>
          <a:bodyPr/>
          <a:lstStyle/>
          <a:p>
            <a:r>
              <a:rPr lang="en-GB" altLang="en-US" sz="4000"/>
              <a:t>System – environment interactions 2</a:t>
            </a:r>
          </a:p>
        </p:txBody>
      </p:sp>
      <p:sp>
        <p:nvSpPr>
          <p:cNvPr id="93187" name="Rectangle 3"/>
          <p:cNvSpPr>
            <a:spLocks noGrp="1" noChangeArrowheads="1"/>
          </p:cNvSpPr>
          <p:nvPr>
            <p:ph type="body" idx="1"/>
          </p:nvPr>
        </p:nvSpPr>
        <p:spPr/>
        <p:txBody>
          <a:bodyPr/>
          <a:lstStyle/>
          <a:p>
            <a:pPr>
              <a:lnSpc>
                <a:spcPct val="90000"/>
              </a:lnSpc>
            </a:pPr>
            <a:r>
              <a:rPr lang="en-GB" altLang="en-US" sz="2800" dirty="0"/>
              <a:t>The effects on the behaviour of communication units caused by communications not part of the system inducing modified communications within the system are the effects of the environment on the system</a:t>
            </a:r>
          </a:p>
          <a:p>
            <a:pPr>
              <a:lnSpc>
                <a:spcPct val="90000"/>
              </a:lnSpc>
            </a:pPr>
            <a:r>
              <a:rPr lang="en-GB" altLang="en-US" sz="2800" dirty="0"/>
              <a:t>E.g., antibiotics block the proper communications (generation of proteins) within the </a:t>
            </a:r>
            <a:r>
              <a:rPr lang="en-GB" altLang="en-US" sz="2800" dirty="0" smtClean="0"/>
              <a:t>bacterial cell </a:t>
            </a:r>
            <a:r>
              <a:rPr lang="en-GB" altLang="en-US" sz="2800" dirty="0"/>
              <a:t>and cause the destruction of the cell’s system</a:t>
            </a:r>
          </a:p>
        </p:txBody>
      </p:sp>
    </p:spTree>
    <p:extLst>
      <p:ext uri="{BB962C8B-B14F-4D97-AF65-F5344CB8AC3E}">
        <p14:creationId xmlns:p14="http://schemas.microsoft.com/office/powerpoint/2010/main" val="18632949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E93DFBE6-721A-4E39-850D-C354FB71DBBE}" type="slidenum">
              <a:rPr lang="en-GB" altLang="en-US"/>
              <a:pPr/>
              <a:t>26</a:t>
            </a:fld>
            <a:endParaRPr lang="en-GB" altLang="en-US"/>
          </a:p>
        </p:txBody>
      </p:sp>
      <p:sp>
        <p:nvSpPr>
          <p:cNvPr id="94210" name="Rectangle 2"/>
          <p:cNvSpPr>
            <a:spLocks noGrp="1" noChangeArrowheads="1"/>
          </p:cNvSpPr>
          <p:nvPr>
            <p:ph type="title"/>
          </p:nvPr>
        </p:nvSpPr>
        <p:spPr/>
        <p:txBody>
          <a:bodyPr/>
          <a:lstStyle/>
          <a:p>
            <a:r>
              <a:rPr lang="en-GB" altLang="en-US"/>
              <a:t>System actions</a:t>
            </a:r>
          </a:p>
        </p:txBody>
      </p:sp>
      <p:sp>
        <p:nvSpPr>
          <p:cNvPr id="94211" name="Rectangle 3"/>
          <p:cNvSpPr>
            <a:spLocks noGrp="1" noChangeArrowheads="1"/>
          </p:cNvSpPr>
          <p:nvPr>
            <p:ph type="body" idx="1"/>
          </p:nvPr>
        </p:nvSpPr>
        <p:spPr/>
        <p:txBody>
          <a:bodyPr/>
          <a:lstStyle/>
          <a:p>
            <a:pPr>
              <a:lnSpc>
                <a:spcPct val="80000"/>
              </a:lnSpc>
            </a:pPr>
            <a:r>
              <a:rPr lang="en-GB" altLang="en-US" sz="2800"/>
              <a:t>Communications within the system happen by behaviour of communication units</a:t>
            </a:r>
          </a:p>
          <a:p>
            <a:pPr>
              <a:lnSpc>
                <a:spcPct val="80000"/>
              </a:lnSpc>
            </a:pPr>
            <a:r>
              <a:rPr lang="en-GB" altLang="en-US" sz="2800"/>
              <a:t>Such behaviour modify the participation of these communication units in communications that are part of other systems which make part of the environment of the selected system</a:t>
            </a:r>
          </a:p>
          <a:p>
            <a:pPr>
              <a:lnSpc>
                <a:spcPct val="80000"/>
              </a:lnSpc>
            </a:pPr>
            <a:r>
              <a:rPr lang="en-GB" altLang="en-US" sz="2800"/>
              <a:t>In this way the system acts on the environment</a:t>
            </a:r>
          </a:p>
          <a:p>
            <a:pPr>
              <a:lnSpc>
                <a:spcPct val="80000"/>
              </a:lnSpc>
            </a:pPr>
            <a:r>
              <a:rPr lang="en-GB" altLang="en-US" sz="2800"/>
              <a:t>E.g., the cat’s movements may warn the mouse</a:t>
            </a:r>
          </a:p>
        </p:txBody>
      </p:sp>
    </p:spTree>
    <p:extLst>
      <p:ext uri="{BB962C8B-B14F-4D97-AF65-F5344CB8AC3E}">
        <p14:creationId xmlns:p14="http://schemas.microsoft.com/office/powerpoint/2010/main" val="35548917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F2ED209E-9C02-4F77-A985-18851DF763EC}" type="slidenum">
              <a:rPr lang="en-GB" altLang="en-US"/>
              <a:pPr/>
              <a:t>27</a:t>
            </a:fld>
            <a:endParaRPr lang="en-GB" altLang="en-US"/>
          </a:p>
        </p:txBody>
      </p:sp>
      <p:sp>
        <p:nvSpPr>
          <p:cNvPr id="95234" name="Rectangle 2"/>
          <p:cNvSpPr>
            <a:spLocks noGrp="1" noChangeArrowheads="1"/>
          </p:cNvSpPr>
          <p:nvPr>
            <p:ph type="title"/>
          </p:nvPr>
        </p:nvSpPr>
        <p:spPr/>
        <p:txBody>
          <a:bodyPr/>
          <a:lstStyle/>
          <a:p>
            <a:r>
              <a:rPr lang="en-GB" altLang="en-US"/>
              <a:t>System perceptions</a:t>
            </a:r>
          </a:p>
        </p:txBody>
      </p:sp>
      <p:sp>
        <p:nvSpPr>
          <p:cNvPr id="95235" name="Rectangle 3"/>
          <p:cNvSpPr>
            <a:spLocks noGrp="1" noChangeArrowheads="1"/>
          </p:cNvSpPr>
          <p:nvPr>
            <p:ph type="body" idx="1"/>
          </p:nvPr>
        </p:nvSpPr>
        <p:spPr/>
        <p:txBody>
          <a:bodyPr/>
          <a:lstStyle/>
          <a:p>
            <a:r>
              <a:rPr lang="en-GB" altLang="en-US" sz="2800"/>
              <a:t>The environment modifies the behaviour of communication units that generate the communications which make the system</a:t>
            </a:r>
          </a:p>
          <a:p>
            <a:r>
              <a:rPr lang="en-GB" altLang="en-US" sz="2800"/>
              <a:t>The communications within the system change in effect, the system perceiving in this way the environment</a:t>
            </a:r>
          </a:p>
          <a:p>
            <a:r>
              <a:rPr lang="en-GB" altLang="en-US" sz="2800"/>
              <a:t>E.g., a mouse appears in the sight of a cat</a:t>
            </a:r>
          </a:p>
        </p:txBody>
      </p:sp>
    </p:spTree>
    <p:extLst>
      <p:ext uri="{BB962C8B-B14F-4D97-AF65-F5344CB8AC3E}">
        <p14:creationId xmlns:p14="http://schemas.microsoft.com/office/powerpoint/2010/main" val="11652382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64D1254D-07AD-41C8-8993-44748F9580D9}" type="slidenum">
              <a:rPr lang="en-GB" altLang="en-US"/>
              <a:pPr/>
              <a:t>28</a:t>
            </a:fld>
            <a:endParaRPr lang="en-GB" altLang="en-US"/>
          </a:p>
        </p:txBody>
      </p:sp>
      <p:sp>
        <p:nvSpPr>
          <p:cNvPr id="96258" name="Rectangle 2"/>
          <p:cNvSpPr>
            <a:spLocks noGrp="1" noChangeArrowheads="1"/>
          </p:cNvSpPr>
          <p:nvPr>
            <p:ph type="title"/>
          </p:nvPr>
        </p:nvSpPr>
        <p:spPr/>
        <p:txBody>
          <a:bodyPr/>
          <a:lstStyle/>
          <a:p>
            <a:r>
              <a:rPr lang="en-GB" altLang="en-US"/>
              <a:t>Possibility - concept</a:t>
            </a:r>
          </a:p>
        </p:txBody>
      </p:sp>
      <p:sp>
        <p:nvSpPr>
          <p:cNvPr id="96259" name="Rectangle 3"/>
          <p:cNvSpPr>
            <a:spLocks noGrp="1" noChangeArrowheads="1"/>
          </p:cNvSpPr>
          <p:nvPr>
            <p:ph type="body" idx="1"/>
          </p:nvPr>
        </p:nvSpPr>
        <p:spPr/>
        <p:txBody>
          <a:bodyPr/>
          <a:lstStyle/>
          <a:p>
            <a:pPr>
              <a:lnSpc>
                <a:spcPct val="80000"/>
              </a:lnSpc>
            </a:pPr>
            <a:r>
              <a:rPr lang="en-GB" altLang="en-US" sz="2800"/>
              <a:t>In a sequence of communications one communication may be followed by many others, all these are possible communications</a:t>
            </a:r>
          </a:p>
          <a:p>
            <a:pPr>
              <a:lnSpc>
                <a:spcPct val="80000"/>
              </a:lnSpc>
            </a:pPr>
            <a:r>
              <a:rPr lang="en-GB" altLang="en-US" sz="2800"/>
              <a:t>The possible communications form the possibility space of continuation for a communication</a:t>
            </a:r>
          </a:p>
          <a:p>
            <a:pPr>
              <a:lnSpc>
                <a:spcPct val="80000"/>
              </a:lnSpc>
            </a:pPr>
            <a:r>
              <a:rPr lang="en-GB" altLang="en-US" sz="2800"/>
              <a:t>E.g., cat sees a mouse, may approach it in many ways</a:t>
            </a:r>
          </a:p>
          <a:p>
            <a:pPr>
              <a:lnSpc>
                <a:spcPct val="80000"/>
              </a:lnSpc>
            </a:pPr>
            <a:r>
              <a:rPr lang="en-GB" altLang="en-US" sz="2800"/>
              <a:t>E.g., talking to a friend a sentence may be followed by many others</a:t>
            </a:r>
          </a:p>
        </p:txBody>
      </p:sp>
    </p:spTree>
    <p:extLst>
      <p:ext uri="{BB962C8B-B14F-4D97-AF65-F5344CB8AC3E}">
        <p14:creationId xmlns:p14="http://schemas.microsoft.com/office/powerpoint/2010/main" val="42374836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4E30B5D3-79FB-4A9E-90B3-DF80E4C55A5F}" type="slidenum">
              <a:rPr lang="en-GB" altLang="en-US"/>
              <a:pPr/>
              <a:t>29</a:t>
            </a:fld>
            <a:endParaRPr lang="en-GB" altLang="en-US"/>
          </a:p>
        </p:txBody>
      </p:sp>
      <p:sp>
        <p:nvSpPr>
          <p:cNvPr id="97282" name="Rectangle 2"/>
          <p:cNvSpPr>
            <a:spLocks noGrp="1" noChangeArrowheads="1"/>
          </p:cNvSpPr>
          <p:nvPr>
            <p:ph type="title"/>
          </p:nvPr>
        </p:nvSpPr>
        <p:spPr/>
        <p:txBody>
          <a:bodyPr/>
          <a:lstStyle/>
          <a:p>
            <a:r>
              <a:rPr lang="en-GB" altLang="en-US"/>
              <a:t>Sequence of communications</a:t>
            </a:r>
          </a:p>
        </p:txBody>
      </p:sp>
      <p:sp>
        <p:nvSpPr>
          <p:cNvPr id="97283" name="Rectangle 3"/>
          <p:cNvSpPr>
            <a:spLocks noGrp="1" noChangeArrowheads="1"/>
          </p:cNvSpPr>
          <p:nvPr>
            <p:ph type="body" idx="1"/>
          </p:nvPr>
        </p:nvSpPr>
        <p:spPr/>
        <p:txBody>
          <a:bodyPr/>
          <a:lstStyle/>
          <a:p>
            <a:r>
              <a:rPr lang="en-GB" altLang="en-US"/>
              <a:t>Every communication determines the range of possible following communications</a:t>
            </a:r>
          </a:p>
          <a:p>
            <a:r>
              <a:rPr lang="en-GB" altLang="en-US"/>
              <a:t>E.g., in normal human speech there are rules which determine which sentence may follow a previous sentence</a:t>
            </a:r>
          </a:p>
        </p:txBody>
      </p:sp>
    </p:spTree>
    <p:extLst>
      <p:ext uri="{BB962C8B-B14F-4D97-AF65-F5344CB8AC3E}">
        <p14:creationId xmlns:p14="http://schemas.microsoft.com/office/powerpoint/2010/main" val="11577553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7"/>
          <p:cNvSpPr>
            <a:spLocks noGrp="1"/>
          </p:cNvSpPr>
          <p:nvPr>
            <p:ph type="sldNum" sz="quarter" idx="12"/>
          </p:nvPr>
        </p:nvSpPr>
        <p:spPr/>
        <p:txBody>
          <a:bodyPr/>
          <a:lstStyle/>
          <a:p>
            <a:fld id="{B9A0F807-953F-48B4-9E61-4CB376684EC9}" type="slidenum">
              <a:rPr lang="en-GB" altLang="en-US"/>
              <a:pPr/>
              <a:t>3</a:t>
            </a:fld>
            <a:endParaRPr lang="en-GB" altLang="en-US"/>
          </a:p>
        </p:txBody>
      </p:sp>
      <p:sp>
        <p:nvSpPr>
          <p:cNvPr id="63490" name="Rectangle 2"/>
          <p:cNvSpPr>
            <a:spLocks noGrp="1" noChangeArrowheads="1"/>
          </p:cNvSpPr>
          <p:nvPr>
            <p:ph type="title"/>
          </p:nvPr>
        </p:nvSpPr>
        <p:spPr/>
        <p:txBody>
          <a:bodyPr/>
          <a:lstStyle/>
          <a:p>
            <a:r>
              <a:rPr lang="en-GB" altLang="en-US"/>
              <a:t>The cell</a:t>
            </a:r>
          </a:p>
        </p:txBody>
      </p:sp>
      <p:sp>
        <p:nvSpPr>
          <p:cNvPr id="63491" name="Rectangle 3"/>
          <p:cNvSpPr>
            <a:spLocks noGrp="1" noChangeArrowheads="1"/>
          </p:cNvSpPr>
          <p:nvPr>
            <p:ph type="body" sz="half" idx="1"/>
          </p:nvPr>
        </p:nvSpPr>
        <p:spPr>
          <a:xfrm>
            <a:off x="685800" y="1981200"/>
            <a:ext cx="7918450" cy="1160463"/>
          </a:xfrm>
        </p:spPr>
        <p:txBody>
          <a:bodyPr/>
          <a:lstStyle/>
          <a:p>
            <a:r>
              <a:rPr lang="en-GB" altLang="en-US" sz="2800"/>
              <a:t>Complex system of many cellular organelles</a:t>
            </a:r>
          </a:p>
          <a:p>
            <a:r>
              <a:rPr lang="en-GB" altLang="en-US" sz="2800"/>
              <a:t>System of interacting proteins</a:t>
            </a:r>
          </a:p>
        </p:txBody>
      </p:sp>
      <p:graphicFrame>
        <p:nvGraphicFramePr>
          <p:cNvPr id="63492" name="Object 4"/>
          <p:cNvGraphicFramePr>
            <a:graphicFrameLocks noGrp="1" noChangeAspect="1"/>
          </p:cNvGraphicFramePr>
          <p:nvPr>
            <p:ph sz="quarter" idx="2"/>
          </p:nvPr>
        </p:nvGraphicFramePr>
        <p:xfrm>
          <a:off x="395288" y="3429000"/>
          <a:ext cx="4032250" cy="2365375"/>
        </p:xfrm>
        <a:graphic>
          <a:graphicData uri="http://schemas.openxmlformats.org/presentationml/2006/ole">
            <mc:AlternateContent xmlns:mc="http://schemas.openxmlformats.org/markup-compatibility/2006">
              <mc:Choice xmlns:v="urn:schemas-microsoft-com:vml" Requires="v">
                <p:oleObj spid="_x0000_s63506" name="Bitmap Image" r:id="rId4" imgW="10085714" imgH="5915851" progId="Paint.Picture">
                  <p:embed/>
                </p:oleObj>
              </mc:Choice>
              <mc:Fallback>
                <p:oleObj name="Bitmap Image" r:id="rId4" imgW="10085714" imgH="5915851" progId="Paint.Picture">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288" y="3429000"/>
                        <a:ext cx="4032250" cy="2365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63498" name="Picture 10"/>
          <p:cNvPicPr>
            <a:picLocks noChangeAspect="1" noChangeArrowheads="1"/>
          </p:cNvPicPr>
          <p:nvPr/>
        </p:nvPicPr>
        <p:blipFill>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4716463" y="3284538"/>
            <a:ext cx="3960812" cy="26543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8DA500AC-89F8-4327-8D50-10E334EE6B95}" type="slidenum">
              <a:rPr lang="en-GB" altLang="en-US"/>
              <a:pPr/>
              <a:t>30</a:t>
            </a:fld>
            <a:endParaRPr lang="en-GB" altLang="en-US"/>
          </a:p>
        </p:txBody>
      </p:sp>
      <p:sp>
        <p:nvSpPr>
          <p:cNvPr id="98306" name="Rectangle 2"/>
          <p:cNvSpPr>
            <a:spLocks noGrp="1" noChangeArrowheads="1"/>
          </p:cNvSpPr>
          <p:nvPr>
            <p:ph type="title"/>
          </p:nvPr>
        </p:nvSpPr>
        <p:spPr/>
        <p:txBody>
          <a:bodyPr/>
          <a:lstStyle/>
          <a:p>
            <a:r>
              <a:rPr lang="en-GB" altLang="en-US"/>
              <a:t>Reference - concept</a:t>
            </a:r>
          </a:p>
        </p:txBody>
      </p:sp>
      <p:sp>
        <p:nvSpPr>
          <p:cNvPr id="98307" name="Rectangle 3"/>
          <p:cNvSpPr>
            <a:spLocks noGrp="1" noChangeArrowheads="1"/>
          </p:cNvSpPr>
          <p:nvPr>
            <p:ph type="body" idx="1"/>
          </p:nvPr>
        </p:nvSpPr>
        <p:spPr/>
        <p:txBody>
          <a:bodyPr/>
          <a:lstStyle/>
          <a:p>
            <a:pPr>
              <a:lnSpc>
                <a:spcPct val="90000"/>
              </a:lnSpc>
            </a:pPr>
            <a:r>
              <a:rPr lang="en-GB" altLang="en-US" sz="2800" dirty="0"/>
              <a:t>In a communication system each communication references other communications </a:t>
            </a:r>
            <a:r>
              <a:rPr lang="en-GB" altLang="en-US" sz="2800" dirty="0" smtClean="0"/>
              <a:t>that are or were part </a:t>
            </a:r>
            <a:r>
              <a:rPr lang="en-GB" altLang="en-US" sz="2800" dirty="0"/>
              <a:t>of the system</a:t>
            </a:r>
          </a:p>
          <a:p>
            <a:pPr>
              <a:lnSpc>
                <a:spcPct val="90000"/>
              </a:lnSpc>
            </a:pPr>
            <a:r>
              <a:rPr lang="en-GB" altLang="en-US" sz="2800" dirty="0"/>
              <a:t>The communications which are referenced are those, which determine the possibility space from which the current communication is chosen</a:t>
            </a:r>
          </a:p>
          <a:p>
            <a:pPr>
              <a:lnSpc>
                <a:spcPct val="90000"/>
              </a:lnSpc>
            </a:pPr>
            <a:r>
              <a:rPr lang="en-GB" altLang="en-US" sz="2800" dirty="0"/>
              <a:t>E.g., talking about a friend to a friend or to a foreign person</a:t>
            </a:r>
          </a:p>
        </p:txBody>
      </p:sp>
    </p:spTree>
    <p:extLst>
      <p:ext uri="{BB962C8B-B14F-4D97-AF65-F5344CB8AC3E}">
        <p14:creationId xmlns:p14="http://schemas.microsoft.com/office/powerpoint/2010/main" val="4059800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5136C3C8-7F79-41CA-B4F8-4CC21347049F}" type="slidenum">
              <a:rPr lang="en-GB" altLang="en-US"/>
              <a:pPr/>
              <a:t>31</a:t>
            </a:fld>
            <a:endParaRPr lang="en-GB" altLang="en-US"/>
          </a:p>
        </p:txBody>
      </p:sp>
      <p:sp>
        <p:nvSpPr>
          <p:cNvPr id="99330" name="Rectangle 2"/>
          <p:cNvSpPr>
            <a:spLocks noGrp="1" noChangeArrowheads="1"/>
          </p:cNvSpPr>
          <p:nvPr>
            <p:ph type="title"/>
          </p:nvPr>
        </p:nvSpPr>
        <p:spPr/>
        <p:txBody>
          <a:bodyPr/>
          <a:lstStyle/>
          <a:p>
            <a:r>
              <a:rPr lang="en-GB" altLang="en-US" sz="4000"/>
              <a:t>Communication systems: probabilistic interpretation – 1 </a:t>
            </a:r>
          </a:p>
        </p:txBody>
      </p:sp>
      <p:sp>
        <p:nvSpPr>
          <p:cNvPr id="99331" name="Rectangle 3"/>
          <p:cNvSpPr>
            <a:spLocks noGrp="1" noChangeArrowheads="1"/>
          </p:cNvSpPr>
          <p:nvPr>
            <p:ph type="body" idx="1"/>
          </p:nvPr>
        </p:nvSpPr>
        <p:spPr/>
        <p:txBody>
          <a:bodyPr/>
          <a:lstStyle/>
          <a:p>
            <a:r>
              <a:rPr lang="en-GB" altLang="en-US"/>
              <a:t>Within a system new communications emerge</a:t>
            </a:r>
          </a:p>
          <a:p>
            <a:r>
              <a:rPr lang="en-GB" altLang="en-US"/>
              <a:t>The probability distribution of these new communications over the space of possible communications (the current possibility space) describes the system</a:t>
            </a:r>
          </a:p>
        </p:txBody>
      </p:sp>
    </p:spTree>
    <p:extLst>
      <p:ext uri="{BB962C8B-B14F-4D97-AF65-F5344CB8AC3E}">
        <p14:creationId xmlns:p14="http://schemas.microsoft.com/office/powerpoint/2010/main" val="4216026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5BA86402-668C-44CF-A9D0-C15F5A135975}" type="slidenum">
              <a:rPr lang="en-GB" altLang="en-US"/>
              <a:pPr/>
              <a:t>32</a:t>
            </a:fld>
            <a:endParaRPr lang="en-GB" altLang="en-US"/>
          </a:p>
        </p:txBody>
      </p:sp>
      <p:sp>
        <p:nvSpPr>
          <p:cNvPr id="109570" name="Rectangle 2"/>
          <p:cNvSpPr>
            <a:spLocks noGrp="1" noChangeArrowheads="1"/>
          </p:cNvSpPr>
          <p:nvPr>
            <p:ph type="title"/>
          </p:nvPr>
        </p:nvSpPr>
        <p:spPr/>
        <p:txBody>
          <a:bodyPr/>
          <a:lstStyle/>
          <a:p>
            <a:r>
              <a:rPr lang="en-GB" altLang="en-US" sz="4000"/>
              <a:t>Communication systems: probabilistic interpretation – 2 </a:t>
            </a:r>
          </a:p>
        </p:txBody>
      </p:sp>
      <p:sp>
        <p:nvSpPr>
          <p:cNvPr id="109571" name="Rectangle 3"/>
          <p:cNvSpPr>
            <a:spLocks noGrp="1" noChangeArrowheads="1"/>
          </p:cNvSpPr>
          <p:nvPr>
            <p:ph type="body" idx="1"/>
          </p:nvPr>
        </p:nvSpPr>
        <p:spPr/>
        <p:txBody>
          <a:bodyPr/>
          <a:lstStyle/>
          <a:p>
            <a:r>
              <a:rPr lang="en-GB" altLang="en-US" sz="2800"/>
              <a:t>Example:</a:t>
            </a:r>
          </a:p>
          <a:p>
            <a:pPr lvl="1"/>
            <a:r>
              <a:rPr lang="en-GB" altLang="en-US" sz="2400"/>
              <a:t>‘The human eye is extremely sensitive.’</a:t>
            </a:r>
          </a:p>
          <a:p>
            <a:pPr lvl="2"/>
            <a:r>
              <a:rPr lang="en-GB" altLang="en-US" sz="2000"/>
              <a:t>A. ‘Researchers, hoping one day to build robots that can see as well as humans, are now trying to copy what is known about the retina onto silicon chips.’</a:t>
            </a:r>
          </a:p>
          <a:p>
            <a:pPr lvl="2"/>
            <a:r>
              <a:rPr lang="en-GB" altLang="en-US" sz="2000"/>
              <a:t>B. ‘Let’s consider the camera for a moment.’</a:t>
            </a:r>
          </a:p>
          <a:p>
            <a:pPr lvl="2"/>
            <a:r>
              <a:rPr lang="en-GB" altLang="en-US" sz="2000"/>
              <a:t>C. ‘They are usually the ones who govern nations.’</a:t>
            </a:r>
          </a:p>
          <a:p>
            <a:pPr lvl="2">
              <a:buFont typeface="Wingdings" panose="05000000000000000000" pitchFamily="2" charset="2"/>
              <a:buNone/>
            </a:pPr>
            <a:endParaRPr lang="en-GB" altLang="en-US" sz="2000"/>
          </a:p>
          <a:p>
            <a:pPr lvl="2">
              <a:buFont typeface="Wingdings" panose="05000000000000000000" pitchFamily="2" charset="2"/>
              <a:buNone/>
            </a:pPr>
            <a:r>
              <a:rPr lang="en-GB" altLang="en-US" sz="2000"/>
              <a:t>How likely are these continuations ?</a:t>
            </a:r>
          </a:p>
        </p:txBody>
      </p:sp>
    </p:spTree>
    <p:extLst>
      <p:ext uri="{BB962C8B-B14F-4D97-AF65-F5344CB8AC3E}">
        <p14:creationId xmlns:p14="http://schemas.microsoft.com/office/powerpoint/2010/main" val="5777168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Slide Number Placeholder 5"/>
          <p:cNvSpPr>
            <a:spLocks noGrp="1"/>
          </p:cNvSpPr>
          <p:nvPr>
            <p:ph type="sldNum" sz="quarter" idx="12"/>
          </p:nvPr>
        </p:nvSpPr>
        <p:spPr/>
        <p:txBody>
          <a:bodyPr/>
          <a:lstStyle/>
          <a:p>
            <a:fld id="{B7965937-CA2E-4B61-A3C9-E44328FE1B86}" type="slidenum">
              <a:rPr lang="en-GB" altLang="en-US"/>
              <a:pPr/>
              <a:t>33</a:t>
            </a:fld>
            <a:endParaRPr lang="en-GB" altLang="en-US"/>
          </a:p>
        </p:txBody>
      </p:sp>
      <p:sp>
        <p:nvSpPr>
          <p:cNvPr id="110594" name="Rectangle 2"/>
          <p:cNvSpPr>
            <a:spLocks noGrp="1" noChangeArrowheads="1"/>
          </p:cNvSpPr>
          <p:nvPr>
            <p:ph type="title"/>
          </p:nvPr>
        </p:nvSpPr>
        <p:spPr/>
        <p:txBody>
          <a:bodyPr/>
          <a:lstStyle/>
          <a:p>
            <a:r>
              <a:rPr lang="en-GB" altLang="en-US" sz="4000"/>
              <a:t>Communication systems: probabilistic interpretation – 3</a:t>
            </a:r>
          </a:p>
        </p:txBody>
      </p:sp>
      <p:sp>
        <p:nvSpPr>
          <p:cNvPr id="110597" name="Oval 5"/>
          <p:cNvSpPr>
            <a:spLocks noChangeArrowheads="1"/>
          </p:cNvSpPr>
          <p:nvPr/>
        </p:nvSpPr>
        <p:spPr bwMode="auto">
          <a:xfrm>
            <a:off x="2413000" y="2205038"/>
            <a:ext cx="287338" cy="215900"/>
          </a:xfrm>
          <a:prstGeom prst="ellipse">
            <a:avLst/>
          </a:prstGeom>
          <a:solidFill>
            <a:srgbClr val="FF0000"/>
          </a:solidFill>
          <a:ln w="19050">
            <a:solidFill>
              <a:srgbClr val="66FF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0598" name="Oval 6"/>
          <p:cNvSpPr>
            <a:spLocks noChangeArrowheads="1"/>
          </p:cNvSpPr>
          <p:nvPr/>
        </p:nvSpPr>
        <p:spPr bwMode="auto">
          <a:xfrm>
            <a:off x="3060700" y="2205038"/>
            <a:ext cx="287338" cy="215900"/>
          </a:xfrm>
          <a:prstGeom prst="ellipse">
            <a:avLst/>
          </a:prstGeom>
          <a:solidFill>
            <a:schemeClr val="tx2"/>
          </a:solidFill>
          <a:ln w="19050">
            <a:solidFill>
              <a:srgbClr val="66FF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0599" name="Oval 7"/>
          <p:cNvSpPr>
            <a:spLocks noChangeArrowheads="1"/>
          </p:cNvSpPr>
          <p:nvPr/>
        </p:nvSpPr>
        <p:spPr bwMode="auto">
          <a:xfrm>
            <a:off x="3708400" y="2205038"/>
            <a:ext cx="287338" cy="215900"/>
          </a:xfrm>
          <a:prstGeom prst="ellipse">
            <a:avLst/>
          </a:prstGeom>
          <a:solidFill>
            <a:schemeClr val="bg1"/>
          </a:solidFill>
          <a:ln w="19050">
            <a:solidFill>
              <a:srgbClr val="66FF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0600" name="Oval 8"/>
          <p:cNvSpPr>
            <a:spLocks noChangeArrowheads="1"/>
          </p:cNvSpPr>
          <p:nvPr/>
        </p:nvSpPr>
        <p:spPr bwMode="auto">
          <a:xfrm>
            <a:off x="4284663" y="2205038"/>
            <a:ext cx="287337" cy="215900"/>
          </a:xfrm>
          <a:prstGeom prst="ellipse">
            <a:avLst/>
          </a:prstGeom>
          <a:solidFill>
            <a:srgbClr val="FF3399"/>
          </a:solidFill>
          <a:ln w="19050">
            <a:solidFill>
              <a:srgbClr val="66FF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0601" name="Oval 9"/>
          <p:cNvSpPr>
            <a:spLocks noChangeArrowheads="1"/>
          </p:cNvSpPr>
          <p:nvPr/>
        </p:nvSpPr>
        <p:spPr bwMode="auto">
          <a:xfrm>
            <a:off x="4932363" y="2205038"/>
            <a:ext cx="287337" cy="215900"/>
          </a:xfrm>
          <a:prstGeom prst="ellipse">
            <a:avLst/>
          </a:prstGeom>
          <a:solidFill>
            <a:schemeClr val="accent1"/>
          </a:solidFill>
          <a:ln w="19050">
            <a:solidFill>
              <a:srgbClr val="66FF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0602" name="Oval 10"/>
          <p:cNvSpPr>
            <a:spLocks noChangeArrowheads="1"/>
          </p:cNvSpPr>
          <p:nvPr/>
        </p:nvSpPr>
        <p:spPr bwMode="auto">
          <a:xfrm>
            <a:off x="5580063" y="2205038"/>
            <a:ext cx="287337" cy="215900"/>
          </a:xfrm>
          <a:prstGeom prst="ellipse">
            <a:avLst/>
          </a:prstGeom>
          <a:solidFill>
            <a:schemeClr val="accent2"/>
          </a:solidFill>
          <a:ln w="19050">
            <a:solidFill>
              <a:srgbClr val="66FF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0603" name="Oval 11"/>
          <p:cNvSpPr>
            <a:spLocks noChangeArrowheads="1"/>
          </p:cNvSpPr>
          <p:nvPr/>
        </p:nvSpPr>
        <p:spPr bwMode="auto">
          <a:xfrm>
            <a:off x="6227763" y="2205038"/>
            <a:ext cx="287337" cy="215900"/>
          </a:xfrm>
          <a:prstGeom prst="ellipse">
            <a:avLst/>
          </a:prstGeom>
          <a:solidFill>
            <a:srgbClr val="FFFF00"/>
          </a:solidFill>
          <a:ln w="19050">
            <a:solidFill>
              <a:srgbClr val="66FF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0604" name="Oval 12"/>
          <p:cNvSpPr>
            <a:spLocks noChangeArrowheads="1"/>
          </p:cNvSpPr>
          <p:nvPr/>
        </p:nvSpPr>
        <p:spPr bwMode="auto">
          <a:xfrm>
            <a:off x="6804025" y="2205038"/>
            <a:ext cx="287338" cy="215900"/>
          </a:xfrm>
          <a:prstGeom prst="ellipse">
            <a:avLst/>
          </a:prstGeom>
          <a:solidFill>
            <a:schemeClr val="bg2"/>
          </a:solidFill>
          <a:ln w="19050">
            <a:solidFill>
              <a:srgbClr val="66FF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0605" name="Oval 13"/>
          <p:cNvSpPr>
            <a:spLocks noChangeArrowheads="1"/>
          </p:cNvSpPr>
          <p:nvPr/>
        </p:nvSpPr>
        <p:spPr bwMode="auto">
          <a:xfrm>
            <a:off x="1042988" y="2205038"/>
            <a:ext cx="287337" cy="215900"/>
          </a:xfrm>
          <a:prstGeom prst="ellipse">
            <a:avLst/>
          </a:prstGeom>
          <a:solidFill>
            <a:srgbClr val="FF0000"/>
          </a:solidFill>
          <a:ln w="19050">
            <a:solidFill>
              <a:srgbClr val="66FF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0606" name="Text Box 14"/>
          <p:cNvSpPr txBox="1">
            <a:spLocks noChangeArrowheads="1"/>
          </p:cNvSpPr>
          <p:nvPr/>
        </p:nvSpPr>
        <p:spPr bwMode="auto">
          <a:xfrm>
            <a:off x="2268538" y="2565400"/>
            <a:ext cx="53990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1600"/>
              <a:t> 0.1       0.05       0.2     0.02      0.03       0.2       0.35    0.05</a:t>
            </a:r>
          </a:p>
        </p:txBody>
      </p:sp>
      <p:sp>
        <p:nvSpPr>
          <p:cNvPr id="110607" name="Oval 15"/>
          <p:cNvSpPr>
            <a:spLocks noChangeArrowheads="1"/>
          </p:cNvSpPr>
          <p:nvPr/>
        </p:nvSpPr>
        <p:spPr bwMode="auto">
          <a:xfrm>
            <a:off x="2413000" y="3070225"/>
            <a:ext cx="287338" cy="215900"/>
          </a:xfrm>
          <a:prstGeom prst="ellipse">
            <a:avLst/>
          </a:prstGeom>
          <a:solidFill>
            <a:srgbClr val="FF0000"/>
          </a:solidFill>
          <a:ln w="19050">
            <a:solidFill>
              <a:srgbClr val="66FF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0608" name="Oval 16"/>
          <p:cNvSpPr>
            <a:spLocks noChangeArrowheads="1"/>
          </p:cNvSpPr>
          <p:nvPr/>
        </p:nvSpPr>
        <p:spPr bwMode="auto">
          <a:xfrm>
            <a:off x="3060700" y="3070225"/>
            <a:ext cx="287338" cy="215900"/>
          </a:xfrm>
          <a:prstGeom prst="ellipse">
            <a:avLst/>
          </a:prstGeom>
          <a:solidFill>
            <a:schemeClr val="tx2"/>
          </a:solidFill>
          <a:ln w="19050">
            <a:solidFill>
              <a:srgbClr val="66FF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0609" name="Oval 17"/>
          <p:cNvSpPr>
            <a:spLocks noChangeArrowheads="1"/>
          </p:cNvSpPr>
          <p:nvPr/>
        </p:nvSpPr>
        <p:spPr bwMode="auto">
          <a:xfrm>
            <a:off x="3708400" y="3070225"/>
            <a:ext cx="287338" cy="215900"/>
          </a:xfrm>
          <a:prstGeom prst="ellipse">
            <a:avLst/>
          </a:prstGeom>
          <a:solidFill>
            <a:schemeClr val="bg1"/>
          </a:solidFill>
          <a:ln w="19050">
            <a:solidFill>
              <a:srgbClr val="66FF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0610" name="Oval 18"/>
          <p:cNvSpPr>
            <a:spLocks noChangeArrowheads="1"/>
          </p:cNvSpPr>
          <p:nvPr/>
        </p:nvSpPr>
        <p:spPr bwMode="auto">
          <a:xfrm>
            <a:off x="4284663" y="3070225"/>
            <a:ext cx="287337" cy="215900"/>
          </a:xfrm>
          <a:prstGeom prst="ellipse">
            <a:avLst/>
          </a:prstGeom>
          <a:solidFill>
            <a:srgbClr val="FF3399"/>
          </a:solidFill>
          <a:ln w="19050">
            <a:solidFill>
              <a:srgbClr val="66FF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0611" name="Oval 19"/>
          <p:cNvSpPr>
            <a:spLocks noChangeArrowheads="1"/>
          </p:cNvSpPr>
          <p:nvPr/>
        </p:nvSpPr>
        <p:spPr bwMode="auto">
          <a:xfrm>
            <a:off x="4932363" y="3070225"/>
            <a:ext cx="287337" cy="215900"/>
          </a:xfrm>
          <a:prstGeom prst="ellipse">
            <a:avLst/>
          </a:prstGeom>
          <a:solidFill>
            <a:schemeClr val="accent1"/>
          </a:solidFill>
          <a:ln w="19050">
            <a:solidFill>
              <a:srgbClr val="66FF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0612" name="Oval 20"/>
          <p:cNvSpPr>
            <a:spLocks noChangeArrowheads="1"/>
          </p:cNvSpPr>
          <p:nvPr/>
        </p:nvSpPr>
        <p:spPr bwMode="auto">
          <a:xfrm>
            <a:off x="5580063" y="3070225"/>
            <a:ext cx="287337" cy="215900"/>
          </a:xfrm>
          <a:prstGeom prst="ellipse">
            <a:avLst/>
          </a:prstGeom>
          <a:solidFill>
            <a:schemeClr val="accent2"/>
          </a:solidFill>
          <a:ln w="19050">
            <a:solidFill>
              <a:srgbClr val="66FF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0613" name="Oval 21"/>
          <p:cNvSpPr>
            <a:spLocks noChangeArrowheads="1"/>
          </p:cNvSpPr>
          <p:nvPr/>
        </p:nvSpPr>
        <p:spPr bwMode="auto">
          <a:xfrm>
            <a:off x="6227763" y="3070225"/>
            <a:ext cx="287337" cy="215900"/>
          </a:xfrm>
          <a:prstGeom prst="ellipse">
            <a:avLst/>
          </a:prstGeom>
          <a:solidFill>
            <a:srgbClr val="FFFF00"/>
          </a:solidFill>
          <a:ln w="19050">
            <a:solidFill>
              <a:srgbClr val="66FF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0614" name="Oval 22"/>
          <p:cNvSpPr>
            <a:spLocks noChangeArrowheads="1"/>
          </p:cNvSpPr>
          <p:nvPr/>
        </p:nvSpPr>
        <p:spPr bwMode="auto">
          <a:xfrm>
            <a:off x="6804025" y="3070225"/>
            <a:ext cx="287338" cy="215900"/>
          </a:xfrm>
          <a:prstGeom prst="ellipse">
            <a:avLst/>
          </a:prstGeom>
          <a:solidFill>
            <a:schemeClr val="bg2"/>
          </a:solidFill>
          <a:ln w="19050">
            <a:solidFill>
              <a:srgbClr val="66FF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0615" name="Oval 23"/>
          <p:cNvSpPr>
            <a:spLocks noChangeArrowheads="1"/>
          </p:cNvSpPr>
          <p:nvPr/>
        </p:nvSpPr>
        <p:spPr bwMode="auto">
          <a:xfrm>
            <a:off x="1042988" y="3070225"/>
            <a:ext cx="287337" cy="215900"/>
          </a:xfrm>
          <a:prstGeom prst="ellipse">
            <a:avLst/>
          </a:prstGeom>
          <a:solidFill>
            <a:schemeClr val="tx2"/>
          </a:solidFill>
          <a:ln w="19050">
            <a:solidFill>
              <a:srgbClr val="66FF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0616" name="Text Box 24"/>
          <p:cNvSpPr txBox="1">
            <a:spLocks noChangeArrowheads="1"/>
          </p:cNvSpPr>
          <p:nvPr/>
        </p:nvSpPr>
        <p:spPr bwMode="auto">
          <a:xfrm>
            <a:off x="2268538" y="3430588"/>
            <a:ext cx="53990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1600"/>
              <a:t> 0.15      0.01      0.1      0.2       0.04       0.3       0.1       0.1</a:t>
            </a:r>
          </a:p>
        </p:txBody>
      </p:sp>
      <p:sp>
        <p:nvSpPr>
          <p:cNvPr id="110617" name="Oval 25"/>
          <p:cNvSpPr>
            <a:spLocks noChangeArrowheads="1"/>
          </p:cNvSpPr>
          <p:nvPr/>
        </p:nvSpPr>
        <p:spPr bwMode="auto">
          <a:xfrm>
            <a:off x="2413000" y="3933825"/>
            <a:ext cx="287338" cy="215900"/>
          </a:xfrm>
          <a:prstGeom prst="ellipse">
            <a:avLst/>
          </a:prstGeom>
          <a:solidFill>
            <a:srgbClr val="FF0000"/>
          </a:solidFill>
          <a:ln w="19050">
            <a:solidFill>
              <a:srgbClr val="66FF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0618" name="Oval 26"/>
          <p:cNvSpPr>
            <a:spLocks noChangeArrowheads="1"/>
          </p:cNvSpPr>
          <p:nvPr/>
        </p:nvSpPr>
        <p:spPr bwMode="auto">
          <a:xfrm>
            <a:off x="3060700" y="3933825"/>
            <a:ext cx="287338" cy="215900"/>
          </a:xfrm>
          <a:prstGeom prst="ellipse">
            <a:avLst/>
          </a:prstGeom>
          <a:solidFill>
            <a:schemeClr val="tx2"/>
          </a:solidFill>
          <a:ln w="19050">
            <a:solidFill>
              <a:srgbClr val="66FF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0619" name="Oval 27"/>
          <p:cNvSpPr>
            <a:spLocks noChangeArrowheads="1"/>
          </p:cNvSpPr>
          <p:nvPr/>
        </p:nvSpPr>
        <p:spPr bwMode="auto">
          <a:xfrm>
            <a:off x="3708400" y="3933825"/>
            <a:ext cx="287338" cy="215900"/>
          </a:xfrm>
          <a:prstGeom prst="ellipse">
            <a:avLst/>
          </a:prstGeom>
          <a:solidFill>
            <a:schemeClr val="bg1"/>
          </a:solidFill>
          <a:ln w="19050">
            <a:solidFill>
              <a:srgbClr val="66FF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0620" name="Oval 28"/>
          <p:cNvSpPr>
            <a:spLocks noChangeArrowheads="1"/>
          </p:cNvSpPr>
          <p:nvPr/>
        </p:nvSpPr>
        <p:spPr bwMode="auto">
          <a:xfrm>
            <a:off x="4284663" y="3933825"/>
            <a:ext cx="287337" cy="215900"/>
          </a:xfrm>
          <a:prstGeom prst="ellipse">
            <a:avLst/>
          </a:prstGeom>
          <a:solidFill>
            <a:srgbClr val="FF3399"/>
          </a:solidFill>
          <a:ln w="19050">
            <a:solidFill>
              <a:srgbClr val="66FF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0621" name="Oval 29"/>
          <p:cNvSpPr>
            <a:spLocks noChangeArrowheads="1"/>
          </p:cNvSpPr>
          <p:nvPr/>
        </p:nvSpPr>
        <p:spPr bwMode="auto">
          <a:xfrm>
            <a:off x="4932363" y="3933825"/>
            <a:ext cx="287337" cy="215900"/>
          </a:xfrm>
          <a:prstGeom prst="ellipse">
            <a:avLst/>
          </a:prstGeom>
          <a:solidFill>
            <a:schemeClr val="accent1"/>
          </a:solidFill>
          <a:ln w="19050">
            <a:solidFill>
              <a:srgbClr val="66FF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0622" name="Oval 30"/>
          <p:cNvSpPr>
            <a:spLocks noChangeArrowheads="1"/>
          </p:cNvSpPr>
          <p:nvPr/>
        </p:nvSpPr>
        <p:spPr bwMode="auto">
          <a:xfrm>
            <a:off x="5580063" y="3933825"/>
            <a:ext cx="287337" cy="215900"/>
          </a:xfrm>
          <a:prstGeom prst="ellipse">
            <a:avLst/>
          </a:prstGeom>
          <a:solidFill>
            <a:schemeClr val="accent2"/>
          </a:solidFill>
          <a:ln w="19050">
            <a:solidFill>
              <a:srgbClr val="66FF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0623" name="Oval 31"/>
          <p:cNvSpPr>
            <a:spLocks noChangeArrowheads="1"/>
          </p:cNvSpPr>
          <p:nvPr/>
        </p:nvSpPr>
        <p:spPr bwMode="auto">
          <a:xfrm>
            <a:off x="6227763" y="3933825"/>
            <a:ext cx="287337" cy="215900"/>
          </a:xfrm>
          <a:prstGeom prst="ellipse">
            <a:avLst/>
          </a:prstGeom>
          <a:solidFill>
            <a:srgbClr val="FFFF00"/>
          </a:solidFill>
          <a:ln w="19050">
            <a:solidFill>
              <a:srgbClr val="66FF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0624" name="Oval 32"/>
          <p:cNvSpPr>
            <a:spLocks noChangeArrowheads="1"/>
          </p:cNvSpPr>
          <p:nvPr/>
        </p:nvSpPr>
        <p:spPr bwMode="auto">
          <a:xfrm>
            <a:off x="6804025" y="3933825"/>
            <a:ext cx="287338" cy="215900"/>
          </a:xfrm>
          <a:prstGeom prst="ellipse">
            <a:avLst/>
          </a:prstGeom>
          <a:solidFill>
            <a:schemeClr val="bg2"/>
          </a:solidFill>
          <a:ln w="19050">
            <a:solidFill>
              <a:srgbClr val="66FF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0625" name="Oval 33"/>
          <p:cNvSpPr>
            <a:spLocks noChangeArrowheads="1"/>
          </p:cNvSpPr>
          <p:nvPr/>
        </p:nvSpPr>
        <p:spPr bwMode="auto">
          <a:xfrm>
            <a:off x="1042988" y="3933825"/>
            <a:ext cx="287337" cy="215900"/>
          </a:xfrm>
          <a:prstGeom prst="ellipse">
            <a:avLst/>
          </a:prstGeom>
          <a:solidFill>
            <a:schemeClr val="tx2"/>
          </a:solidFill>
          <a:ln w="19050">
            <a:solidFill>
              <a:srgbClr val="66FF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0626" name="Text Box 34"/>
          <p:cNvSpPr txBox="1">
            <a:spLocks noChangeArrowheads="1"/>
          </p:cNvSpPr>
          <p:nvPr/>
        </p:nvSpPr>
        <p:spPr bwMode="auto">
          <a:xfrm>
            <a:off x="2268538" y="4294188"/>
            <a:ext cx="53990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1600"/>
              <a:t> 0.2       0.15      0.02      0.3       0.1       0.03      0.15     0.05</a:t>
            </a:r>
          </a:p>
        </p:txBody>
      </p:sp>
      <p:sp>
        <p:nvSpPr>
          <p:cNvPr id="110627" name="Oval 35"/>
          <p:cNvSpPr>
            <a:spLocks noChangeArrowheads="1"/>
          </p:cNvSpPr>
          <p:nvPr/>
        </p:nvSpPr>
        <p:spPr bwMode="auto">
          <a:xfrm>
            <a:off x="2413000" y="4749800"/>
            <a:ext cx="287338" cy="215900"/>
          </a:xfrm>
          <a:prstGeom prst="ellipse">
            <a:avLst/>
          </a:prstGeom>
          <a:solidFill>
            <a:srgbClr val="FF0000"/>
          </a:solidFill>
          <a:ln w="19050">
            <a:solidFill>
              <a:srgbClr val="66FF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0628" name="Oval 36"/>
          <p:cNvSpPr>
            <a:spLocks noChangeArrowheads="1"/>
          </p:cNvSpPr>
          <p:nvPr/>
        </p:nvSpPr>
        <p:spPr bwMode="auto">
          <a:xfrm>
            <a:off x="3060700" y="4749800"/>
            <a:ext cx="287338" cy="215900"/>
          </a:xfrm>
          <a:prstGeom prst="ellipse">
            <a:avLst/>
          </a:prstGeom>
          <a:solidFill>
            <a:schemeClr val="tx2"/>
          </a:solidFill>
          <a:ln w="19050">
            <a:solidFill>
              <a:srgbClr val="66FF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0629" name="Oval 37"/>
          <p:cNvSpPr>
            <a:spLocks noChangeArrowheads="1"/>
          </p:cNvSpPr>
          <p:nvPr/>
        </p:nvSpPr>
        <p:spPr bwMode="auto">
          <a:xfrm>
            <a:off x="3708400" y="4749800"/>
            <a:ext cx="287338" cy="215900"/>
          </a:xfrm>
          <a:prstGeom prst="ellipse">
            <a:avLst/>
          </a:prstGeom>
          <a:solidFill>
            <a:schemeClr val="bg1"/>
          </a:solidFill>
          <a:ln w="19050">
            <a:solidFill>
              <a:srgbClr val="66FF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0630" name="Oval 38"/>
          <p:cNvSpPr>
            <a:spLocks noChangeArrowheads="1"/>
          </p:cNvSpPr>
          <p:nvPr/>
        </p:nvSpPr>
        <p:spPr bwMode="auto">
          <a:xfrm>
            <a:off x="4284663" y="4749800"/>
            <a:ext cx="287337" cy="215900"/>
          </a:xfrm>
          <a:prstGeom prst="ellipse">
            <a:avLst/>
          </a:prstGeom>
          <a:solidFill>
            <a:srgbClr val="FF3399"/>
          </a:solidFill>
          <a:ln w="19050">
            <a:solidFill>
              <a:srgbClr val="66FF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0631" name="Oval 39"/>
          <p:cNvSpPr>
            <a:spLocks noChangeArrowheads="1"/>
          </p:cNvSpPr>
          <p:nvPr/>
        </p:nvSpPr>
        <p:spPr bwMode="auto">
          <a:xfrm>
            <a:off x="4932363" y="4749800"/>
            <a:ext cx="287337" cy="215900"/>
          </a:xfrm>
          <a:prstGeom prst="ellipse">
            <a:avLst/>
          </a:prstGeom>
          <a:solidFill>
            <a:schemeClr val="accent1"/>
          </a:solidFill>
          <a:ln w="19050">
            <a:solidFill>
              <a:srgbClr val="66FF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0632" name="Oval 40"/>
          <p:cNvSpPr>
            <a:spLocks noChangeArrowheads="1"/>
          </p:cNvSpPr>
          <p:nvPr/>
        </p:nvSpPr>
        <p:spPr bwMode="auto">
          <a:xfrm>
            <a:off x="5580063" y="4749800"/>
            <a:ext cx="287337" cy="215900"/>
          </a:xfrm>
          <a:prstGeom prst="ellipse">
            <a:avLst/>
          </a:prstGeom>
          <a:solidFill>
            <a:schemeClr val="accent2"/>
          </a:solidFill>
          <a:ln w="19050">
            <a:solidFill>
              <a:srgbClr val="66FF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0633" name="Oval 41"/>
          <p:cNvSpPr>
            <a:spLocks noChangeArrowheads="1"/>
          </p:cNvSpPr>
          <p:nvPr/>
        </p:nvSpPr>
        <p:spPr bwMode="auto">
          <a:xfrm>
            <a:off x="6227763" y="4749800"/>
            <a:ext cx="287337" cy="215900"/>
          </a:xfrm>
          <a:prstGeom prst="ellipse">
            <a:avLst/>
          </a:prstGeom>
          <a:solidFill>
            <a:srgbClr val="FFFF00"/>
          </a:solidFill>
          <a:ln w="19050">
            <a:solidFill>
              <a:srgbClr val="66FF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0634" name="Oval 42"/>
          <p:cNvSpPr>
            <a:spLocks noChangeArrowheads="1"/>
          </p:cNvSpPr>
          <p:nvPr/>
        </p:nvSpPr>
        <p:spPr bwMode="auto">
          <a:xfrm>
            <a:off x="6804025" y="4749800"/>
            <a:ext cx="287338" cy="215900"/>
          </a:xfrm>
          <a:prstGeom prst="ellipse">
            <a:avLst/>
          </a:prstGeom>
          <a:solidFill>
            <a:schemeClr val="bg2"/>
          </a:solidFill>
          <a:ln w="19050">
            <a:solidFill>
              <a:srgbClr val="66FF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0635" name="Oval 43"/>
          <p:cNvSpPr>
            <a:spLocks noChangeArrowheads="1"/>
          </p:cNvSpPr>
          <p:nvPr/>
        </p:nvSpPr>
        <p:spPr bwMode="auto">
          <a:xfrm>
            <a:off x="1042988" y="4749800"/>
            <a:ext cx="287337" cy="215900"/>
          </a:xfrm>
          <a:prstGeom prst="ellipse">
            <a:avLst/>
          </a:prstGeom>
          <a:solidFill>
            <a:schemeClr val="accent1"/>
          </a:solidFill>
          <a:ln w="19050">
            <a:solidFill>
              <a:srgbClr val="66FF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0636" name="Text Box 44"/>
          <p:cNvSpPr txBox="1">
            <a:spLocks noChangeArrowheads="1"/>
          </p:cNvSpPr>
          <p:nvPr/>
        </p:nvSpPr>
        <p:spPr bwMode="auto">
          <a:xfrm>
            <a:off x="2268538" y="5110163"/>
            <a:ext cx="53990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1600"/>
              <a:t> 0.4       0.01      0.02     0.02     0.35      0.02      0.03     0.15</a:t>
            </a:r>
          </a:p>
        </p:txBody>
      </p:sp>
      <p:sp>
        <p:nvSpPr>
          <p:cNvPr id="110637" name="Oval 45"/>
          <p:cNvSpPr>
            <a:spLocks noChangeArrowheads="1"/>
          </p:cNvSpPr>
          <p:nvPr/>
        </p:nvSpPr>
        <p:spPr bwMode="auto">
          <a:xfrm>
            <a:off x="2413000" y="5589588"/>
            <a:ext cx="287338" cy="215900"/>
          </a:xfrm>
          <a:prstGeom prst="ellipse">
            <a:avLst/>
          </a:prstGeom>
          <a:solidFill>
            <a:srgbClr val="FF0000"/>
          </a:solidFill>
          <a:ln w="19050">
            <a:solidFill>
              <a:srgbClr val="66FF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0638" name="Oval 46"/>
          <p:cNvSpPr>
            <a:spLocks noChangeArrowheads="1"/>
          </p:cNvSpPr>
          <p:nvPr/>
        </p:nvSpPr>
        <p:spPr bwMode="auto">
          <a:xfrm>
            <a:off x="3060700" y="5589588"/>
            <a:ext cx="287338" cy="215900"/>
          </a:xfrm>
          <a:prstGeom prst="ellipse">
            <a:avLst/>
          </a:prstGeom>
          <a:solidFill>
            <a:schemeClr val="tx2"/>
          </a:solidFill>
          <a:ln w="19050">
            <a:solidFill>
              <a:srgbClr val="66FF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0639" name="Oval 47"/>
          <p:cNvSpPr>
            <a:spLocks noChangeArrowheads="1"/>
          </p:cNvSpPr>
          <p:nvPr/>
        </p:nvSpPr>
        <p:spPr bwMode="auto">
          <a:xfrm>
            <a:off x="3708400" y="5589588"/>
            <a:ext cx="287338" cy="215900"/>
          </a:xfrm>
          <a:prstGeom prst="ellipse">
            <a:avLst/>
          </a:prstGeom>
          <a:solidFill>
            <a:schemeClr val="bg1"/>
          </a:solidFill>
          <a:ln w="19050">
            <a:solidFill>
              <a:srgbClr val="66FF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0640" name="Oval 48"/>
          <p:cNvSpPr>
            <a:spLocks noChangeArrowheads="1"/>
          </p:cNvSpPr>
          <p:nvPr/>
        </p:nvSpPr>
        <p:spPr bwMode="auto">
          <a:xfrm>
            <a:off x="4284663" y="5589588"/>
            <a:ext cx="287337" cy="215900"/>
          </a:xfrm>
          <a:prstGeom prst="ellipse">
            <a:avLst/>
          </a:prstGeom>
          <a:solidFill>
            <a:srgbClr val="FF3399"/>
          </a:solidFill>
          <a:ln w="19050">
            <a:solidFill>
              <a:srgbClr val="66FF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0641" name="Oval 49"/>
          <p:cNvSpPr>
            <a:spLocks noChangeArrowheads="1"/>
          </p:cNvSpPr>
          <p:nvPr/>
        </p:nvSpPr>
        <p:spPr bwMode="auto">
          <a:xfrm>
            <a:off x="4932363" y="5589588"/>
            <a:ext cx="287337" cy="215900"/>
          </a:xfrm>
          <a:prstGeom prst="ellipse">
            <a:avLst/>
          </a:prstGeom>
          <a:solidFill>
            <a:schemeClr val="accent1"/>
          </a:solidFill>
          <a:ln w="19050">
            <a:solidFill>
              <a:srgbClr val="66FF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0642" name="Oval 50"/>
          <p:cNvSpPr>
            <a:spLocks noChangeArrowheads="1"/>
          </p:cNvSpPr>
          <p:nvPr/>
        </p:nvSpPr>
        <p:spPr bwMode="auto">
          <a:xfrm>
            <a:off x="5580063" y="5589588"/>
            <a:ext cx="287337" cy="215900"/>
          </a:xfrm>
          <a:prstGeom prst="ellipse">
            <a:avLst/>
          </a:prstGeom>
          <a:solidFill>
            <a:schemeClr val="accent2"/>
          </a:solidFill>
          <a:ln w="19050">
            <a:solidFill>
              <a:srgbClr val="66FF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0643" name="Oval 51"/>
          <p:cNvSpPr>
            <a:spLocks noChangeArrowheads="1"/>
          </p:cNvSpPr>
          <p:nvPr/>
        </p:nvSpPr>
        <p:spPr bwMode="auto">
          <a:xfrm>
            <a:off x="6227763" y="5589588"/>
            <a:ext cx="287337" cy="215900"/>
          </a:xfrm>
          <a:prstGeom prst="ellipse">
            <a:avLst/>
          </a:prstGeom>
          <a:solidFill>
            <a:srgbClr val="FFFF00"/>
          </a:solidFill>
          <a:ln w="19050">
            <a:solidFill>
              <a:srgbClr val="66FF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0644" name="Oval 52"/>
          <p:cNvSpPr>
            <a:spLocks noChangeArrowheads="1"/>
          </p:cNvSpPr>
          <p:nvPr/>
        </p:nvSpPr>
        <p:spPr bwMode="auto">
          <a:xfrm>
            <a:off x="6804025" y="5589588"/>
            <a:ext cx="287338" cy="215900"/>
          </a:xfrm>
          <a:prstGeom prst="ellipse">
            <a:avLst/>
          </a:prstGeom>
          <a:solidFill>
            <a:schemeClr val="bg2"/>
          </a:solidFill>
          <a:ln w="19050">
            <a:solidFill>
              <a:srgbClr val="66FF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0645" name="Oval 53"/>
          <p:cNvSpPr>
            <a:spLocks noChangeArrowheads="1"/>
          </p:cNvSpPr>
          <p:nvPr/>
        </p:nvSpPr>
        <p:spPr bwMode="auto">
          <a:xfrm>
            <a:off x="1042988" y="5589588"/>
            <a:ext cx="287337" cy="215900"/>
          </a:xfrm>
          <a:prstGeom prst="ellipse">
            <a:avLst/>
          </a:prstGeom>
          <a:solidFill>
            <a:srgbClr val="FF0000"/>
          </a:solidFill>
          <a:ln w="19050">
            <a:solidFill>
              <a:srgbClr val="66FF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0646" name="Text Box 54"/>
          <p:cNvSpPr txBox="1">
            <a:spLocks noChangeArrowheads="1"/>
          </p:cNvSpPr>
          <p:nvPr/>
        </p:nvSpPr>
        <p:spPr bwMode="auto">
          <a:xfrm>
            <a:off x="2268538" y="5949950"/>
            <a:ext cx="53990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1600"/>
              <a:t> 0.1       0.05       0.2     0.02      0.03       0.2       0.35    0.05</a:t>
            </a:r>
          </a:p>
        </p:txBody>
      </p:sp>
      <p:sp>
        <p:nvSpPr>
          <p:cNvPr id="110647" name="Text Box 55"/>
          <p:cNvSpPr txBox="1">
            <a:spLocks noChangeArrowheads="1"/>
          </p:cNvSpPr>
          <p:nvPr/>
        </p:nvSpPr>
        <p:spPr bwMode="auto">
          <a:xfrm>
            <a:off x="539750" y="1773238"/>
            <a:ext cx="68405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a:t>  Current	                        Possible   </a:t>
            </a:r>
          </a:p>
        </p:txBody>
      </p:sp>
      <p:sp>
        <p:nvSpPr>
          <p:cNvPr id="110648" name="Line 56"/>
          <p:cNvSpPr>
            <a:spLocks noChangeShapeType="1"/>
          </p:cNvSpPr>
          <p:nvPr/>
        </p:nvSpPr>
        <p:spPr bwMode="auto">
          <a:xfrm>
            <a:off x="1187450" y="2492375"/>
            <a:ext cx="0" cy="5048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GB"/>
          </a:p>
        </p:txBody>
      </p:sp>
      <p:sp>
        <p:nvSpPr>
          <p:cNvPr id="110649" name="Line 57"/>
          <p:cNvSpPr>
            <a:spLocks noChangeShapeType="1"/>
          </p:cNvSpPr>
          <p:nvPr/>
        </p:nvSpPr>
        <p:spPr bwMode="auto">
          <a:xfrm>
            <a:off x="1187450" y="3357563"/>
            <a:ext cx="0" cy="5048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GB"/>
          </a:p>
        </p:txBody>
      </p:sp>
      <p:sp>
        <p:nvSpPr>
          <p:cNvPr id="110650" name="Line 58"/>
          <p:cNvSpPr>
            <a:spLocks noChangeShapeType="1"/>
          </p:cNvSpPr>
          <p:nvPr/>
        </p:nvSpPr>
        <p:spPr bwMode="auto">
          <a:xfrm>
            <a:off x="1187450" y="4219575"/>
            <a:ext cx="0" cy="5048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GB"/>
          </a:p>
        </p:txBody>
      </p:sp>
      <p:sp>
        <p:nvSpPr>
          <p:cNvPr id="110651" name="Line 59"/>
          <p:cNvSpPr>
            <a:spLocks noChangeShapeType="1"/>
          </p:cNvSpPr>
          <p:nvPr/>
        </p:nvSpPr>
        <p:spPr bwMode="auto">
          <a:xfrm>
            <a:off x="1187450" y="5011738"/>
            <a:ext cx="0" cy="5048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GB"/>
          </a:p>
        </p:txBody>
      </p:sp>
    </p:spTree>
    <p:extLst>
      <p:ext uri="{BB962C8B-B14F-4D97-AF65-F5344CB8AC3E}">
        <p14:creationId xmlns:p14="http://schemas.microsoft.com/office/powerpoint/2010/main" val="17194766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67AA31D5-66BF-4A35-BC4B-C666C4804449}" type="slidenum">
              <a:rPr lang="en-GB" altLang="en-US"/>
              <a:pPr/>
              <a:t>34</a:t>
            </a:fld>
            <a:endParaRPr lang="en-GB" altLang="en-US"/>
          </a:p>
        </p:txBody>
      </p:sp>
      <p:sp>
        <p:nvSpPr>
          <p:cNvPr id="100354" name="Rectangle 2"/>
          <p:cNvSpPr>
            <a:spLocks noGrp="1" noChangeArrowheads="1"/>
          </p:cNvSpPr>
          <p:nvPr>
            <p:ph type="title"/>
          </p:nvPr>
        </p:nvSpPr>
        <p:spPr/>
        <p:txBody>
          <a:bodyPr/>
          <a:lstStyle/>
          <a:p>
            <a:r>
              <a:rPr lang="en-GB" altLang="en-US" sz="4000"/>
              <a:t>System perceptions – revisited 1</a:t>
            </a:r>
          </a:p>
        </p:txBody>
      </p:sp>
      <p:sp>
        <p:nvSpPr>
          <p:cNvPr id="100355" name="Rectangle 3"/>
          <p:cNvSpPr>
            <a:spLocks noGrp="1" noChangeArrowheads="1"/>
          </p:cNvSpPr>
          <p:nvPr>
            <p:ph type="body" idx="1"/>
          </p:nvPr>
        </p:nvSpPr>
        <p:spPr/>
        <p:txBody>
          <a:bodyPr/>
          <a:lstStyle/>
          <a:p>
            <a:pPr>
              <a:lnSpc>
                <a:spcPct val="90000"/>
              </a:lnSpc>
            </a:pPr>
            <a:r>
              <a:rPr lang="en-GB" altLang="en-US" sz="2400"/>
              <a:t>The environment induces changes in the communication units that affect the communications produced by these</a:t>
            </a:r>
          </a:p>
          <a:p>
            <a:pPr>
              <a:lnSpc>
                <a:spcPct val="90000"/>
              </a:lnSpc>
            </a:pPr>
            <a:r>
              <a:rPr lang="en-GB" altLang="en-US" sz="2400"/>
              <a:t>Such effects can be seen as a change in the probability distribution of new communications that may emerge, over the space of possible communications</a:t>
            </a:r>
          </a:p>
          <a:p>
            <a:pPr>
              <a:lnSpc>
                <a:spcPct val="90000"/>
              </a:lnSpc>
            </a:pPr>
            <a:r>
              <a:rPr lang="en-GB" altLang="en-US" sz="2400"/>
              <a:t>The actual new communications provide a sample of the actual probability distribution</a:t>
            </a:r>
          </a:p>
          <a:p>
            <a:pPr>
              <a:lnSpc>
                <a:spcPct val="90000"/>
              </a:lnSpc>
            </a:pPr>
            <a:r>
              <a:rPr lang="en-GB" altLang="en-US" sz="2400"/>
              <a:t>The difference between the expected and the actual distribution represents the perception of the system</a:t>
            </a:r>
          </a:p>
        </p:txBody>
      </p:sp>
    </p:spTree>
    <p:extLst>
      <p:ext uri="{BB962C8B-B14F-4D97-AF65-F5344CB8AC3E}">
        <p14:creationId xmlns:p14="http://schemas.microsoft.com/office/powerpoint/2010/main" val="28768118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Slide Number Placeholder 5"/>
          <p:cNvSpPr>
            <a:spLocks noGrp="1"/>
          </p:cNvSpPr>
          <p:nvPr>
            <p:ph type="sldNum" sz="quarter" idx="12"/>
          </p:nvPr>
        </p:nvSpPr>
        <p:spPr/>
        <p:txBody>
          <a:bodyPr/>
          <a:lstStyle/>
          <a:p>
            <a:fld id="{FBDB4DBF-187E-4BF6-9465-BF8367B527F6}" type="slidenum">
              <a:rPr lang="en-GB" altLang="en-US"/>
              <a:pPr/>
              <a:t>35</a:t>
            </a:fld>
            <a:endParaRPr lang="en-GB" altLang="en-US"/>
          </a:p>
        </p:txBody>
      </p:sp>
      <p:sp>
        <p:nvSpPr>
          <p:cNvPr id="111618" name="Rectangle 2"/>
          <p:cNvSpPr>
            <a:spLocks noGrp="1" noChangeArrowheads="1"/>
          </p:cNvSpPr>
          <p:nvPr>
            <p:ph type="title"/>
          </p:nvPr>
        </p:nvSpPr>
        <p:spPr/>
        <p:txBody>
          <a:bodyPr/>
          <a:lstStyle/>
          <a:p>
            <a:r>
              <a:rPr lang="en-GB" altLang="en-US" sz="4000"/>
              <a:t>System perceptions – revisited 2</a:t>
            </a:r>
          </a:p>
        </p:txBody>
      </p:sp>
      <p:sp>
        <p:nvSpPr>
          <p:cNvPr id="111620" name="Oval 4"/>
          <p:cNvSpPr>
            <a:spLocks noChangeArrowheads="1"/>
          </p:cNvSpPr>
          <p:nvPr/>
        </p:nvSpPr>
        <p:spPr bwMode="auto">
          <a:xfrm>
            <a:off x="2413000" y="2205038"/>
            <a:ext cx="287338" cy="215900"/>
          </a:xfrm>
          <a:prstGeom prst="ellipse">
            <a:avLst/>
          </a:prstGeom>
          <a:solidFill>
            <a:srgbClr val="FF0000"/>
          </a:solidFill>
          <a:ln w="19050">
            <a:solidFill>
              <a:srgbClr val="66FF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1621" name="Oval 5"/>
          <p:cNvSpPr>
            <a:spLocks noChangeArrowheads="1"/>
          </p:cNvSpPr>
          <p:nvPr/>
        </p:nvSpPr>
        <p:spPr bwMode="auto">
          <a:xfrm>
            <a:off x="3060700" y="2205038"/>
            <a:ext cx="287338" cy="215900"/>
          </a:xfrm>
          <a:prstGeom prst="ellipse">
            <a:avLst/>
          </a:prstGeom>
          <a:solidFill>
            <a:schemeClr val="tx2"/>
          </a:solidFill>
          <a:ln w="19050">
            <a:solidFill>
              <a:srgbClr val="66FF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1622" name="Oval 6"/>
          <p:cNvSpPr>
            <a:spLocks noChangeArrowheads="1"/>
          </p:cNvSpPr>
          <p:nvPr/>
        </p:nvSpPr>
        <p:spPr bwMode="auto">
          <a:xfrm>
            <a:off x="3708400" y="2205038"/>
            <a:ext cx="287338" cy="215900"/>
          </a:xfrm>
          <a:prstGeom prst="ellipse">
            <a:avLst/>
          </a:prstGeom>
          <a:solidFill>
            <a:schemeClr val="bg1"/>
          </a:solidFill>
          <a:ln w="19050">
            <a:solidFill>
              <a:srgbClr val="66FF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1623" name="Oval 7"/>
          <p:cNvSpPr>
            <a:spLocks noChangeArrowheads="1"/>
          </p:cNvSpPr>
          <p:nvPr/>
        </p:nvSpPr>
        <p:spPr bwMode="auto">
          <a:xfrm>
            <a:off x="4284663" y="2205038"/>
            <a:ext cx="287337" cy="215900"/>
          </a:xfrm>
          <a:prstGeom prst="ellipse">
            <a:avLst/>
          </a:prstGeom>
          <a:solidFill>
            <a:srgbClr val="FF3399"/>
          </a:solidFill>
          <a:ln w="19050">
            <a:solidFill>
              <a:srgbClr val="66FF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1624" name="Oval 8"/>
          <p:cNvSpPr>
            <a:spLocks noChangeArrowheads="1"/>
          </p:cNvSpPr>
          <p:nvPr/>
        </p:nvSpPr>
        <p:spPr bwMode="auto">
          <a:xfrm>
            <a:off x="4932363" y="2205038"/>
            <a:ext cx="287337" cy="215900"/>
          </a:xfrm>
          <a:prstGeom prst="ellipse">
            <a:avLst/>
          </a:prstGeom>
          <a:solidFill>
            <a:schemeClr val="accent1"/>
          </a:solidFill>
          <a:ln w="19050">
            <a:solidFill>
              <a:srgbClr val="66FF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1625" name="Oval 9"/>
          <p:cNvSpPr>
            <a:spLocks noChangeArrowheads="1"/>
          </p:cNvSpPr>
          <p:nvPr/>
        </p:nvSpPr>
        <p:spPr bwMode="auto">
          <a:xfrm>
            <a:off x="5580063" y="2205038"/>
            <a:ext cx="287337" cy="215900"/>
          </a:xfrm>
          <a:prstGeom prst="ellipse">
            <a:avLst/>
          </a:prstGeom>
          <a:solidFill>
            <a:schemeClr val="accent2"/>
          </a:solidFill>
          <a:ln w="19050">
            <a:solidFill>
              <a:srgbClr val="66FF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1626" name="Oval 10"/>
          <p:cNvSpPr>
            <a:spLocks noChangeArrowheads="1"/>
          </p:cNvSpPr>
          <p:nvPr/>
        </p:nvSpPr>
        <p:spPr bwMode="auto">
          <a:xfrm>
            <a:off x="6227763" y="2205038"/>
            <a:ext cx="287337" cy="215900"/>
          </a:xfrm>
          <a:prstGeom prst="ellipse">
            <a:avLst/>
          </a:prstGeom>
          <a:solidFill>
            <a:srgbClr val="FFFF00"/>
          </a:solidFill>
          <a:ln w="19050">
            <a:solidFill>
              <a:srgbClr val="66FF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1627" name="Oval 11"/>
          <p:cNvSpPr>
            <a:spLocks noChangeArrowheads="1"/>
          </p:cNvSpPr>
          <p:nvPr/>
        </p:nvSpPr>
        <p:spPr bwMode="auto">
          <a:xfrm>
            <a:off x="6804025" y="2205038"/>
            <a:ext cx="287338" cy="215900"/>
          </a:xfrm>
          <a:prstGeom prst="ellipse">
            <a:avLst/>
          </a:prstGeom>
          <a:solidFill>
            <a:schemeClr val="bg2"/>
          </a:solidFill>
          <a:ln w="19050">
            <a:solidFill>
              <a:srgbClr val="66FF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1628" name="Oval 12"/>
          <p:cNvSpPr>
            <a:spLocks noChangeArrowheads="1"/>
          </p:cNvSpPr>
          <p:nvPr/>
        </p:nvSpPr>
        <p:spPr bwMode="auto">
          <a:xfrm>
            <a:off x="1042988" y="2205038"/>
            <a:ext cx="287337" cy="215900"/>
          </a:xfrm>
          <a:prstGeom prst="ellipse">
            <a:avLst/>
          </a:prstGeom>
          <a:solidFill>
            <a:srgbClr val="FF0000"/>
          </a:solidFill>
          <a:ln w="19050">
            <a:solidFill>
              <a:srgbClr val="66FF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1629" name="Text Box 13"/>
          <p:cNvSpPr txBox="1">
            <a:spLocks noChangeArrowheads="1"/>
          </p:cNvSpPr>
          <p:nvPr/>
        </p:nvSpPr>
        <p:spPr bwMode="auto">
          <a:xfrm>
            <a:off x="2268538" y="2565400"/>
            <a:ext cx="53990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1600"/>
              <a:t> 0.1       0.05       0.2     0.02      0.03       0.2       0.35    0.05</a:t>
            </a:r>
          </a:p>
        </p:txBody>
      </p:sp>
      <p:sp>
        <p:nvSpPr>
          <p:cNvPr id="111630" name="Oval 14"/>
          <p:cNvSpPr>
            <a:spLocks noChangeArrowheads="1"/>
          </p:cNvSpPr>
          <p:nvPr/>
        </p:nvSpPr>
        <p:spPr bwMode="auto">
          <a:xfrm>
            <a:off x="2413000" y="3070225"/>
            <a:ext cx="287338" cy="215900"/>
          </a:xfrm>
          <a:prstGeom prst="ellipse">
            <a:avLst/>
          </a:prstGeom>
          <a:solidFill>
            <a:srgbClr val="FF0000"/>
          </a:solidFill>
          <a:ln w="19050">
            <a:solidFill>
              <a:srgbClr val="66FF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1631" name="Oval 15"/>
          <p:cNvSpPr>
            <a:spLocks noChangeArrowheads="1"/>
          </p:cNvSpPr>
          <p:nvPr/>
        </p:nvSpPr>
        <p:spPr bwMode="auto">
          <a:xfrm>
            <a:off x="3060700" y="3070225"/>
            <a:ext cx="287338" cy="215900"/>
          </a:xfrm>
          <a:prstGeom prst="ellipse">
            <a:avLst/>
          </a:prstGeom>
          <a:solidFill>
            <a:schemeClr val="tx2"/>
          </a:solidFill>
          <a:ln w="19050">
            <a:solidFill>
              <a:srgbClr val="66FF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1632" name="Oval 16"/>
          <p:cNvSpPr>
            <a:spLocks noChangeArrowheads="1"/>
          </p:cNvSpPr>
          <p:nvPr/>
        </p:nvSpPr>
        <p:spPr bwMode="auto">
          <a:xfrm>
            <a:off x="3708400" y="3070225"/>
            <a:ext cx="287338" cy="215900"/>
          </a:xfrm>
          <a:prstGeom prst="ellipse">
            <a:avLst/>
          </a:prstGeom>
          <a:solidFill>
            <a:schemeClr val="bg1"/>
          </a:solidFill>
          <a:ln w="19050">
            <a:solidFill>
              <a:srgbClr val="66FF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1633" name="Oval 17"/>
          <p:cNvSpPr>
            <a:spLocks noChangeArrowheads="1"/>
          </p:cNvSpPr>
          <p:nvPr/>
        </p:nvSpPr>
        <p:spPr bwMode="auto">
          <a:xfrm>
            <a:off x="4284663" y="3070225"/>
            <a:ext cx="287337" cy="215900"/>
          </a:xfrm>
          <a:prstGeom prst="ellipse">
            <a:avLst/>
          </a:prstGeom>
          <a:solidFill>
            <a:srgbClr val="FF3399"/>
          </a:solidFill>
          <a:ln w="19050">
            <a:solidFill>
              <a:srgbClr val="66FF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1634" name="Oval 18"/>
          <p:cNvSpPr>
            <a:spLocks noChangeArrowheads="1"/>
          </p:cNvSpPr>
          <p:nvPr/>
        </p:nvSpPr>
        <p:spPr bwMode="auto">
          <a:xfrm>
            <a:off x="4932363" y="3070225"/>
            <a:ext cx="287337" cy="215900"/>
          </a:xfrm>
          <a:prstGeom prst="ellipse">
            <a:avLst/>
          </a:prstGeom>
          <a:solidFill>
            <a:schemeClr val="accent1"/>
          </a:solidFill>
          <a:ln w="19050">
            <a:solidFill>
              <a:srgbClr val="66FF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1635" name="Oval 19"/>
          <p:cNvSpPr>
            <a:spLocks noChangeArrowheads="1"/>
          </p:cNvSpPr>
          <p:nvPr/>
        </p:nvSpPr>
        <p:spPr bwMode="auto">
          <a:xfrm>
            <a:off x="5580063" y="3070225"/>
            <a:ext cx="287337" cy="215900"/>
          </a:xfrm>
          <a:prstGeom prst="ellipse">
            <a:avLst/>
          </a:prstGeom>
          <a:solidFill>
            <a:schemeClr val="accent2"/>
          </a:solidFill>
          <a:ln w="19050">
            <a:solidFill>
              <a:srgbClr val="66FF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1636" name="Oval 20"/>
          <p:cNvSpPr>
            <a:spLocks noChangeArrowheads="1"/>
          </p:cNvSpPr>
          <p:nvPr/>
        </p:nvSpPr>
        <p:spPr bwMode="auto">
          <a:xfrm>
            <a:off x="6227763" y="3070225"/>
            <a:ext cx="287337" cy="215900"/>
          </a:xfrm>
          <a:prstGeom prst="ellipse">
            <a:avLst/>
          </a:prstGeom>
          <a:solidFill>
            <a:srgbClr val="FFFF00"/>
          </a:solidFill>
          <a:ln w="19050">
            <a:solidFill>
              <a:srgbClr val="66FF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1637" name="Oval 21"/>
          <p:cNvSpPr>
            <a:spLocks noChangeArrowheads="1"/>
          </p:cNvSpPr>
          <p:nvPr/>
        </p:nvSpPr>
        <p:spPr bwMode="auto">
          <a:xfrm>
            <a:off x="6804025" y="3070225"/>
            <a:ext cx="287338" cy="215900"/>
          </a:xfrm>
          <a:prstGeom prst="ellipse">
            <a:avLst/>
          </a:prstGeom>
          <a:solidFill>
            <a:schemeClr val="bg2"/>
          </a:solidFill>
          <a:ln w="19050">
            <a:solidFill>
              <a:srgbClr val="66FF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1638" name="Oval 22"/>
          <p:cNvSpPr>
            <a:spLocks noChangeArrowheads="1"/>
          </p:cNvSpPr>
          <p:nvPr/>
        </p:nvSpPr>
        <p:spPr bwMode="auto">
          <a:xfrm>
            <a:off x="1042988" y="3070225"/>
            <a:ext cx="287337" cy="215900"/>
          </a:xfrm>
          <a:prstGeom prst="ellipse">
            <a:avLst/>
          </a:prstGeom>
          <a:solidFill>
            <a:schemeClr val="tx2"/>
          </a:solidFill>
          <a:ln w="19050">
            <a:solidFill>
              <a:srgbClr val="66FF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1639" name="Text Box 23"/>
          <p:cNvSpPr txBox="1">
            <a:spLocks noChangeArrowheads="1"/>
          </p:cNvSpPr>
          <p:nvPr/>
        </p:nvSpPr>
        <p:spPr bwMode="auto">
          <a:xfrm>
            <a:off x="2268538" y="3430588"/>
            <a:ext cx="53990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1600"/>
              <a:t> 0.15      0.01      0.1      0.2       0.04       0.3       0.1       0.1</a:t>
            </a:r>
          </a:p>
        </p:txBody>
      </p:sp>
      <p:sp>
        <p:nvSpPr>
          <p:cNvPr id="111640" name="Oval 24"/>
          <p:cNvSpPr>
            <a:spLocks noChangeArrowheads="1"/>
          </p:cNvSpPr>
          <p:nvPr/>
        </p:nvSpPr>
        <p:spPr bwMode="auto">
          <a:xfrm>
            <a:off x="2413000" y="4460875"/>
            <a:ext cx="287338" cy="215900"/>
          </a:xfrm>
          <a:prstGeom prst="ellipse">
            <a:avLst/>
          </a:prstGeom>
          <a:solidFill>
            <a:srgbClr val="FF0000"/>
          </a:solidFill>
          <a:ln w="19050">
            <a:solidFill>
              <a:srgbClr val="66FF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1641" name="Oval 25"/>
          <p:cNvSpPr>
            <a:spLocks noChangeArrowheads="1"/>
          </p:cNvSpPr>
          <p:nvPr/>
        </p:nvSpPr>
        <p:spPr bwMode="auto">
          <a:xfrm>
            <a:off x="3060700" y="4460875"/>
            <a:ext cx="287338" cy="215900"/>
          </a:xfrm>
          <a:prstGeom prst="ellipse">
            <a:avLst/>
          </a:prstGeom>
          <a:solidFill>
            <a:schemeClr val="tx2"/>
          </a:solidFill>
          <a:ln w="19050">
            <a:solidFill>
              <a:srgbClr val="66FF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1642" name="Oval 26"/>
          <p:cNvSpPr>
            <a:spLocks noChangeArrowheads="1"/>
          </p:cNvSpPr>
          <p:nvPr/>
        </p:nvSpPr>
        <p:spPr bwMode="auto">
          <a:xfrm>
            <a:off x="3708400" y="4460875"/>
            <a:ext cx="287338" cy="215900"/>
          </a:xfrm>
          <a:prstGeom prst="ellipse">
            <a:avLst/>
          </a:prstGeom>
          <a:solidFill>
            <a:schemeClr val="bg1"/>
          </a:solidFill>
          <a:ln w="19050">
            <a:solidFill>
              <a:srgbClr val="66FF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1643" name="Oval 27"/>
          <p:cNvSpPr>
            <a:spLocks noChangeArrowheads="1"/>
          </p:cNvSpPr>
          <p:nvPr/>
        </p:nvSpPr>
        <p:spPr bwMode="auto">
          <a:xfrm>
            <a:off x="4284663" y="4460875"/>
            <a:ext cx="287337" cy="215900"/>
          </a:xfrm>
          <a:prstGeom prst="ellipse">
            <a:avLst/>
          </a:prstGeom>
          <a:solidFill>
            <a:srgbClr val="FF3399"/>
          </a:solidFill>
          <a:ln w="19050">
            <a:solidFill>
              <a:srgbClr val="66FF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1644" name="Oval 28"/>
          <p:cNvSpPr>
            <a:spLocks noChangeArrowheads="1"/>
          </p:cNvSpPr>
          <p:nvPr/>
        </p:nvSpPr>
        <p:spPr bwMode="auto">
          <a:xfrm>
            <a:off x="4932363" y="4460875"/>
            <a:ext cx="287337" cy="215900"/>
          </a:xfrm>
          <a:prstGeom prst="ellipse">
            <a:avLst/>
          </a:prstGeom>
          <a:solidFill>
            <a:schemeClr val="accent1"/>
          </a:solidFill>
          <a:ln w="19050">
            <a:solidFill>
              <a:srgbClr val="66FF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1645" name="Oval 29"/>
          <p:cNvSpPr>
            <a:spLocks noChangeArrowheads="1"/>
          </p:cNvSpPr>
          <p:nvPr/>
        </p:nvSpPr>
        <p:spPr bwMode="auto">
          <a:xfrm>
            <a:off x="5580063" y="4460875"/>
            <a:ext cx="287337" cy="215900"/>
          </a:xfrm>
          <a:prstGeom prst="ellipse">
            <a:avLst/>
          </a:prstGeom>
          <a:solidFill>
            <a:schemeClr val="accent2"/>
          </a:solidFill>
          <a:ln w="19050">
            <a:solidFill>
              <a:srgbClr val="66FF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1646" name="Oval 30"/>
          <p:cNvSpPr>
            <a:spLocks noChangeArrowheads="1"/>
          </p:cNvSpPr>
          <p:nvPr/>
        </p:nvSpPr>
        <p:spPr bwMode="auto">
          <a:xfrm>
            <a:off x="6227763" y="4460875"/>
            <a:ext cx="287337" cy="215900"/>
          </a:xfrm>
          <a:prstGeom prst="ellipse">
            <a:avLst/>
          </a:prstGeom>
          <a:solidFill>
            <a:srgbClr val="FFFF00"/>
          </a:solidFill>
          <a:ln w="19050">
            <a:solidFill>
              <a:srgbClr val="66FF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1647" name="Oval 31"/>
          <p:cNvSpPr>
            <a:spLocks noChangeArrowheads="1"/>
          </p:cNvSpPr>
          <p:nvPr/>
        </p:nvSpPr>
        <p:spPr bwMode="auto">
          <a:xfrm>
            <a:off x="6804025" y="4460875"/>
            <a:ext cx="287338" cy="215900"/>
          </a:xfrm>
          <a:prstGeom prst="ellipse">
            <a:avLst/>
          </a:prstGeom>
          <a:solidFill>
            <a:schemeClr val="bg2"/>
          </a:solidFill>
          <a:ln w="19050">
            <a:solidFill>
              <a:srgbClr val="66FF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1648" name="Oval 32"/>
          <p:cNvSpPr>
            <a:spLocks noChangeArrowheads="1"/>
          </p:cNvSpPr>
          <p:nvPr/>
        </p:nvSpPr>
        <p:spPr bwMode="auto">
          <a:xfrm>
            <a:off x="1042988" y="4460875"/>
            <a:ext cx="287337" cy="215900"/>
          </a:xfrm>
          <a:prstGeom prst="ellipse">
            <a:avLst/>
          </a:prstGeom>
          <a:solidFill>
            <a:srgbClr val="FF0000"/>
          </a:solidFill>
          <a:ln w="19050">
            <a:solidFill>
              <a:srgbClr val="66FF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1649" name="Text Box 33"/>
          <p:cNvSpPr txBox="1">
            <a:spLocks noChangeArrowheads="1"/>
          </p:cNvSpPr>
          <p:nvPr/>
        </p:nvSpPr>
        <p:spPr bwMode="auto">
          <a:xfrm>
            <a:off x="2268538" y="4821238"/>
            <a:ext cx="53990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1600"/>
              <a:t> 0.23      0.12      0.03     0.25     0.12      0.04     0.12     0.09</a:t>
            </a:r>
          </a:p>
        </p:txBody>
      </p:sp>
      <p:sp>
        <p:nvSpPr>
          <p:cNvPr id="111650" name="Oval 34"/>
          <p:cNvSpPr>
            <a:spLocks noChangeArrowheads="1"/>
          </p:cNvSpPr>
          <p:nvPr/>
        </p:nvSpPr>
        <p:spPr bwMode="auto">
          <a:xfrm>
            <a:off x="2413000" y="5276850"/>
            <a:ext cx="287338" cy="215900"/>
          </a:xfrm>
          <a:prstGeom prst="ellipse">
            <a:avLst/>
          </a:prstGeom>
          <a:solidFill>
            <a:srgbClr val="FF0000"/>
          </a:solidFill>
          <a:ln w="19050">
            <a:solidFill>
              <a:srgbClr val="66FF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1651" name="Oval 35"/>
          <p:cNvSpPr>
            <a:spLocks noChangeArrowheads="1"/>
          </p:cNvSpPr>
          <p:nvPr/>
        </p:nvSpPr>
        <p:spPr bwMode="auto">
          <a:xfrm>
            <a:off x="3060700" y="5276850"/>
            <a:ext cx="287338" cy="215900"/>
          </a:xfrm>
          <a:prstGeom prst="ellipse">
            <a:avLst/>
          </a:prstGeom>
          <a:solidFill>
            <a:schemeClr val="tx2"/>
          </a:solidFill>
          <a:ln w="19050">
            <a:solidFill>
              <a:srgbClr val="66FF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1652" name="Oval 36"/>
          <p:cNvSpPr>
            <a:spLocks noChangeArrowheads="1"/>
          </p:cNvSpPr>
          <p:nvPr/>
        </p:nvSpPr>
        <p:spPr bwMode="auto">
          <a:xfrm>
            <a:off x="3708400" y="5276850"/>
            <a:ext cx="287338" cy="215900"/>
          </a:xfrm>
          <a:prstGeom prst="ellipse">
            <a:avLst/>
          </a:prstGeom>
          <a:solidFill>
            <a:schemeClr val="bg1"/>
          </a:solidFill>
          <a:ln w="19050">
            <a:solidFill>
              <a:srgbClr val="66FF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1653" name="Oval 37"/>
          <p:cNvSpPr>
            <a:spLocks noChangeArrowheads="1"/>
          </p:cNvSpPr>
          <p:nvPr/>
        </p:nvSpPr>
        <p:spPr bwMode="auto">
          <a:xfrm>
            <a:off x="4284663" y="5276850"/>
            <a:ext cx="287337" cy="215900"/>
          </a:xfrm>
          <a:prstGeom prst="ellipse">
            <a:avLst/>
          </a:prstGeom>
          <a:solidFill>
            <a:srgbClr val="FF3399"/>
          </a:solidFill>
          <a:ln w="19050">
            <a:solidFill>
              <a:srgbClr val="66FF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1654" name="Oval 38"/>
          <p:cNvSpPr>
            <a:spLocks noChangeArrowheads="1"/>
          </p:cNvSpPr>
          <p:nvPr/>
        </p:nvSpPr>
        <p:spPr bwMode="auto">
          <a:xfrm>
            <a:off x="4932363" y="5276850"/>
            <a:ext cx="287337" cy="215900"/>
          </a:xfrm>
          <a:prstGeom prst="ellipse">
            <a:avLst/>
          </a:prstGeom>
          <a:solidFill>
            <a:schemeClr val="accent1"/>
          </a:solidFill>
          <a:ln w="19050">
            <a:solidFill>
              <a:srgbClr val="66FF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1655" name="Oval 39"/>
          <p:cNvSpPr>
            <a:spLocks noChangeArrowheads="1"/>
          </p:cNvSpPr>
          <p:nvPr/>
        </p:nvSpPr>
        <p:spPr bwMode="auto">
          <a:xfrm>
            <a:off x="5580063" y="5276850"/>
            <a:ext cx="287337" cy="215900"/>
          </a:xfrm>
          <a:prstGeom prst="ellipse">
            <a:avLst/>
          </a:prstGeom>
          <a:solidFill>
            <a:schemeClr val="accent2"/>
          </a:solidFill>
          <a:ln w="19050">
            <a:solidFill>
              <a:srgbClr val="66FF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1656" name="Oval 40"/>
          <p:cNvSpPr>
            <a:spLocks noChangeArrowheads="1"/>
          </p:cNvSpPr>
          <p:nvPr/>
        </p:nvSpPr>
        <p:spPr bwMode="auto">
          <a:xfrm>
            <a:off x="6227763" y="5276850"/>
            <a:ext cx="287337" cy="215900"/>
          </a:xfrm>
          <a:prstGeom prst="ellipse">
            <a:avLst/>
          </a:prstGeom>
          <a:solidFill>
            <a:srgbClr val="FFFF00"/>
          </a:solidFill>
          <a:ln w="19050">
            <a:solidFill>
              <a:srgbClr val="66FF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1657" name="Oval 41"/>
          <p:cNvSpPr>
            <a:spLocks noChangeArrowheads="1"/>
          </p:cNvSpPr>
          <p:nvPr/>
        </p:nvSpPr>
        <p:spPr bwMode="auto">
          <a:xfrm>
            <a:off x="6804025" y="5276850"/>
            <a:ext cx="287338" cy="215900"/>
          </a:xfrm>
          <a:prstGeom prst="ellipse">
            <a:avLst/>
          </a:prstGeom>
          <a:solidFill>
            <a:schemeClr val="bg2"/>
          </a:solidFill>
          <a:ln w="19050">
            <a:solidFill>
              <a:srgbClr val="66FF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1658" name="Oval 42"/>
          <p:cNvSpPr>
            <a:spLocks noChangeArrowheads="1"/>
          </p:cNvSpPr>
          <p:nvPr/>
        </p:nvSpPr>
        <p:spPr bwMode="auto">
          <a:xfrm>
            <a:off x="1042988" y="5276850"/>
            <a:ext cx="287337" cy="215900"/>
          </a:xfrm>
          <a:prstGeom prst="ellipse">
            <a:avLst/>
          </a:prstGeom>
          <a:solidFill>
            <a:schemeClr val="folHlink"/>
          </a:solidFill>
          <a:ln w="19050">
            <a:solidFill>
              <a:srgbClr val="66FF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1659" name="Text Box 43"/>
          <p:cNvSpPr txBox="1">
            <a:spLocks noChangeArrowheads="1"/>
          </p:cNvSpPr>
          <p:nvPr/>
        </p:nvSpPr>
        <p:spPr bwMode="auto">
          <a:xfrm>
            <a:off x="2268538" y="5637213"/>
            <a:ext cx="53990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1600"/>
              <a:t> 0.35      0.06     0.01     0.08     0.31      0.01      0.07     0.11</a:t>
            </a:r>
          </a:p>
        </p:txBody>
      </p:sp>
      <p:sp>
        <p:nvSpPr>
          <p:cNvPr id="111660" name="Oval 44"/>
          <p:cNvSpPr>
            <a:spLocks noChangeArrowheads="1"/>
          </p:cNvSpPr>
          <p:nvPr/>
        </p:nvSpPr>
        <p:spPr bwMode="auto">
          <a:xfrm>
            <a:off x="2413000" y="6116638"/>
            <a:ext cx="287338" cy="215900"/>
          </a:xfrm>
          <a:prstGeom prst="ellipse">
            <a:avLst/>
          </a:prstGeom>
          <a:solidFill>
            <a:srgbClr val="FF0000"/>
          </a:solidFill>
          <a:ln w="19050">
            <a:solidFill>
              <a:srgbClr val="66FF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1661" name="Oval 45"/>
          <p:cNvSpPr>
            <a:spLocks noChangeArrowheads="1"/>
          </p:cNvSpPr>
          <p:nvPr/>
        </p:nvSpPr>
        <p:spPr bwMode="auto">
          <a:xfrm>
            <a:off x="3060700" y="6116638"/>
            <a:ext cx="287338" cy="215900"/>
          </a:xfrm>
          <a:prstGeom prst="ellipse">
            <a:avLst/>
          </a:prstGeom>
          <a:solidFill>
            <a:schemeClr val="tx2"/>
          </a:solidFill>
          <a:ln w="19050">
            <a:solidFill>
              <a:srgbClr val="66FF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1662" name="Oval 46"/>
          <p:cNvSpPr>
            <a:spLocks noChangeArrowheads="1"/>
          </p:cNvSpPr>
          <p:nvPr/>
        </p:nvSpPr>
        <p:spPr bwMode="auto">
          <a:xfrm>
            <a:off x="3708400" y="6116638"/>
            <a:ext cx="287338" cy="215900"/>
          </a:xfrm>
          <a:prstGeom prst="ellipse">
            <a:avLst/>
          </a:prstGeom>
          <a:solidFill>
            <a:schemeClr val="bg1"/>
          </a:solidFill>
          <a:ln w="19050">
            <a:solidFill>
              <a:srgbClr val="66FF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1663" name="Oval 47"/>
          <p:cNvSpPr>
            <a:spLocks noChangeArrowheads="1"/>
          </p:cNvSpPr>
          <p:nvPr/>
        </p:nvSpPr>
        <p:spPr bwMode="auto">
          <a:xfrm>
            <a:off x="4284663" y="6116638"/>
            <a:ext cx="287337" cy="215900"/>
          </a:xfrm>
          <a:prstGeom prst="ellipse">
            <a:avLst/>
          </a:prstGeom>
          <a:solidFill>
            <a:srgbClr val="FF3399"/>
          </a:solidFill>
          <a:ln w="19050">
            <a:solidFill>
              <a:srgbClr val="66FF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1664" name="Oval 48"/>
          <p:cNvSpPr>
            <a:spLocks noChangeArrowheads="1"/>
          </p:cNvSpPr>
          <p:nvPr/>
        </p:nvSpPr>
        <p:spPr bwMode="auto">
          <a:xfrm>
            <a:off x="4932363" y="6116638"/>
            <a:ext cx="287337" cy="215900"/>
          </a:xfrm>
          <a:prstGeom prst="ellipse">
            <a:avLst/>
          </a:prstGeom>
          <a:solidFill>
            <a:schemeClr val="accent1"/>
          </a:solidFill>
          <a:ln w="19050">
            <a:solidFill>
              <a:srgbClr val="66FF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1665" name="Oval 49"/>
          <p:cNvSpPr>
            <a:spLocks noChangeArrowheads="1"/>
          </p:cNvSpPr>
          <p:nvPr/>
        </p:nvSpPr>
        <p:spPr bwMode="auto">
          <a:xfrm>
            <a:off x="5580063" y="6116638"/>
            <a:ext cx="287337" cy="215900"/>
          </a:xfrm>
          <a:prstGeom prst="ellipse">
            <a:avLst/>
          </a:prstGeom>
          <a:solidFill>
            <a:schemeClr val="accent2"/>
          </a:solidFill>
          <a:ln w="19050">
            <a:solidFill>
              <a:srgbClr val="66FF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1666" name="Oval 50"/>
          <p:cNvSpPr>
            <a:spLocks noChangeArrowheads="1"/>
          </p:cNvSpPr>
          <p:nvPr/>
        </p:nvSpPr>
        <p:spPr bwMode="auto">
          <a:xfrm>
            <a:off x="6227763" y="6116638"/>
            <a:ext cx="287337" cy="215900"/>
          </a:xfrm>
          <a:prstGeom prst="ellipse">
            <a:avLst/>
          </a:prstGeom>
          <a:solidFill>
            <a:srgbClr val="FFFF00"/>
          </a:solidFill>
          <a:ln w="19050">
            <a:solidFill>
              <a:srgbClr val="66FF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1667" name="Oval 51"/>
          <p:cNvSpPr>
            <a:spLocks noChangeArrowheads="1"/>
          </p:cNvSpPr>
          <p:nvPr/>
        </p:nvSpPr>
        <p:spPr bwMode="auto">
          <a:xfrm>
            <a:off x="6804025" y="6116638"/>
            <a:ext cx="287338" cy="215900"/>
          </a:xfrm>
          <a:prstGeom prst="ellipse">
            <a:avLst/>
          </a:prstGeom>
          <a:solidFill>
            <a:schemeClr val="bg2"/>
          </a:solidFill>
          <a:ln w="19050">
            <a:solidFill>
              <a:srgbClr val="66FF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1668" name="Oval 52"/>
          <p:cNvSpPr>
            <a:spLocks noChangeArrowheads="1"/>
          </p:cNvSpPr>
          <p:nvPr/>
        </p:nvSpPr>
        <p:spPr bwMode="auto">
          <a:xfrm>
            <a:off x="1042988" y="6116638"/>
            <a:ext cx="287337" cy="215900"/>
          </a:xfrm>
          <a:prstGeom prst="ellipse">
            <a:avLst/>
          </a:prstGeom>
          <a:solidFill>
            <a:schemeClr val="accent1"/>
          </a:solidFill>
          <a:ln w="19050">
            <a:solidFill>
              <a:srgbClr val="66FF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1669" name="Text Box 53"/>
          <p:cNvSpPr txBox="1">
            <a:spLocks noChangeArrowheads="1"/>
          </p:cNvSpPr>
          <p:nvPr/>
        </p:nvSpPr>
        <p:spPr bwMode="auto">
          <a:xfrm>
            <a:off x="2268538" y="6477000"/>
            <a:ext cx="53990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1600"/>
              <a:t> 0.1       0.15       0.1     0.12      0.01       0.12      0.3     0.1</a:t>
            </a:r>
          </a:p>
        </p:txBody>
      </p:sp>
      <p:sp>
        <p:nvSpPr>
          <p:cNvPr id="111670" name="Text Box 54"/>
          <p:cNvSpPr txBox="1">
            <a:spLocks noChangeArrowheads="1"/>
          </p:cNvSpPr>
          <p:nvPr/>
        </p:nvSpPr>
        <p:spPr bwMode="auto">
          <a:xfrm>
            <a:off x="539750" y="1773238"/>
            <a:ext cx="68405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a:t>  Current	                        Possible   </a:t>
            </a:r>
          </a:p>
        </p:txBody>
      </p:sp>
      <p:sp>
        <p:nvSpPr>
          <p:cNvPr id="111671" name="Line 55"/>
          <p:cNvSpPr>
            <a:spLocks noChangeShapeType="1"/>
          </p:cNvSpPr>
          <p:nvPr/>
        </p:nvSpPr>
        <p:spPr bwMode="auto">
          <a:xfrm>
            <a:off x="1187450" y="2492375"/>
            <a:ext cx="0" cy="5048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GB"/>
          </a:p>
        </p:txBody>
      </p:sp>
      <p:sp>
        <p:nvSpPr>
          <p:cNvPr id="111672" name="Line 56"/>
          <p:cNvSpPr>
            <a:spLocks noChangeShapeType="1"/>
          </p:cNvSpPr>
          <p:nvPr/>
        </p:nvSpPr>
        <p:spPr bwMode="auto">
          <a:xfrm>
            <a:off x="1187450" y="3357563"/>
            <a:ext cx="0" cy="5048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GB"/>
          </a:p>
        </p:txBody>
      </p:sp>
      <p:sp>
        <p:nvSpPr>
          <p:cNvPr id="111673" name="Line 57"/>
          <p:cNvSpPr>
            <a:spLocks noChangeShapeType="1"/>
          </p:cNvSpPr>
          <p:nvPr/>
        </p:nvSpPr>
        <p:spPr bwMode="auto">
          <a:xfrm>
            <a:off x="1187450" y="4746625"/>
            <a:ext cx="0" cy="5048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GB"/>
          </a:p>
        </p:txBody>
      </p:sp>
      <p:sp>
        <p:nvSpPr>
          <p:cNvPr id="111674" name="Line 58"/>
          <p:cNvSpPr>
            <a:spLocks noChangeShapeType="1"/>
          </p:cNvSpPr>
          <p:nvPr/>
        </p:nvSpPr>
        <p:spPr bwMode="auto">
          <a:xfrm>
            <a:off x="1187450" y="5538788"/>
            <a:ext cx="0" cy="5048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GB"/>
          </a:p>
        </p:txBody>
      </p:sp>
      <p:sp>
        <p:nvSpPr>
          <p:cNvPr id="111675" name="Oval 59"/>
          <p:cNvSpPr>
            <a:spLocks noChangeArrowheads="1"/>
          </p:cNvSpPr>
          <p:nvPr/>
        </p:nvSpPr>
        <p:spPr bwMode="auto">
          <a:xfrm>
            <a:off x="2413000" y="3789363"/>
            <a:ext cx="287338" cy="215900"/>
          </a:xfrm>
          <a:prstGeom prst="ellipse">
            <a:avLst/>
          </a:prstGeom>
          <a:solidFill>
            <a:srgbClr val="FF0000"/>
          </a:solidFill>
          <a:ln w="19050">
            <a:solidFill>
              <a:srgbClr val="66FF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1676" name="Oval 60"/>
          <p:cNvSpPr>
            <a:spLocks noChangeArrowheads="1"/>
          </p:cNvSpPr>
          <p:nvPr/>
        </p:nvSpPr>
        <p:spPr bwMode="auto">
          <a:xfrm>
            <a:off x="3060700" y="3789363"/>
            <a:ext cx="287338" cy="215900"/>
          </a:xfrm>
          <a:prstGeom prst="ellipse">
            <a:avLst/>
          </a:prstGeom>
          <a:solidFill>
            <a:schemeClr val="tx2"/>
          </a:solidFill>
          <a:ln w="19050">
            <a:solidFill>
              <a:srgbClr val="66FF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1677" name="Oval 61"/>
          <p:cNvSpPr>
            <a:spLocks noChangeArrowheads="1"/>
          </p:cNvSpPr>
          <p:nvPr/>
        </p:nvSpPr>
        <p:spPr bwMode="auto">
          <a:xfrm>
            <a:off x="3708400" y="3789363"/>
            <a:ext cx="287338" cy="215900"/>
          </a:xfrm>
          <a:prstGeom prst="ellipse">
            <a:avLst/>
          </a:prstGeom>
          <a:solidFill>
            <a:schemeClr val="bg1"/>
          </a:solidFill>
          <a:ln w="19050">
            <a:solidFill>
              <a:srgbClr val="66FF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1678" name="Oval 62"/>
          <p:cNvSpPr>
            <a:spLocks noChangeArrowheads="1"/>
          </p:cNvSpPr>
          <p:nvPr/>
        </p:nvSpPr>
        <p:spPr bwMode="auto">
          <a:xfrm>
            <a:off x="4284663" y="3789363"/>
            <a:ext cx="287337" cy="215900"/>
          </a:xfrm>
          <a:prstGeom prst="ellipse">
            <a:avLst/>
          </a:prstGeom>
          <a:solidFill>
            <a:srgbClr val="FF3399"/>
          </a:solidFill>
          <a:ln w="19050">
            <a:solidFill>
              <a:srgbClr val="66FF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1679" name="Oval 63"/>
          <p:cNvSpPr>
            <a:spLocks noChangeArrowheads="1"/>
          </p:cNvSpPr>
          <p:nvPr/>
        </p:nvSpPr>
        <p:spPr bwMode="auto">
          <a:xfrm>
            <a:off x="4932363" y="3789363"/>
            <a:ext cx="287337" cy="215900"/>
          </a:xfrm>
          <a:prstGeom prst="ellipse">
            <a:avLst/>
          </a:prstGeom>
          <a:solidFill>
            <a:schemeClr val="accent1"/>
          </a:solidFill>
          <a:ln w="19050">
            <a:solidFill>
              <a:srgbClr val="66FF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1680" name="Oval 64"/>
          <p:cNvSpPr>
            <a:spLocks noChangeArrowheads="1"/>
          </p:cNvSpPr>
          <p:nvPr/>
        </p:nvSpPr>
        <p:spPr bwMode="auto">
          <a:xfrm>
            <a:off x="5580063" y="3789363"/>
            <a:ext cx="287337" cy="215900"/>
          </a:xfrm>
          <a:prstGeom prst="ellipse">
            <a:avLst/>
          </a:prstGeom>
          <a:solidFill>
            <a:schemeClr val="accent2"/>
          </a:solidFill>
          <a:ln w="19050">
            <a:solidFill>
              <a:srgbClr val="66FF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1681" name="Oval 65"/>
          <p:cNvSpPr>
            <a:spLocks noChangeArrowheads="1"/>
          </p:cNvSpPr>
          <p:nvPr/>
        </p:nvSpPr>
        <p:spPr bwMode="auto">
          <a:xfrm>
            <a:off x="6227763" y="3789363"/>
            <a:ext cx="287337" cy="215900"/>
          </a:xfrm>
          <a:prstGeom prst="ellipse">
            <a:avLst/>
          </a:prstGeom>
          <a:solidFill>
            <a:srgbClr val="FFFF00"/>
          </a:solidFill>
          <a:ln w="19050">
            <a:solidFill>
              <a:srgbClr val="66FF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1682" name="Oval 66"/>
          <p:cNvSpPr>
            <a:spLocks noChangeArrowheads="1"/>
          </p:cNvSpPr>
          <p:nvPr/>
        </p:nvSpPr>
        <p:spPr bwMode="auto">
          <a:xfrm>
            <a:off x="6804025" y="3789363"/>
            <a:ext cx="287338" cy="215900"/>
          </a:xfrm>
          <a:prstGeom prst="ellipse">
            <a:avLst/>
          </a:prstGeom>
          <a:solidFill>
            <a:schemeClr val="bg2"/>
          </a:solidFill>
          <a:ln w="19050">
            <a:solidFill>
              <a:srgbClr val="66FF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1683" name="Text Box 67"/>
          <p:cNvSpPr txBox="1">
            <a:spLocks noChangeArrowheads="1"/>
          </p:cNvSpPr>
          <p:nvPr/>
        </p:nvSpPr>
        <p:spPr bwMode="auto">
          <a:xfrm>
            <a:off x="2268538" y="4149725"/>
            <a:ext cx="53990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1600"/>
              <a:t> 0.2       0.15      0.02      0.3       0.1       0.03      0.15     0.05</a:t>
            </a:r>
          </a:p>
        </p:txBody>
      </p:sp>
      <p:sp>
        <p:nvSpPr>
          <p:cNvPr id="111684" name="Line 68"/>
          <p:cNvSpPr>
            <a:spLocks noChangeShapeType="1"/>
          </p:cNvSpPr>
          <p:nvPr/>
        </p:nvSpPr>
        <p:spPr bwMode="auto">
          <a:xfrm>
            <a:off x="611188" y="3429000"/>
            <a:ext cx="431800" cy="431800"/>
          </a:xfrm>
          <a:prstGeom prst="line">
            <a:avLst/>
          </a:prstGeom>
          <a:noFill/>
          <a:ln w="28575">
            <a:solidFill>
              <a:srgbClr val="66FF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GB"/>
          </a:p>
        </p:txBody>
      </p:sp>
      <p:sp>
        <p:nvSpPr>
          <p:cNvPr id="111686" name="Text Box 70"/>
          <p:cNvSpPr txBox="1">
            <a:spLocks noChangeArrowheads="1"/>
          </p:cNvSpPr>
          <p:nvPr/>
        </p:nvSpPr>
        <p:spPr bwMode="auto">
          <a:xfrm rot="10800000">
            <a:off x="107950" y="1989138"/>
            <a:ext cx="549275" cy="201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p>
            <a:pPr>
              <a:spcBef>
                <a:spcPct val="50000"/>
              </a:spcBef>
            </a:pPr>
            <a:r>
              <a:rPr lang="en-GB" altLang="en-US"/>
              <a:t>Environment</a:t>
            </a:r>
          </a:p>
        </p:txBody>
      </p:sp>
      <p:sp>
        <p:nvSpPr>
          <p:cNvPr id="111687" name="Oval 71"/>
          <p:cNvSpPr>
            <a:spLocks noChangeArrowheads="1"/>
          </p:cNvSpPr>
          <p:nvPr/>
        </p:nvSpPr>
        <p:spPr bwMode="auto">
          <a:xfrm>
            <a:off x="323850" y="4437063"/>
            <a:ext cx="287338" cy="215900"/>
          </a:xfrm>
          <a:prstGeom prst="ellipse">
            <a:avLst/>
          </a:prstGeom>
          <a:solidFill>
            <a:schemeClr val="tx2"/>
          </a:solidFill>
          <a:ln w="19050">
            <a:solidFill>
              <a:srgbClr val="66FF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1688" name="Oval 72"/>
          <p:cNvSpPr>
            <a:spLocks noChangeArrowheads="1"/>
          </p:cNvSpPr>
          <p:nvPr/>
        </p:nvSpPr>
        <p:spPr bwMode="auto">
          <a:xfrm>
            <a:off x="323850" y="5253038"/>
            <a:ext cx="287338" cy="215900"/>
          </a:xfrm>
          <a:prstGeom prst="ellipse">
            <a:avLst/>
          </a:prstGeom>
          <a:solidFill>
            <a:schemeClr val="accent1"/>
          </a:solidFill>
          <a:ln w="19050">
            <a:solidFill>
              <a:srgbClr val="66FF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1689" name="Oval 73"/>
          <p:cNvSpPr>
            <a:spLocks noChangeArrowheads="1"/>
          </p:cNvSpPr>
          <p:nvPr/>
        </p:nvSpPr>
        <p:spPr bwMode="auto">
          <a:xfrm>
            <a:off x="323850" y="6092825"/>
            <a:ext cx="287338" cy="215900"/>
          </a:xfrm>
          <a:prstGeom prst="ellipse">
            <a:avLst/>
          </a:prstGeom>
          <a:solidFill>
            <a:srgbClr val="FF0000"/>
          </a:solidFill>
          <a:ln w="19050">
            <a:solidFill>
              <a:srgbClr val="66FF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1690" name="Line 74"/>
          <p:cNvSpPr>
            <a:spLocks noChangeShapeType="1"/>
          </p:cNvSpPr>
          <p:nvPr/>
        </p:nvSpPr>
        <p:spPr bwMode="auto">
          <a:xfrm>
            <a:off x="468313" y="4722813"/>
            <a:ext cx="0" cy="5048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GB"/>
          </a:p>
        </p:txBody>
      </p:sp>
      <p:sp>
        <p:nvSpPr>
          <p:cNvPr id="111691" name="Line 75"/>
          <p:cNvSpPr>
            <a:spLocks noChangeShapeType="1"/>
          </p:cNvSpPr>
          <p:nvPr/>
        </p:nvSpPr>
        <p:spPr bwMode="auto">
          <a:xfrm>
            <a:off x="468313" y="5514975"/>
            <a:ext cx="0" cy="5048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GB"/>
          </a:p>
        </p:txBody>
      </p:sp>
      <p:sp>
        <p:nvSpPr>
          <p:cNvPr id="111692" name="Line 76"/>
          <p:cNvSpPr>
            <a:spLocks noChangeShapeType="1"/>
          </p:cNvSpPr>
          <p:nvPr/>
        </p:nvSpPr>
        <p:spPr bwMode="auto">
          <a:xfrm flipH="1">
            <a:off x="611188" y="3933825"/>
            <a:ext cx="576262" cy="431800"/>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GB"/>
          </a:p>
        </p:txBody>
      </p:sp>
      <p:sp>
        <p:nvSpPr>
          <p:cNvPr id="111693" name="Line 77"/>
          <p:cNvSpPr>
            <a:spLocks noChangeShapeType="1"/>
          </p:cNvSpPr>
          <p:nvPr/>
        </p:nvSpPr>
        <p:spPr bwMode="auto">
          <a:xfrm>
            <a:off x="1187450" y="4005263"/>
            <a:ext cx="0" cy="3603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GB"/>
          </a:p>
        </p:txBody>
      </p:sp>
      <p:sp>
        <p:nvSpPr>
          <p:cNvPr id="111696" name="Line 80"/>
          <p:cNvSpPr>
            <a:spLocks noChangeShapeType="1"/>
          </p:cNvSpPr>
          <p:nvPr/>
        </p:nvSpPr>
        <p:spPr bwMode="auto">
          <a:xfrm>
            <a:off x="2195513" y="4076700"/>
            <a:ext cx="5256212" cy="0"/>
          </a:xfrm>
          <a:prstGeom prst="line">
            <a:avLst/>
          </a:prstGeom>
          <a:noFill/>
          <a:ln w="76200" cap="rnd">
            <a:solidFill>
              <a:srgbClr val="66FF3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GB"/>
          </a:p>
        </p:txBody>
      </p:sp>
      <p:sp>
        <p:nvSpPr>
          <p:cNvPr id="111697" name="Line 81"/>
          <p:cNvSpPr>
            <a:spLocks noChangeShapeType="1"/>
          </p:cNvSpPr>
          <p:nvPr/>
        </p:nvSpPr>
        <p:spPr bwMode="auto">
          <a:xfrm>
            <a:off x="2195513" y="3860800"/>
            <a:ext cx="5256212" cy="0"/>
          </a:xfrm>
          <a:prstGeom prst="line">
            <a:avLst/>
          </a:prstGeom>
          <a:noFill/>
          <a:ln w="76200" cap="rnd">
            <a:solidFill>
              <a:srgbClr val="66FF3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GB"/>
          </a:p>
        </p:txBody>
      </p:sp>
      <p:sp>
        <p:nvSpPr>
          <p:cNvPr id="111698" name="Line 82"/>
          <p:cNvSpPr>
            <a:spLocks noChangeShapeType="1"/>
          </p:cNvSpPr>
          <p:nvPr/>
        </p:nvSpPr>
        <p:spPr bwMode="auto">
          <a:xfrm>
            <a:off x="2195513" y="4292600"/>
            <a:ext cx="5256212" cy="0"/>
          </a:xfrm>
          <a:prstGeom prst="line">
            <a:avLst/>
          </a:prstGeom>
          <a:noFill/>
          <a:ln w="76200" cap="rnd">
            <a:solidFill>
              <a:srgbClr val="66FF3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GB"/>
          </a:p>
        </p:txBody>
      </p:sp>
    </p:spTree>
    <p:extLst>
      <p:ext uri="{BB962C8B-B14F-4D97-AF65-F5344CB8AC3E}">
        <p14:creationId xmlns:p14="http://schemas.microsoft.com/office/powerpoint/2010/main" val="1218705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74A1C2B0-6FEF-4267-9971-00B285663C53}" type="slidenum">
              <a:rPr lang="en-GB" altLang="en-US"/>
              <a:pPr/>
              <a:t>36</a:t>
            </a:fld>
            <a:endParaRPr lang="en-GB" altLang="en-US"/>
          </a:p>
        </p:txBody>
      </p:sp>
      <p:sp>
        <p:nvSpPr>
          <p:cNvPr id="101378" name="Rectangle 2"/>
          <p:cNvSpPr>
            <a:spLocks noGrp="1" noChangeArrowheads="1"/>
          </p:cNvSpPr>
          <p:nvPr>
            <p:ph type="title"/>
          </p:nvPr>
        </p:nvSpPr>
        <p:spPr/>
        <p:txBody>
          <a:bodyPr/>
          <a:lstStyle/>
          <a:p>
            <a:r>
              <a:rPr lang="en-GB" altLang="en-US"/>
              <a:t>Why do systems exist ?</a:t>
            </a:r>
          </a:p>
        </p:txBody>
      </p:sp>
      <p:sp>
        <p:nvSpPr>
          <p:cNvPr id="101379" name="Rectangle 3"/>
          <p:cNvSpPr>
            <a:spLocks noGrp="1" noChangeArrowheads="1"/>
          </p:cNvSpPr>
          <p:nvPr>
            <p:ph type="body" idx="1"/>
          </p:nvPr>
        </p:nvSpPr>
        <p:spPr/>
        <p:txBody>
          <a:bodyPr/>
          <a:lstStyle/>
          <a:p>
            <a:pPr>
              <a:lnSpc>
                <a:spcPct val="90000"/>
              </a:lnSpc>
            </a:pPr>
            <a:r>
              <a:rPr lang="en-GB" altLang="en-US" sz="2400"/>
              <a:t>Communication systems are created by the emergence of dense inter-referencing communications between communication units surrounded by a rare set of communications</a:t>
            </a:r>
          </a:p>
          <a:p>
            <a:pPr>
              <a:lnSpc>
                <a:spcPct val="90000"/>
              </a:lnSpc>
            </a:pPr>
            <a:r>
              <a:rPr lang="en-GB" altLang="en-US" sz="2400"/>
              <a:t>Such systems exist by the generation of new communications referencing other earlier communications that are part of the system</a:t>
            </a:r>
          </a:p>
          <a:p>
            <a:pPr>
              <a:lnSpc>
                <a:spcPct val="90000"/>
              </a:lnSpc>
            </a:pPr>
            <a:r>
              <a:rPr lang="en-GB" altLang="en-US" sz="2400"/>
              <a:t>Only systems that reproduce and expand can be observed</a:t>
            </a:r>
          </a:p>
          <a:p>
            <a:pPr>
              <a:lnSpc>
                <a:spcPct val="90000"/>
              </a:lnSpc>
            </a:pPr>
            <a:r>
              <a:rPr lang="en-GB" altLang="en-US" sz="2400"/>
              <a:t>Systems exist to maintain and reproduce themselves, this is their main function</a:t>
            </a:r>
          </a:p>
        </p:txBody>
      </p:sp>
    </p:spTree>
    <p:extLst>
      <p:ext uri="{BB962C8B-B14F-4D97-AF65-F5344CB8AC3E}">
        <p14:creationId xmlns:p14="http://schemas.microsoft.com/office/powerpoint/2010/main" val="29048117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F2EBA83B-D0BC-46A0-B48F-C4F525CFC6F9}" type="slidenum">
              <a:rPr lang="en-GB" altLang="en-US"/>
              <a:pPr/>
              <a:t>37</a:t>
            </a:fld>
            <a:endParaRPr lang="en-GB" altLang="en-US"/>
          </a:p>
        </p:txBody>
      </p:sp>
      <p:sp>
        <p:nvSpPr>
          <p:cNvPr id="102402" name="Rectangle 2"/>
          <p:cNvSpPr>
            <a:spLocks noGrp="1" noChangeArrowheads="1"/>
          </p:cNvSpPr>
          <p:nvPr>
            <p:ph type="title"/>
          </p:nvPr>
        </p:nvSpPr>
        <p:spPr/>
        <p:txBody>
          <a:bodyPr/>
          <a:lstStyle/>
          <a:p>
            <a:r>
              <a:rPr lang="en-GB" altLang="en-US"/>
              <a:t>Do systems have a function ?</a:t>
            </a:r>
          </a:p>
        </p:txBody>
      </p:sp>
      <p:sp>
        <p:nvSpPr>
          <p:cNvPr id="102403" name="Rectangle 3"/>
          <p:cNvSpPr>
            <a:spLocks noGrp="1" noChangeArrowheads="1"/>
          </p:cNvSpPr>
          <p:nvPr>
            <p:ph type="body" idx="1"/>
          </p:nvPr>
        </p:nvSpPr>
        <p:spPr/>
        <p:txBody>
          <a:bodyPr/>
          <a:lstStyle/>
          <a:p>
            <a:pPr>
              <a:lnSpc>
                <a:spcPct val="90000"/>
              </a:lnSpc>
            </a:pPr>
            <a:r>
              <a:rPr lang="en-GB" altLang="en-US"/>
              <a:t>From the point of view of an external observer it may appear that the systems has some particular function within a larger system</a:t>
            </a:r>
          </a:p>
          <a:p>
            <a:pPr>
              <a:lnSpc>
                <a:spcPct val="90000"/>
              </a:lnSpc>
            </a:pPr>
            <a:r>
              <a:rPr lang="en-GB" altLang="en-US"/>
              <a:t>From inside the single main function of the system is its own reproduction</a:t>
            </a:r>
          </a:p>
          <a:p>
            <a:pPr>
              <a:lnSpc>
                <a:spcPct val="90000"/>
              </a:lnSpc>
            </a:pPr>
            <a:r>
              <a:rPr lang="en-GB" altLang="en-US"/>
              <a:t>E.g., communications between bureaucrats </a:t>
            </a:r>
          </a:p>
        </p:txBody>
      </p:sp>
    </p:spTree>
    <p:extLst>
      <p:ext uri="{BB962C8B-B14F-4D97-AF65-F5344CB8AC3E}">
        <p14:creationId xmlns:p14="http://schemas.microsoft.com/office/powerpoint/2010/main" val="28269462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F86D7BDB-B988-4EC4-90C0-E61844F8A702}" type="slidenum">
              <a:rPr lang="en-GB" altLang="en-US"/>
              <a:pPr/>
              <a:t>38</a:t>
            </a:fld>
            <a:endParaRPr lang="en-GB" altLang="en-US"/>
          </a:p>
        </p:txBody>
      </p:sp>
      <p:sp>
        <p:nvSpPr>
          <p:cNvPr id="112642" name="Rectangle 2"/>
          <p:cNvSpPr>
            <a:spLocks noGrp="1" noChangeArrowheads="1"/>
          </p:cNvSpPr>
          <p:nvPr>
            <p:ph type="title"/>
          </p:nvPr>
        </p:nvSpPr>
        <p:spPr/>
        <p:txBody>
          <a:bodyPr/>
          <a:lstStyle/>
          <a:p>
            <a:r>
              <a:rPr lang="en-GB" altLang="en-US"/>
              <a:t>System expansion</a:t>
            </a:r>
          </a:p>
        </p:txBody>
      </p:sp>
      <p:sp>
        <p:nvSpPr>
          <p:cNvPr id="112643" name="Rectangle 3"/>
          <p:cNvSpPr>
            <a:spLocks noGrp="1" noChangeArrowheads="1"/>
          </p:cNvSpPr>
          <p:nvPr>
            <p:ph type="body" idx="1"/>
          </p:nvPr>
        </p:nvSpPr>
        <p:spPr/>
        <p:txBody>
          <a:bodyPr/>
          <a:lstStyle/>
          <a:p>
            <a:r>
              <a:rPr lang="en-GB" altLang="en-US"/>
              <a:t>Systems main function: self reproduction</a:t>
            </a:r>
          </a:p>
          <a:p>
            <a:r>
              <a:rPr lang="en-GB" altLang="en-US"/>
              <a:t>Systems that reproduce and expand by attracting more communication units to generate communications that are part of them may dominate other systems</a:t>
            </a:r>
          </a:p>
          <a:p>
            <a:r>
              <a:rPr lang="en-GB" altLang="en-US"/>
              <a:t>E.g., animals, human organisations</a:t>
            </a:r>
          </a:p>
        </p:txBody>
      </p:sp>
    </p:spTree>
    <p:extLst>
      <p:ext uri="{BB962C8B-B14F-4D97-AF65-F5344CB8AC3E}">
        <p14:creationId xmlns:p14="http://schemas.microsoft.com/office/powerpoint/2010/main" val="37558800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59E07E8A-68A1-44DF-A7B3-66475380C4F9}" type="slidenum">
              <a:rPr lang="en-GB" altLang="en-US"/>
              <a:pPr/>
              <a:t>39</a:t>
            </a:fld>
            <a:endParaRPr lang="en-GB" altLang="en-US"/>
          </a:p>
        </p:txBody>
      </p:sp>
      <p:sp>
        <p:nvSpPr>
          <p:cNvPr id="103426" name="Rectangle 2"/>
          <p:cNvSpPr>
            <a:spLocks noGrp="1" noChangeArrowheads="1"/>
          </p:cNvSpPr>
          <p:nvPr>
            <p:ph type="title"/>
          </p:nvPr>
        </p:nvSpPr>
        <p:spPr/>
        <p:txBody>
          <a:bodyPr/>
          <a:lstStyle/>
          <a:p>
            <a:r>
              <a:rPr lang="en-GB" altLang="en-US"/>
              <a:t>Systems working</a:t>
            </a:r>
          </a:p>
        </p:txBody>
      </p:sp>
      <p:sp>
        <p:nvSpPr>
          <p:cNvPr id="103427" name="Rectangle 3"/>
          <p:cNvSpPr>
            <a:spLocks noGrp="1" noChangeArrowheads="1"/>
          </p:cNvSpPr>
          <p:nvPr>
            <p:ph type="body" idx="1"/>
          </p:nvPr>
        </p:nvSpPr>
        <p:spPr/>
        <p:txBody>
          <a:bodyPr/>
          <a:lstStyle/>
          <a:p>
            <a:pPr>
              <a:lnSpc>
                <a:spcPct val="90000"/>
              </a:lnSpc>
            </a:pPr>
            <a:r>
              <a:rPr lang="en-GB" altLang="en-US" sz="2400" dirty="0"/>
              <a:t>Communications systems generate communications that </a:t>
            </a:r>
            <a:r>
              <a:rPr lang="en-GB" altLang="en-US" sz="2400" dirty="0" smtClean="0"/>
              <a:t>reference </a:t>
            </a:r>
            <a:r>
              <a:rPr lang="en-GB" altLang="en-US" sz="2400" dirty="0"/>
              <a:t>other communications </a:t>
            </a:r>
            <a:r>
              <a:rPr lang="en-GB" altLang="en-US" sz="2400" dirty="0" smtClean="0"/>
              <a:t>that are part </a:t>
            </a:r>
            <a:r>
              <a:rPr lang="en-GB" altLang="en-US" sz="2400" dirty="0"/>
              <a:t>of the system</a:t>
            </a:r>
          </a:p>
          <a:p>
            <a:pPr>
              <a:lnSpc>
                <a:spcPct val="90000"/>
              </a:lnSpc>
            </a:pPr>
            <a:r>
              <a:rPr lang="en-GB" altLang="en-US" sz="2400" dirty="0"/>
              <a:t>The systems aim to reproduce and expand by generating new communications</a:t>
            </a:r>
          </a:p>
          <a:p>
            <a:pPr>
              <a:lnSpc>
                <a:spcPct val="90000"/>
              </a:lnSpc>
            </a:pPr>
            <a:r>
              <a:rPr lang="en-GB" altLang="en-US" sz="2400" dirty="0"/>
              <a:t>The systems generate communications that induce actions upon the environment by modifying the behaviour of communication units that produce the system’s communications</a:t>
            </a:r>
          </a:p>
          <a:p>
            <a:pPr>
              <a:lnSpc>
                <a:spcPct val="90000"/>
              </a:lnSpc>
            </a:pPr>
            <a:r>
              <a:rPr lang="en-GB" altLang="en-US" sz="2400" dirty="0"/>
              <a:t>The environment acts upon the communication units, which actions can be perceived by the systems</a:t>
            </a:r>
          </a:p>
        </p:txBody>
      </p:sp>
    </p:spTree>
    <p:extLst>
      <p:ext uri="{BB962C8B-B14F-4D97-AF65-F5344CB8AC3E}">
        <p14:creationId xmlns:p14="http://schemas.microsoft.com/office/powerpoint/2010/main" val="14734916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2D7E1FB6-98ED-4C36-988E-8137416C0112}" type="slidenum">
              <a:rPr lang="en-GB" altLang="en-US"/>
              <a:pPr/>
              <a:t>4</a:t>
            </a:fld>
            <a:endParaRPr lang="en-GB" altLang="en-US"/>
          </a:p>
        </p:txBody>
      </p:sp>
      <p:sp>
        <p:nvSpPr>
          <p:cNvPr id="67586" name="Rectangle 2"/>
          <p:cNvSpPr>
            <a:spLocks noGrp="1" noChangeArrowheads="1"/>
          </p:cNvSpPr>
          <p:nvPr>
            <p:ph type="title"/>
          </p:nvPr>
        </p:nvSpPr>
        <p:spPr/>
        <p:txBody>
          <a:bodyPr/>
          <a:lstStyle/>
          <a:p>
            <a:r>
              <a:rPr lang="en-GB" altLang="en-US"/>
              <a:t>Medusa</a:t>
            </a:r>
          </a:p>
        </p:txBody>
      </p:sp>
      <p:sp>
        <p:nvSpPr>
          <p:cNvPr id="67587" name="Rectangle 3"/>
          <p:cNvSpPr>
            <a:spLocks noGrp="1" noChangeArrowheads="1"/>
          </p:cNvSpPr>
          <p:nvPr>
            <p:ph type="body" idx="1"/>
          </p:nvPr>
        </p:nvSpPr>
        <p:spPr>
          <a:xfrm>
            <a:off x="685800" y="1981200"/>
            <a:ext cx="7772400" cy="1160463"/>
          </a:xfrm>
        </p:spPr>
        <p:txBody>
          <a:bodyPr/>
          <a:lstStyle/>
          <a:p>
            <a:r>
              <a:rPr lang="en-GB" altLang="en-US"/>
              <a:t>Filter feeder organism with tissues and organs</a:t>
            </a:r>
          </a:p>
        </p:txBody>
      </p:sp>
      <p:pic>
        <p:nvPicPr>
          <p:cNvPr id="67588" name="Picture 4" descr="Jellyfis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550" y="3500438"/>
            <a:ext cx="3019425"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7589" name="Object 5"/>
          <p:cNvGraphicFramePr>
            <a:graphicFrameLocks noChangeAspect="1"/>
          </p:cNvGraphicFramePr>
          <p:nvPr/>
        </p:nvGraphicFramePr>
        <p:xfrm>
          <a:off x="5219700" y="3573463"/>
          <a:ext cx="2209800" cy="1676400"/>
        </p:xfrm>
        <a:graphic>
          <a:graphicData uri="http://schemas.openxmlformats.org/presentationml/2006/ole">
            <mc:AlternateContent xmlns:mc="http://schemas.openxmlformats.org/markup-compatibility/2006">
              <mc:Choice xmlns:v="urn:schemas-microsoft-com:vml" Requires="v">
                <p:oleObj spid="_x0000_s67598" name="Bitmap Image" r:id="rId5" imgW="2209524" imgH="1676634" progId="Paint.Picture">
                  <p:embed/>
                </p:oleObj>
              </mc:Choice>
              <mc:Fallback>
                <p:oleObj name="Bitmap Image" r:id="rId5" imgW="2209524" imgH="1676634" progId="Paint.Picture">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19700" y="3573463"/>
                        <a:ext cx="220980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7590" name="Text Box 6"/>
          <p:cNvSpPr txBox="1">
            <a:spLocks noChangeArrowheads="1"/>
          </p:cNvSpPr>
          <p:nvPr/>
        </p:nvSpPr>
        <p:spPr bwMode="auto">
          <a:xfrm>
            <a:off x="2411413" y="5734050"/>
            <a:ext cx="36718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a:t>(www.junglewalk.com)</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268C2695-D3B1-4796-A059-1A66DDA10D7F}" type="slidenum">
              <a:rPr lang="en-GB" altLang="en-US"/>
              <a:pPr/>
              <a:t>40</a:t>
            </a:fld>
            <a:endParaRPr lang="en-GB" altLang="en-US"/>
          </a:p>
        </p:txBody>
      </p:sp>
      <p:sp>
        <p:nvSpPr>
          <p:cNvPr id="104450" name="Rectangle 2"/>
          <p:cNvSpPr>
            <a:spLocks noGrp="1" noChangeArrowheads="1"/>
          </p:cNvSpPr>
          <p:nvPr>
            <p:ph type="title"/>
          </p:nvPr>
        </p:nvSpPr>
        <p:spPr/>
        <p:txBody>
          <a:bodyPr/>
          <a:lstStyle/>
          <a:p>
            <a:r>
              <a:rPr lang="en-GB" altLang="en-US" dirty="0"/>
              <a:t>Summary </a:t>
            </a:r>
            <a:r>
              <a:rPr lang="en-GB" altLang="en-US" dirty="0" smtClean="0"/>
              <a:t> </a:t>
            </a:r>
            <a:endParaRPr lang="en-GB" altLang="en-US" dirty="0"/>
          </a:p>
        </p:txBody>
      </p:sp>
      <p:sp>
        <p:nvSpPr>
          <p:cNvPr id="104451" name="Rectangle 3"/>
          <p:cNvSpPr>
            <a:spLocks noGrp="1" noChangeArrowheads="1"/>
          </p:cNvSpPr>
          <p:nvPr>
            <p:ph type="body" idx="1"/>
          </p:nvPr>
        </p:nvSpPr>
        <p:spPr/>
        <p:txBody>
          <a:bodyPr/>
          <a:lstStyle/>
          <a:p>
            <a:r>
              <a:rPr lang="en-GB" altLang="en-US" sz="2800" dirty="0" smtClean="0"/>
              <a:t>Communication</a:t>
            </a:r>
          </a:p>
          <a:p>
            <a:r>
              <a:rPr lang="en-GB" altLang="en-US" sz="2800" dirty="0" smtClean="0"/>
              <a:t>Environment</a:t>
            </a:r>
          </a:p>
          <a:p>
            <a:r>
              <a:rPr lang="en-GB" altLang="en-US" sz="2800" dirty="0" smtClean="0"/>
              <a:t>System boundaries</a:t>
            </a:r>
          </a:p>
          <a:p>
            <a:r>
              <a:rPr lang="en-GB" altLang="en-US" sz="2800" dirty="0"/>
              <a:t>Action</a:t>
            </a:r>
          </a:p>
          <a:p>
            <a:r>
              <a:rPr lang="en-GB" altLang="en-US" sz="2800" dirty="0"/>
              <a:t>Perception</a:t>
            </a:r>
          </a:p>
          <a:p>
            <a:r>
              <a:rPr lang="en-GB" altLang="en-US" sz="2800" dirty="0"/>
              <a:t>Possibility</a:t>
            </a:r>
          </a:p>
          <a:p>
            <a:r>
              <a:rPr lang="en-GB" altLang="en-US" sz="2800" dirty="0"/>
              <a:t>Reference</a:t>
            </a:r>
          </a:p>
          <a:p>
            <a:r>
              <a:rPr lang="en-GB" altLang="en-US" sz="2800" dirty="0"/>
              <a:t>Main function of systems</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444F3C2D-6FE5-4984-8D30-F28C5E7A1EF4}" type="slidenum">
              <a:rPr lang="en-GB" altLang="en-US"/>
              <a:pPr/>
              <a:t>41</a:t>
            </a:fld>
            <a:endParaRPr lang="en-GB" altLang="en-US"/>
          </a:p>
        </p:txBody>
      </p:sp>
      <p:sp>
        <p:nvSpPr>
          <p:cNvPr id="106498" name="Rectangle 2"/>
          <p:cNvSpPr>
            <a:spLocks noGrp="1" noChangeArrowheads="1"/>
          </p:cNvSpPr>
          <p:nvPr>
            <p:ph type="title"/>
          </p:nvPr>
        </p:nvSpPr>
        <p:spPr/>
        <p:txBody>
          <a:bodyPr/>
          <a:lstStyle/>
          <a:p>
            <a:r>
              <a:rPr lang="en-GB" altLang="en-US" dirty="0"/>
              <a:t>Q&amp;A </a:t>
            </a:r>
            <a:r>
              <a:rPr lang="en-GB" altLang="en-US" dirty="0" smtClean="0"/>
              <a:t>– 1 </a:t>
            </a:r>
            <a:endParaRPr lang="en-GB" altLang="en-US" dirty="0"/>
          </a:p>
        </p:txBody>
      </p:sp>
      <p:sp>
        <p:nvSpPr>
          <p:cNvPr id="106499" name="Rectangle 3"/>
          <p:cNvSpPr>
            <a:spLocks noGrp="1" noChangeArrowheads="1"/>
          </p:cNvSpPr>
          <p:nvPr>
            <p:ph type="body" idx="1"/>
          </p:nvPr>
        </p:nvSpPr>
        <p:spPr/>
        <p:txBody>
          <a:bodyPr/>
          <a:lstStyle/>
          <a:p>
            <a:pPr marL="609600" indent="-609600">
              <a:lnSpc>
                <a:spcPct val="90000"/>
              </a:lnSpc>
              <a:buFont typeface="Wingdings" panose="05000000000000000000" pitchFamily="2" charset="2"/>
              <a:buAutoNum type="arabicPeriod"/>
            </a:pPr>
            <a:r>
              <a:rPr lang="en-GB" altLang="en-US" sz="2800" dirty="0"/>
              <a:t>Is it true that the economy of North Tyne Side forms a separate system ? Why </a:t>
            </a:r>
            <a:r>
              <a:rPr lang="en-GB" altLang="en-US" sz="2800" dirty="0" smtClean="0"/>
              <a:t>?</a:t>
            </a:r>
          </a:p>
          <a:p>
            <a:pPr marL="609600" indent="-609600">
              <a:lnSpc>
                <a:spcPct val="90000"/>
              </a:lnSpc>
              <a:buFont typeface="Wingdings" panose="05000000000000000000" pitchFamily="2" charset="2"/>
              <a:buAutoNum type="arabicPeriod"/>
            </a:pPr>
            <a:r>
              <a:rPr lang="en-GB" altLang="en-US" sz="2800" dirty="0" smtClean="0"/>
              <a:t>Is it true that sodium (Na+) ions are part of a cell even outside of the cell membrane ?</a:t>
            </a:r>
          </a:p>
          <a:p>
            <a:pPr marL="609600" indent="-609600">
              <a:lnSpc>
                <a:spcPct val="90000"/>
              </a:lnSpc>
              <a:buFont typeface="Wingdings" panose="05000000000000000000" pitchFamily="2" charset="2"/>
              <a:buAutoNum type="arabicPeriod"/>
            </a:pPr>
            <a:r>
              <a:rPr lang="en-GB" altLang="en-US" sz="2800" dirty="0" smtClean="0"/>
              <a:t>Is it true that this lecture is part of the environment for the UK political system ?</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50306F84-224C-4581-95EB-123119A24122}" type="slidenum">
              <a:rPr lang="en-GB" altLang="en-US"/>
              <a:pPr/>
              <a:t>42</a:t>
            </a:fld>
            <a:endParaRPr lang="en-GB" altLang="en-US"/>
          </a:p>
        </p:txBody>
      </p:sp>
      <p:sp>
        <p:nvSpPr>
          <p:cNvPr id="106498" name="Rectangle 2"/>
          <p:cNvSpPr>
            <a:spLocks noGrp="1" noChangeArrowheads="1"/>
          </p:cNvSpPr>
          <p:nvPr>
            <p:ph type="title"/>
          </p:nvPr>
        </p:nvSpPr>
        <p:spPr/>
        <p:txBody>
          <a:bodyPr/>
          <a:lstStyle/>
          <a:p>
            <a:r>
              <a:rPr lang="en-GB" altLang="en-US" dirty="0"/>
              <a:t>Q&amp;A – </a:t>
            </a:r>
            <a:r>
              <a:rPr lang="en-GB" altLang="en-US" dirty="0" smtClean="0"/>
              <a:t>2 </a:t>
            </a:r>
            <a:endParaRPr lang="en-GB" altLang="en-US" dirty="0"/>
          </a:p>
        </p:txBody>
      </p:sp>
      <p:sp>
        <p:nvSpPr>
          <p:cNvPr id="106499" name="Rectangle 3"/>
          <p:cNvSpPr>
            <a:spLocks noGrp="1" noChangeArrowheads="1"/>
          </p:cNvSpPr>
          <p:nvPr>
            <p:ph type="body" idx="1"/>
          </p:nvPr>
        </p:nvSpPr>
        <p:spPr/>
        <p:txBody>
          <a:bodyPr/>
          <a:lstStyle/>
          <a:p>
            <a:pPr marL="609600" indent="-609600">
              <a:lnSpc>
                <a:spcPct val="90000"/>
              </a:lnSpc>
              <a:buFont typeface="+mj-lt"/>
              <a:buAutoNum type="arabicPeriod" startAt="4"/>
            </a:pPr>
            <a:r>
              <a:rPr lang="en-GB" altLang="en-US" sz="2800" dirty="0" smtClean="0"/>
              <a:t>Is </a:t>
            </a:r>
            <a:r>
              <a:rPr lang="en-GB" altLang="en-US" sz="2800" dirty="0"/>
              <a:t>it true that a seminar on human rights with participation of politicians is an action of the legal system on the political system </a:t>
            </a:r>
            <a:r>
              <a:rPr lang="en-GB" altLang="en-US" sz="2800" dirty="0" smtClean="0"/>
              <a:t>?</a:t>
            </a:r>
          </a:p>
          <a:p>
            <a:pPr marL="609600" indent="-609600">
              <a:lnSpc>
                <a:spcPct val="90000"/>
              </a:lnSpc>
              <a:buFont typeface="Wingdings" panose="05000000000000000000" pitchFamily="2" charset="2"/>
              <a:buAutoNum type="arabicPeriod" startAt="4"/>
            </a:pPr>
            <a:r>
              <a:rPr lang="en-GB" altLang="en-US" sz="2800" dirty="0" smtClean="0"/>
              <a:t>Is it true that measuring the university choice of high school graduates is a perception of the university system about its social environment ?</a:t>
            </a:r>
          </a:p>
          <a:p>
            <a:pPr marL="609600" indent="-609600">
              <a:lnSpc>
                <a:spcPct val="90000"/>
              </a:lnSpc>
              <a:buFont typeface="Wingdings" panose="05000000000000000000" pitchFamily="2" charset="2"/>
              <a:buAutoNum type="arabicPeriod" startAt="4"/>
            </a:pPr>
            <a:r>
              <a:rPr lang="en-GB" altLang="en-US" sz="2800" dirty="0" smtClean="0"/>
              <a:t>Is it true that when we talk with our GP we should refer to recent political events in order to be understood ?</a:t>
            </a:r>
          </a:p>
          <a:p>
            <a:pPr marL="609600" indent="-609600">
              <a:lnSpc>
                <a:spcPct val="90000"/>
              </a:lnSpc>
              <a:buFont typeface="Wingdings" panose="05000000000000000000" pitchFamily="2" charset="2"/>
              <a:buAutoNum type="arabicPeriod" startAt="4"/>
            </a:pPr>
            <a:endParaRPr lang="en-GB" altLang="en-US" sz="2800" dirty="0"/>
          </a:p>
        </p:txBody>
      </p:sp>
    </p:spTree>
    <p:extLst>
      <p:ext uri="{BB962C8B-B14F-4D97-AF65-F5344CB8AC3E}">
        <p14:creationId xmlns:p14="http://schemas.microsoft.com/office/powerpoint/2010/main" val="15228977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B22F7651-061B-4A30-9A7B-06BCAD4A2853}" type="slidenum">
              <a:rPr lang="en-GB" altLang="en-US"/>
              <a:pPr/>
              <a:t>43</a:t>
            </a:fld>
            <a:endParaRPr lang="en-GB" altLang="en-US"/>
          </a:p>
        </p:txBody>
      </p:sp>
      <p:sp>
        <p:nvSpPr>
          <p:cNvPr id="107522" name="Rectangle 2"/>
          <p:cNvSpPr>
            <a:spLocks noGrp="1" noChangeArrowheads="1"/>
          </p:cNvSpPr>
          <p:nvPr>
            <p:ph type="title"/>
          </p:nvPr>
        </p:nvSpPr>
        <p:spPr/>
        <p:txBody>
          <a:bodyPr/>
          <a:lstStyle/>
          <a:p>
            <a:r>
              <a:rPr lang="en-GB" altLang="en-US" dirty="0"/>
              <a:t>Q&amp;A – </a:t>
            </a:r>
            <a:r>
              <a:rPr lang="en-GB" altLang="en-US" dirty="0" smtClean="0"/>
              <a:t>3 </a:t>
            </a:r>
            <a:endParaRPr lang="en-GB" altLang="en-US" dirty="0"/>
          </a:p>
        </p:txBody>
      </p:sp>
      <p:sp>
        <p:nvSpPr>
          <p:cNvPr id="107523" name="Rectangle 3"/>
          <p:cNvSpPr>
            <a:spLocks noGrp="1" noChangeArrowheads="1"/>
          </p:cNvSpPr>
          <p:nvPr>
            <p:ph type="body" idx="1"/>
          </p:nvPr>
        </p:nvSpPr>
        <p:spPr/>
        <p:txBody>
          <a:bodyPr/>
          <a:lstStyle/>
          <a:p>
            <a:pPr marL="609600" indent="-609600">
              <a:lnSpc>
                <a:spcPct val="90000"/>
              </a:lnSpc>
              <a:buFont typeface="Wingdings" panose="05000000000000000000" pitchFamily="2" charset="2"/>
              <a:buNone/>
            </a:pPr>
            <a:r>
              <a:rPr lang="en-GB" altLang="en-US" sz="2400" dirty="0"/>
              <a:t>7</a:t>
            </a:r>
            <a:r>
              <a:rPr lang="en-GB" altLang="en-US" sz="2400" dirty="0" smtClean="0"/>
              <a:t>. </a:t>
            </a:r>
            <a:r>
              <a:rPr lang="en-GB" altLang="en-US" sz="2800" dirty="0" smtClean="0"/>
              <a:t>Is </a:t>
            </a:r>
            <a:r>
              <a:rPr lang="en-GB" altLang="en-US" sz="2800" dirty="0"/>
              <a:t>it true that we can tell a story about an old friend to a new friend without </a:t>
            </a:r>
            <a:r>
              <a:rPr lang="en-GB" altLang="en-US" sz="2800" dirty="0" smtClean="0"/>
              <a:t>referencing </a:t>
            </a:r>
            <a:r>
              <a:rPr lang="en-GB" altLang="en-US" sz="2800" dirty="0"/>
              <a:t>explicitly </a:t>
            </a:r>
            <a:r>
              <a:rPr lang="en-GB" altLang="en-US" sz="2800" dirty="0" smtClean="0"/>
              <a:t>anything </a:t>
            </a:r>
            <a:r>
              <a:rPr lang="en-GB" altLang="en-US" sz="2800" dirty="0"/>
              <a:t>that is already known by our new friend ?</a:t>
            </a:r>
          </a:p>
          <a:p>
            <a:pPr marL="609600" indent="-609600">
              <a:lnSpc>
                <a:spcPct val="90000"/>
              </a:lnSpc>
              <a:buFont typeface="Wingdings" panose="05000000000000000000" pitchFamily="2" charset="2"/>
              <a:buNone/>
            </a:pPr>
            <a:r>
              <a:rPr lang="en-GB" altLang="en-US" sz="2800" dirty="0"/>
              <a:t>8</a:t>
            </a:r>
            <a:r>
              <a:rPr lang="en-GB" altLang="en-US" sz="2800" dirty="0" smtClean="0"/>
              <a:t>. </a:t>
            </a:r>
            <a:r>
              <a:rPr lang="en-GB" altLang="en-US" sz="2800" dirty="0"/>
              <a:t>Is it true that the main function of a politician is to represent </a:t>
            </a:r>
            <a:r>
              <a:rPr lang="en-GB" altLang="en-US" sz="2800" dirty="0" smtClean="0"/>
              <a:t>their </a:t>
            </a:r>
            <a:r>
              <a:rPr lang="en-GB" altLang="en-US" sz="2800" dirty="0"/>
              <a:t>constituency ?</a:t>
            </a:r>
          </a:p>
        </p:txBody>
      </p:sp>
    </p:spTree>
    <p:extLst>
      <p:ext uri="{BB962C8B-B14F-4D97-AF65-F5344CB8AC3E}">
        <p14:creationId xmlns:p14="http://schemas.microsoft.com/office/powerpoint/2010/main" val="35289328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CC851783-A0F9-4F0F-8C77-B6AC30EC1B61}" type="slidenum">
              <a:rPr lang="en-GB" altLang="en-US"/>
              <a:pPr/>
              <a:t>5</a:t>
            </a:fld>
            <a:endParaRPr lang="en-GB" altLang="en-US"/>
          </a:p>
        </p:txBody>
      </p:sp>
      <p:sp>
        <p:nvSpPr>
          <p:cNvPr id="68610" name="Rectangle 2"/>
          <p:cNvSpPr>
            <a:spLocks noGrp="1" noChangeArrowheads="1"/>
          </p:cNvSpPr>
          <p:nvPr>
            <p:ph type="title"/>
          </p:nvPr>
        </p:nvSpPr>
        <p:spPr/>
        <p:txBody>
          <a:bodyPr/>
          <a:lstStyle/>
          <a:p>
            <a:r>
              <a:rPr lang="en-GB" altLang="en-US"/>
              <a:t>Mouse</a:t>
            </a:r>
          </a:p>
        </p:txBody>
      </p:sp>
      <p:sp>
        <p:nvSpPr>
          <p:cNvPr id="68611" name="Rectangle 3"/>
          <p:cNvSpPr>
            <a:spLocks noGrp="1" noChangeArrowheads="1"/>
          </p:cNvSpPr>
          <p:nvPr>
            <p:ph type="body" idx="1"/>
          </p:nvPr>
        </p:nvSpPr>
        <p:spPr>
          <a:xfrm>
            <a:off x="685800" y="1981200"/>
            <a:ext cx="7772400" cy="1303338"/>
          </a:xfrm>
        </p:spPr>
        <p:txBody>
          <a:bodyPr/>
          <a:lstStyle/>
          <a:p>
            <a:r>
              <a:rPr lang="en-GB" altLang="en-US"/>
              <a:t>Complex organism with many tissues and organs</a:t>
            </a:r>
          </a:p>
        </p:txBody>
      </p:sp>
      <p:graphicFrame>
        <p:nvGraphicFramePr>
          <p:cNvPr id="68612" name="Object 4"/>
          <p:cNvGraphicFramePr>
            <a:graphicFrameLocks noChangeAspect="1"/>
          </p:cNvGraphicFramePr>
          <p:nvPr/>
        </p:nvGraphicFramePr>
        <p:xfrm>
          <a:off x="2484438" y="4076700"/>
          <a:ext cx="3024187" cy="1401763"/>
        </p:xfrm>
        <a:graphic>
          <a:graphicData uri="http://schemas.openxmlformats.org/presentationml/2006/ole">
            <mc:AlternateContent xmlns:mc="http://schemas.openxmlformats.org/markup-compatibility/2006">
              <mc:Choice xmlns:v="urn:schemas-microsoft-com:vml" Requires="v">
                <p:oleObj spid="_x0000_s68621" name="Bitmap Image" r:id="rId4" imgW="1561905" imgH="724001" progId="Paint.Picture">
                  <p:embed/>
                </p:oleObj>
              </mc:Choice>
              <mc:Fallback>
                <p:oleObj name="Bitmap Image" r:id="rId4" imgW="1561905" imgH="724001" progId="Paint.Picture">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84438" y="4076700"/>
                        <a:ext cx="3024187" cy="1401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8613" name="Text Box 5"/>
          <p:cNvSpPr txBox="1">
            <a:spLocks noChangeArrowheads="1"/>
          </p:cNvSpPr>
          <p:nvPr/>
        </p:nvSpPr>
        <p:spPr bwMode="auto">
          <a:xfrm>
            <a:off x="2411413" y="5734050"/>
            <a:ext cx="36718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a:t>(www.junglewalk.com)</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6"/>
          <p:cNvSpPr>
            <a:spLocks noGrp="1"/>
          </p:cNvSpPr>
          <p:nvPr>
            <p:ph type="sldNum" sz="quarter" idx="12"/>
          </p:nvPr>
        </p:nvSpPr>
        <p:spPr/>
        <p:txBody>
          <a:bodyPr/>
          <a:lstStyle/>
          <a:p>
            <a:fld id="{8B69F517-CD56-4948-9C93-1AEA4EB23BA3}" type="slidenum">
              <a:rPr lang="en-GB" altLang="en-US"/>
              <a:pPr/>
              <a:t>6</a:t>
            </a:fld>
            <a:endParaRPr lang="en-GB" altLang="en-US"/>
          </a:p>
        </p:txBody>
      </p:sp>
      <p:sp>
        <p:nvSpPr>
          <p:cNvPr id="69634" name="Rectangle 2"/>
          <p:cNvSpPr>
            <a:spLocks noGrp="1" noChangeArrowheads="1"/>
          </p:cNvSpPr>
          <p:nvPr>
            <p:ph type="title"/>
          </p:nvPr>
        </p:nvSpPr>
        <p:spPr/>
        <p:txBody>
          <a:bodyPr/>
          <a:lstStyle/>
          <a:p>
            <a:r>
              <a:rPr lang="en-GB" altLang="en-US"/>
              <a:t>The nervous system</a:t>
            </a:r>
          </a:p>
        </p:txBody>
      </p:sp>
      <p:sp>
        <p:nvSpPr>
          <p:cNvPr id="69635" name="Rectangle 3"/>
          <p:cNvSpPr>
            <a:spLocks noGrp="1" noChangeArrowheads="1"/>
          </p:cNvSpPr>
          <p:nvPr>
            <p:ph type="body" sz="half" idx="1"/>
          </p:nvPr>
        </p:nvSpPr>
        <p:spPr/>
        <p:txBody>
          <a:bodyPr/>
          <a:lstStyle/>
          <a:p>
            <a:r>
              <a:rPr lang="en-GB" altLang="en-US" sz="2800"/>
              <a:t>Complex network of specialized cells (neurons) dealing with the information processing of an organism</a:t>
            </a:r>
          </a:p>
        </p:txBody>
      </p:sp>
      <p:pic>
        <p:nvPicPr>
          <p:cNvPr id="69636" name="Picture 4" descr="SmallBrainsInv"/>
          <p:cNvPicPr>
            <a:picLocks noGrp="1" noChangeAspect="1" noChangeArrowheads="1"/>
          </p:cNvPicPr>
          <p:nvPr>
            <p:ph sz="half" idx="2"/>
          </p:nvPr>
        </p:nvPicPr>
        <p:blipFill>
          <a:blip r:embed="rId3">
            <a:clrChange>
              <a:clrFrom>
                <a:srgbClr val="1A1A1A"/>
              </a:clrFrom>
              <a:clrTo>
                <a:srgbClr val="1A1A1A">
                  <a:alpha val="0"/>
                </a:srgbClr>
              </a:clrTo>
            </a:clrChange>
            <a:extLst>
              <a:ext uri="{28A0092B-C50C-407E-A947-70E740481C1C}">
                <a14:useLocalDpi xmlns:a14="http://schemas.microsoft.com/office/drawing/2010/main" val="0"/>
              </a:ext>
            </a:extLst>
          </a:blip>
          <a:srcRect/>
          <a:stretch>
            <a:fillRect/>
          </a:stretch>
        </p:blipFill>
        <p:spPr>
          <a:xfrm>
            <a:off x="5272088" y="2314575"/>
            <a:ext cx="2562225" cy="3448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2A7E74AF-FE74-4F46-A51F-DF8BB4A5C91C}" type="slidenum">
              <a:rPr lang="en-GB" altLang="en-US"/>
              <a:pPr/>
              <a:t>7</a:t>
            </a:fld>
            <a:endParaRPr lang="en-GB" altLang="en-US"/>
          </a:p>
        </p:txBody>
      </p:sp>
      <p:sp>
        <p:nvSpPr>
          <p:cNvPr id="71682" name="Rectangle 2"/>
          <p:cNvSpPr>
            <a:spLocks noGrp="1" noChangeArrowheads="1"/>
          </p:cNvSpPr>
          <p:nvPr>
            <p:ph type="title"/>
          </p:nvPr>
        </p:nvSpPr>
        <p:spPr/>
        <p:txBody>
          <a:bodyPr/>
          <a:lstStyle/>
          <a:p>
            <a:r>
              <a:rPr lang="en-GB" altLang="en-US"/>
              <a:t>The conscious self</a:t>
            </a:r>
          </a:p>
        </p:txBody>
      </p:sp>
      <p:sp>
        <p:nvSpPr>
          <p:cNvPr id="71683" name="Rectangle 3"/>
          <p:cNvSpPr>
            <a:spLocks noGrp="1" noChangeArrowheads="1"/>
          </p:cNvSpPr>
          <p:nvPr>
            <p:ph type="body" idx="1"/>
          </p:nvPr>
        </p:nvSpPr>
        <p:spPr/>
        <p:txBody>
          <a:bodyPr/>
          <a:lstStyle/>
          <a:p>
            <a:r>
              <a:rPr lang="en-GB" altLang="en-US"/>
              <a:t>A system communicating about the identity of the self</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6"/>
          <p:cNvSpPr>
            <a:spLocks noGrp="1"/>
          </p:cNvSpPr>
          <p:nvPr>
            <p:ph type="sldNum" sz="quarter" idx="12"/>
          </p:nvPr>
        </p:nvSpPr>
        <p:spPr/>
        <p:txBody>
          <a:bodyPr/>
          <a:lstStyle/>
          <a:p>
            <a:fld id="{7C682126-79CA-4335-B27F-710808AA36B1}" type="slidenum">
              <a:rPr lang="en-GB" altLang="en-US"/>
              <a:pPr/>
              <a:t>8</a:t>
            </a:fld>
            <a:endParaRPr lang="en-GB" altLang="en-US"/>
          </a:p>
        </p:txBody>
      </p:sp>
      <p:sp>
        <p:nvSpPr>
          <p:cNvPr id="72706" name="Rectangle 2"/>
          <p:cNvSpPr>
            <a:spLocks noGrp="1" noChangeArrowheads="1"/>
          </p:cNvSpPr>
          <p:nvPr>
            <p:ph type="title"/>
          </p:nvPr>
        </p:nvSpPr>
        <p:spPr/>
        <p:txBody>
          <a:bodyPr/>
          <a:lstStyle/>
          <a:p>
            <a:r>
              <a:rPr lang="en-GB" altLang="en-US"/>
              <a:t>Ant colony</a:t>
            </a:r>
          </a:p>
        </p:txBody>
      </p:sp>
      <p:sp>
        <p:nvSpPr>
          <p:cNvPr id="72707" name="Rectangle 3"/>
          <p:cNvSpPr>
            <a:spLocks noGrp="1" noChangeArrowheads="1"/>
          </p:cNvSpPr>
          <p:nvPr>
            <p:ph type="body" sz="half" idx="1"/>
          </p:nvPr>
        </p:nvSpPr>
        <p:spPr>
          <a:xfrm>
            <a:off x="685800" y="1981200"/>
            <a:ext cx="7702550" cy="1303338"/>
          </a:xfrm>
        </p:spPr>
        <p:txBody>
          <a:bodyPr/>
          <a:lstStyle/>
          <a:p>
            <a:r>
              <a:rPr lang="en-GB" altLang="en-US" sz="2800"/>
              <a:t>Many communicating individual organisms form a complex system together</a:t>
            </a:r>
          </a:p>
        </p:txBody>
      </p:sp>
      <p:pic>
        <p:nvPicPr>
          <p:cNvPr id="72709" name="Picture 5" descr="025"/>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1835150" y="2997200"/>
            <a:ext cx="4608513" cy="30607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11" name="Text Box 7"/>
          <p:cNvSpPr txBox="1">
            <a:spLocks noChangeArrowheads="1"/>
          </p:cNvSpPr>
          <p:nvPr/>
        </p:nvSpPr>
        <p:spPr bwMode="auto">
          <a:xfrm>
            <a:off x="1979613" y="6237288"/>
            <a:ext cx="45370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a:t>(research.amnh.org/entomology)</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fld id="{BA54E233-E3E6-435C-8A89-33BC035B833C}" type="slidenum">
              <a:rPr lang="en-GB" altLang="en-US"/>
              <a:pPr/>
              <a:t>9</a:t>
            </a:fld>
            <a:endParaRPr lang="en-GB" altLang="en-US"/>
          </a:p>
        </p:txBody>
      </p:sp>
      <p:sp>
        <p:nvSpPr>
          <p:cNvPr id="74754" name="Rectangle 2"/>
          <p:cNvSpPr>
            <a:spLocks noGrp="1" noChangeArrowheads="1"/>
          </p:cNvSpPr>
          <p:nvPr>
            <p:ph type="title"/>
          </p:nvPr>
        </p:nvSpPr>
        <p:spPr/>
        <p:txBody>
          <a:bodyPr/>
          <a:lstStyle/>
          <a:p>
            <a:r>
              <a:rPr lang="en-GB" altLang="en-US"/>
              <a:t>Political system</a:t>
            </a:r>
          </a:p>
        </p:txBody>
      </p:sp>
      <p:sp>
        <p:nvSpPr>
          <p:cNvPr id="74755" name="Rectangle 3"/>
          <p:cNvSpPr>
            <a:spLocks noGrp="1" noChangeArrowheads="1"/>
          </p:cNvSpPr>
          <p:nvPr>
            <p:ph type="body" sz="half" idx="1"/>
          </p:nvPr>
        </p:nvSpPr>
        <p:spPr>
          <a:xfrm>
            <a:off x="685800" y="1981200"/>
            <a:ext cx="8062913" cy="1592263"/>
          </a:xfrm>
        </p:spPr>
        <p:txBody>
          <a:bodyPr/>
          <a:lstStyle/>
          <a:p>
            <a:r>
              <a:rPr lang="en-GB" altLang="en-US" sz="2800"/>
              <a:t>The system of human communications about how to distribute and use power within the society</a:t>
            </a:r>
          </a:p>
        </p:txBody>
      </p:sp>
      <p:pic>
        <p:nvPicPr>
          <p:cNvPr id="74757" name="Picture 5" descr="0036303"/>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1908175" y="3429000"/>
            <a:ext cx="1743075" cy="27368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60" name="Picture 8" descr="political_sciencethatcher">
            <a:hlinkClick r:id="rId4"/>
          </p:cNvPr>
          <p:cNvPicPr>
            <a:picLocks noGrp="1" noChangeAspect="1" noChangeArrowheads="1"/>
          </p:cNvPicPr>
          <p:nvPr>
            <p:ph sz="quarter" idx="3"/>
          </p:nvPr>
        </p:nvPicPr>
        <p:blipFill>
          <a:blip r:embed="rId5">
            <a:extLst>
              <a:ext uri="{28A0092B-C50C-407E-A947-70E740481C1C}">
                <a14:useLocalDpi xmlns:a14="http://schemas.microsoft.com/office/drawing/2010/main" val="0"/>
              </a:ext>
            </a:extLst>
          </a:blip>
          <a:srcRect/>
          <a:stretch>
            <a:fillRect/>
          </a:stretch>
        </p:blipFill>
        <p:spPr>
          <a:xfrm>
            <a:off x="4716463" y="3500438"/>
            <a:ext cx="1914525" cy="2520950"/>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62" name="Text Box 10"/>
          <p:cNvSpPr txBox="1">
            <a:spLocks noChangeArrowheads="1"/>
          </p:cNvSpPr>
          <p:nvPr/>
        </p:nvSpPr>
        <p:spPr bwMode="auto">
          <a:xfrm>
            <a:off x="4356100" y="6237288"/>
            <a:ext cx="36718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a:t>(depthome.sunysuffolk.edu)</a:t>
            </a:r>
          </a:p>
        </p:txBody>
      </p:sp>
      <p:sp>
        <p:nvSpPr>
          <p:cNvPr id="74763" name="Text Box 11"/>
          <p:cNvSpPr txBox="1">
            <a:spLocks noChangeArrowheads="1"/>
          </p:cNvSpPr>
          <p:nvPr/>
        </p:nvSpPr>
        <p:spPr bwMode="auto">
          <a:xfrm>
            <a:off x="1403350" y="6237288"/>
            <a:ext cx="2665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a:t>(www.janes.com)</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Whirlpool">
  <a:themeElements>
    <a:clrScheme name="Whirlpool 1">
      <a:dk1>
        <a:srgbClr val="000066"/>
      </a:dk1>
      <a:lt1>
        <a:srgbClr val="FFFFFF"/>
      </a:lt1>
      <a:dk2>
        <a:srgbClr val="0000CC"/>
      </a:dk2>
      <a:lt2>
        <a:srgbClr val="CCFFFF"/>
      </a:lt2>
      <a:accent1>
        <a:srgbClr val="CC99FF"/>
      </a:accent1>
      <a:accent2>
        <a:srgbClr val="9999FF"/>
      </a:accent2>
      <a:accent3>
        <a:srgbClr val="AAAAE2"/>
      </a:accent3>
      <a:accent4>
        <a:srgbClr val="DADADA"/>
      </a:accent4>
      <a:accent5>
        <a:srgbClr val="E2CAFF"/>
      </a:accent5>
      <a:accent6>
        <a:srgbClr val="8A8AE7"/>
      </a:accent6>
      <a:hlink>
        <a:srgbClr val="99CCFF"/>
      </a:hlink>
      <a:folHlink>
        <a:srgbClr val="0066FF"/>
      </a:folHlink>
    </a:clrScheme>
    <a:fontScheme name="Whirlpool">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altLang="en-US" sz="24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altLang="en-US" sz="24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Whirlpool 1">
        <a:dk1>
          <a:srgbClr val="000066"/>
        </a:dk1>
        <a:lt1>
          <a:srgbClr val="FFFFFF"/>
        </a:lt1>
        <a:dk2>
          <a:srgbClr val="0000CC"/>
        </a:dk2>
        <a:lt2>
          <a:srgbClr val="CCFFFF"/>
        </a:lt2>
        <a:accent1>
          <a:srgbClr val="CC99FF"/>
        </a:accent1>
        <a:accent2>
          <a:srgbClr val="9999FF"/>
        </a:accent2>
        <a:accent3>
          <a:srgbClr val="AAAAE2"/>
        </a:accent3>
        <a:accent4>
          <a:srgbClr val="DADADA"/>
        </a:accent4>
        <a:accent5>
          <a:srgbClr val="E2CAFF"/>
        </a:accent5>
        <a:accent6>
          <a:srgbClr val="8A8AE7"/>
        </a:accent6>
        <a:hlink>
          <a:srgbClr val="99CCFF"/>
        </a:hlink>
        <a:folHlink>
          <a:srgbClr val="0066FF"/>
        </a:folHlink>
      </a:clrScheme>
      <a:clrMap bg1="dk2" tx1="lt1" bg2="dk1" tx2="lt2" accent1="accent1" accent2="accent2" accent3="accent3" accent4="accent4" accent5="accent5" accent6="accent6" hlink="hlink" folHlink="folHlink"/>
    </a:extraClrScheme>
    <a:extraClrScheme>
      <a:clrScheme name="Whirlpool 2">
        <a:dk1>
          <a:srgbClr val="000066"/>
        </a:dk1>
        <a:lt1>
          <a:srgbClr val="FFFFFF"/>
        </a:lt1>
        <a:dk2>
          <a:srgbClr val="6699FF"/>
        </a:dk2>
        <a:lt2>
          <a:srgbClr val="CCFFFF"/>
        </a:lt2>
        <a:accent1>
          <a:srgbClr val="CC99FF"/>
        </a:accent1>
        <a:accent2>
          <a:srgbClr val="9999FF"/>
        </a:accent2>
        <a:accent3>
          <a:srgbClr val="B8CAFF"/>
        </a:accent3>
        <a:accent4>
          <a:srgbClr val="DADADA"/>
        </a:accent4>
        <a:accent5>
          <a:srgbClr val="E2CAFF"/>
        </a:accent5>
        <a:accent6>
          <a:srgbClr val="8A8AE7"/>
        </a:accent6>
        <a:hlink>
          <a:srgbClr val="99CCFF"/>
        </a:hlink>
        <a:folHlink>
          <a:srgbClr val="0066FF"/>
        </a:folHlink>
      </a:clrScheme>
      <a:clrMap bg1="dk2" tx1="lt1" bg2="dk1" tx2="lt2" accent1="accent1" accent2="accent2" accent3="accent3" accent4="accent4" accent5="accent5" accent6="accent6" hlink="hlink" folHlink="folHlink"/>
    </a:extraClrScheme>
    <a:extraClrScheme>
      <a:clrScheme name="Whirlpool 3">
        <a:dk1>
          <a:srgbClr val="393939"/>
        </a:dk1>
        <a:lt1>
          <a:srgbClr val="FFFFFF"/>
        </a:lt1>
        <a:dk2>
          <a:srgbClr val="000000"/>
        </a:dk2>
        <a:lt2>
          <a:srgbClr val="FFFFFF"/>
        </a:lt2>
        <a:accent1>
          <a:srgbClr val="CBCBCB"/>
        </a:accent1>
        <a:accent2>
          <a:srgbClr val="868686"/>
        </a:accent2>
        <a:accent3>
          <a:srgbClr val="AAAAAA"/>
        </a:accent3>
        <a:accent4>
          <a:srgbClr val="DADADA"/>
        </a:accent4>
        <a:accent5>
          <a:srgbClr val="E2E2E2"/>
        </a:accent5>
        <a:accent6>
          <a:srgbClr val="797979"/>
        </a:accent6>
        <a:hlink>
          <a:srgbClr val="4D4D4D"/>
        </a:hlink>
        <a:folHlink>
          <a:srgbClr val="EAEAEA"/>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Designs\Whirlpool.pot</Template>
  <TotalTime>4452</TotalTime>
  <Words>1576</Words>
  <Application>Microsoft Office PowerPoint</Application>
  <PresentationFormat>On-screen Show (4:3)</PresentationFormat>
  <Paragraphs>247</Paragraphs>
  <Slides>43</Slides>
  <Notes>25</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43</vt:i4>
      </vt:variant>
    </vt:vector>
  </HeadingPairs>
  <TitlesOfParts>
    <vt:vector size="49" baseType="lpstr">
      <vt:lpstr>Arial</vt:lpstr>
      <vt:lpstr>Tahoma</vt:lpstr>
      <vt:lpstr>Times New Roman</vt:lpstr>
      <vt:lpstr>Wingdings</vt:lpstr>
      <vt:lpstr>Whirlpool</vt:lpstr>
      <vt:lpstr>Bitmap Image</vt:lpstr>
      <vt:lpstr>Evolution of Complex Systems</vt:lpstr>
      <vt:lpstr>Objectives</vt:lpstr>
      <vt:lpstr>The cell</vt:lpstr>
      <vt:lpstr>Medusa</vt:lpstr>
      <vt:lpstr>Mouse</vt:lpstr>
      <vt:lpstr>The nervous system</vt:lpstr>
      <vt:lpstr>The conscious self</vt:lpstr>
      <vt:lpstr>Ant colony</vt:lpstr>
      <vt:lpstr>Political system</vt:lpstr>
      <vt:lpstr>The Windows OS</vt:lpstr>
      <vt:lpstr>Communication – the concept</vt:lpstr>
      <vt:lpstr>Sender and receiver</vt:lpstr>
      <vt:lpstr>Signal</vt:lpstr>
      <vt:lpstr>Signal transmission</vt:lpstr>
      <vt:lpstr>Communication</vt:lpstr>
      <vt:lpstr>Communication – issues not yet discussed</vt:lpstr>
      <vt:lpstr>Communication systems – 1 </vt:lpstr>
      <vt:lpstr>Communication systems – 2 </vt:lpstr>
      <vt:lpstr>The cell’s environment</vt:lpstr>
      <vt:lpstr>Outside of a system</vt:lpstr>
      <vt:lpstr>Environment</vt:lpstr>
      <vt:lpstr>Where is the boundary ?</vt:lpstr>
      <vt:lpstr>System and environment</vt:lpstr>
      <vt:lpstr>System – environment interactions 1</vt:lpstr>
      <vt:lpstr>System – environment interactions 2</vt:lpstr>
      <vt:lpstr>System actions</vt:lpstr>
      <vt:lpstr>System perceptions</vt:lpstr>
      <vt:lpstr>Possibility - concept</vt:lpstr>
      <vt:lpstr>Sequence of communications</vt:lpstr>
      <vt:lpstr>Reference - concept</vt:lpstr>
      <vt:lpstr>Communication systems: probabilistic interpretation – 1 </vt:lpstr>
      <vt:lpstr>Communication systems: probabilistic interpretation – 2 </vt:lpstr>
      <vt:lpstr>Communication systems: probabilistic interpretation – 3</vt:lpstr>
      <vt:lpstr>System perceptions – revisited 1</vt:lpstr>
      <vt:lpstr>System perceptions – revisited 2</vt:lpstr>
      <vt:lpstr>Why do systems exist ?</vt:lpstr>
      <vt:lpstr>Do systems have a function ?</vt:lpstr>
      <vt:lpstr>System expansion</vt:lpstr>
      <vt:lpstr>Systems working</vt:lpstr>
      <vt:lpstr>Summary  </vt:lpstr>
      <vt:lpstr>Q&amp;A – 1 </vt:lpstr>
      <vt:lpstr>Q&amp;A – 2 </vt:lpstr>
      <vt:lpstr>Q&amp;A – 3 </vt:lpstr>
    </vt:vector>
  </TitlesOfParts>
  <Company>Psychology / University of Newcastle upon Tyne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Dealing with Complexity</dc:title>
  <dc:creator>Andras</dc:creator>
  <cp:lastModifiedBy>Peter</cp:lastModifiedBy>
  <cp:revision>79</cp:revision>
  <dcterms:created xsi:type="dcterms:W3CDTF">2002-03-10T14:00:31Z</dcterms:created>
  <dcterms:modified xsi:type="dcterms:W3CDTF">2022-09-03T09:48:59Z</dcterms:modified>
</cp:coreProperties>
</file>