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53"/>
  </p:notesMasterIdLst>
  <p:sldIdLst>
    <p:sldId id="256" r:id="rId2"/>
    <p:sldId id="309" r:id="rId3"/>
    <p:sldId id="257" r:id="rId4"/>
    <p:sldId id="258" r:id="rId5"/>
    <p:sldId id="259" r:id="rId6"/>
    <p:sldId id="260" r:id="rId7"/>
    <p:sldId id="261" r:id="rId8"/>
    <p:sldId id="262" r:id="rId9"/>
    <p:sldId id="263" r:id="rId10"/>
    <p:sldId id="297" r:id="rId11"/>
    <p:sldId id="264" r:id="rId12"/>
    <p:sldId id="265" r:id="rId13"/>
    <p:sldId id="266" r:id="rId14"/>
    <p:sldId id="267" r:id="rId15"/>
    <p:sldId id="268" r:id="rId16"/>
    <p:sldId id="269" r:id="rId17"/>
    <p:sldId id="270" r:id="rId18"/>
    <p:sldId id="271" r:id="rId19"/>
    <p:sldId id="272" r:id="rId20"/>
    <p:sldId id="273" r:id="rId21"/>
    <p:sldId id="303" r:id="rId22"/>
    <p:sldId id="308" r:id="rId23"/>
    <p:sldId id="301" r:id="rId24"/>
    <p:sldId id="302" r:id="rId25"/>
    <p:sldId id="304" r:id="rId26"/>
    <p:sldId id="305" r:id="rId27"/>
    <p:sldId id="311" r:id="rId28"/>
    <p:sldId id="312" r:id="rId29"/>
    <p:sldId id="313" r:id="rId30"/>
    <p:sldId id="314" r:id="rId31"/>
    <p:sldId id="315" r:id="rId32"/>
    <p:sldId id="316" r:id="rId33"/>
    <p:sldId id="317" r:id="rId34"/>
    <p:sldId id="318" r:id="rId35"/>
    <p:sldId id="319" r:id="rId36"/>
    <p:sldId id="320" r:id="rId37"/>
    <p:sldId id="321" r:id="rId38"/>
    <p:sldId id="322" r:id="rId39"/>
    <p:sldId id="323" r:id="rId40"/>
    <p:sldId id="324" r:id="rId41"/>
    <p:sldId id="325" r:id="rId42"/>
    <p:sldId id="326" r:id="rId43"/>
    <p:sldId id="327" r:id="rId44"/>
    <p:sldId id="328" r:id="rId45"/>
    <p:sldId id="329" r:id="rId46"/>
    <p:sldId id="293" r:id="rId47"/>
    <p:sldId id="331" r:id="rId48"/>
    <p:sldId id="295" r:id="rId49"/>
    <p:sldId id="296" r:id="rId50"/>
    <p:sldId id="333" r:id="rId51"/>
    <p:sldId id="334" r:id="rId52"/>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FF3399"/>
    <a:srgbClr val="66FF33"/>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93" autoAdjust="0"/>
  </p:normalViewPr>
  <p:slideViewPr>
    <p:cSldViewPr>
      <p:cViewPr varScale="1">
        <p:scale>
          <a:sx n="82" d="100"/>
          <a:sy n="82" d="100"/>
        </p:scale>
        <p:origin x="4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0342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034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342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343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0343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416E87D-3B52-4F96-916B-80134ED981C6}"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ChangeArrowheads="1"/>
          </p:cNvSpPr>
          <p:nvPr/>
        </p:nvSpPr>
        <p:spPr bwMode="ltGray">
          <a:xfrm>
            <a:off x="0" y="0"/>
            <a:ext cx="825500" cy="6858000"/>
          </a:xfrm>
          <a:prstGeom prst="rect">
            <a:avLst/>
          </a:prstGeom>
          <a:solidFill>
            <a:schemeClr val="tx2">
              <a:alpha val="50000"/>
            </a:schemeClr>
          </a:solidFill>
          <a:ln>
            <a:noFill/>
          </a:ln>
          <a:extLst>
            <a:ext uri="{91240B29-F687-4F45-9708-019B960494DF}">
              <a14:hiddenLine xmlns:a14="http://schemas.microsoft.com/office/drawing/2010/main" w="9525">
                <a:solidFill>
                  <a:schemeClr val="bg1"/>
                </a:solidFill>
                <a:miter lim="800000"/>
                <a:headEnd/>
                <a:tailEnd/>
              </a14:hiddenLine>
            </a:ext>
          </a:extLst>
        </p:spPr>
        <p:txBody>
          <a:bodyPr wrap="none" anchor="ctr"/>
          <a:lstStyle/>
          <a:p>
            <a:pPr algn="ctr"/>
            <a:endParaRPr kumimoji="1" lang="en-US" altLang="en-US"/>
          </a:p>
        </p:txBody>
      </p:sp>
      <p:sp>
        <p:nvSpPr>
          <p:cNvPr id="4099" name="Rectangle 3"/>
          <p:cNvSpPr>
            <a:spLocks noGrp="1" noChangeArrowheads="1"/>
          </p:cNvSpPr>
          <p:nvPr>
            <p:ph type="ctrTitle"/>
          </p:nvPr>
        </p:nvSpPr>
        <p:spPr>
          <a:xfrm>
            <a:off x="990600" y="1171575"/>
            <a:ext cx="7467600" cy="2105025"/>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defRPr sz="6600">
                <a:solidFill>
                  <a:srgbClr val="CCFFFF"/>
                </a:solidFill>
              </a:defRPr>
            </a:lvl1pPr>
          </a:lstStyle>
          <a:p>
            <a:pPr lvl="0"/>
            <a:r>
              <a:rPr lang="en-GB" altLang="en-US" noProof="0" smtClean="0"/>
              <a:t>Click to edit Master title style</a:t>
            </a:r>
          </a:p>
        </p:txBody>
      </p:sp>
      <p:sp>
        <p:nvSpPr>
          <p:cNvPr id="4100" name="Rectangle 4"/>
          <p:cNvSpPr>
            <a:spLocks noGrp="1" noChangeArrowheads="1"/>
          </p:cNvSpPr>
          <p:nvPr>
            <p:ph type="subTitle" idx="1"/>
          </p:nvPr>
        </p:nvSpPr>
        <p:spPr>
          <a:xfrm>
            <a:off x="1447800" y="3886200"/>
            <a:ext cx="6400800" cy="1752600"/>
          </a:xfrm>
        </p:spPr>
        <p:txBody>
          <a:bodyPr/>
          <a:lstStyle>
            <a:lvl1pPr marL="0" indent="0" algn="ctr">
              <a:buFont typeface="Wingdings" panose="05000000000000000000" pitchFamily="2" charset="2"/>
              <a:buNone/>
              <a:defRPr sz="4000">
                <a:solidFill>
                  <a:srgbClr val="CCECFF"/>
                </a:solidFill>
              </a:defRPr>
            </a:lvl1pPr>
          </a:lstStyle>
          <a:p>
            <a:pPr lvl="0"/>
            <a:r>
              <a:rPr lang="en-GB" altLang="en-US" noProof="0" smtClean="0"/>
              <a:t>Click to edit Master subtitle style</a:t>
            </a:r>
          </a:p>
        </p:txBody>
      </p:sp>
      <p:sp>
        <p:nvSpPr>
          <p:cNvPr id="4101" name="Rectangle 5"/>
          <p:cNvSpPr>
            <a:spLocks noGrp="1" noChangeArrowheads="1"/>
          </p:cNvSpPr>
          <p:nvPr>
            <p:ph type="dt" sz="half" idx="2"/>
          </p:nvPr>
        </p:nvSpPr>
        <p:spPr>
          <a:xfrm>
            <a:off x="838200" y="6248400"/>
            <a:ext cx="1752600" cy="457200"/>
          </a:xfrm>
        </p:spPr>
        <p:txBody>
          <a:bodyPr/>
          <a:lstStyle>
            <a:lvl1pPr>
              <a:defRPr>
                <a:solidFill>
                  <a:srgbClr val="CCECFF"/>
                </a:solidFill>
              </a:defRPr>
            </a:lvl1pPr>
          </a:lstStyle>
          <a:p>
            <a:endParaRPr lang="en-GB" altLang="en-US"/>
          </a:p>
        </p:txBody>
      </p:sp>
      <p:sp>
        <p:nvSpPr>
          <p:cNvPr id="4102" name="Rectangle 6"/>
          <p:cNvSpPr>
            <a:spLocks noGrp="1" noChangeArrowheads="1"/>
          </p:cNvSpPr>
          <p:nvPr>
            <p:ph type="ftr" sz="quarter" idx="3"/>
          </p:nvPr>
        </p:nvSpPr>
        <p:spPr>
          <a:xfrm>
            <a:off x="3276600" y="6248400"/>
            <a:ext cx="2895600" cy="457200"/>
          </a:xfrm>
        </p:spPr>
        <p:txBody>
          <a:bodyPr/>
          <a:lstStyle>
            <a:lvl1pPr>
              <a:defRPr>
                <a:solidFill>
                  <a:srgbClr val="CCECFF"/>
                </a:solidFill>
              </a:defRPr>
            </a:lvl1pPr>
          </a:lstStyle>
          <a:p>
            <a:endParaRPr lang="en-GB" altLang="en-US"/>
          </a:p>
        </p:txBody>
      </p:sp>
      <p:sp>
        <p:nvSpPr>
          <p:cNvPr id="4103" name="Rectangle 7"/>
          <p:cNvSpPr>
            <a:spLocks noGrp="1" noChangeArrowheads="1"/>
          </p:cNvSpPr>
          <p:nvPr>
            <p:ph type="sldNum" sz="quarter" idx="4"/>
          </p:nvPr>
        </p:nvSpPr>
        <p:spPr>
          <a:xfrm>
            <a:off x="6934200" y="6248400"/>
            <a:ext cx="1905000" cy="457200"/>
          </a:xfrm>
        </p:spPr>
        <p:txBody>
          <a:bodyPr/>
          <a:lstStyle>
            <a:lvl1pPr>
              <a:defRPr>
                <a:solidFill>
                  <a:srgbClr val="CCECFF"/>
                </a:solidFill>
              </a:defRPr>
            </a:lvl1pPr>
          </a:lstStyle>
          <a:p>
            <a:fld id="{9C90B3C0-B740-47BE-85F6-27F2A0C51A5E}" type="slidenum">
              <a:rPr lang="en-GB" altLang="en-US"/>
              <a:pPr/>
              <a:t>‹#›</a:t>
            </a:fld>
            <a:endParaRPr lang="en-GB" altLang="en-US"/>
          </a:p>
        </p:txBody>
      </p:sp>
      <p:sp>
        <p:nvSpPr>
          <p:cNvPr id="4104" name="Rectangle 8"/>
          <p:cNvSpPr>
            <a:spLocks noChangeArrowheads="1"/>
          </p:cNvSpPr>
          <p:nvPr/>
        </p:nvSpPr>
        <p:spPr bwMode="ltGray">
          <a:xfrm>
            <a:off x="0" y="3543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35D54FF-DC3A-4EC2-8D1D-74BEABBE1245}" type="slidenum">
              <a:rPr lang="en-GB" altLang="en-US"/>
              <a:pPr/>
              <a:t>‹#›</a:t>
            </a:fld>
            <a:endParaRPr lang="en-GB" altLang="en-US"/>
          </a:p>
        </p:txBody>
      </p:sp>
    </p:spTree>
    <p:extLst>
      <p:ext uri="{BB962C8B-B14F-4D97-AF65-F5344CB8AC3E}">
        <p14:creationId xmlns:p14="http://schemas.microsoft.com/office/powerpoint/2010/main" val="27578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0800" y="457200"/>
            <a:ext cx="2057400" cy="5638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28600" y="457200"/>
            <a:ext cx="60198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B5D97D4-844C-44FB-B464-29E94FE09354}" type="slidenum">
              <a:rPr lang="en-GB" altLang="en-US"/>
              <a:pPr/>
              <a:t>‹#›</a:t>
            </a:fld>
            <a:endParaRPr lang="en-GB" altLang="en-US"/>
          </a:p>
        </p:txBody>
      </p:sp>
    </p:spTree>
    <p:extLst>
      <p:ext uri="{BB962C8B-B14F-4D97-AF65-F5344CB8AC3E}">
        <p14:creationId xmlns:p14="http://schemas.microsoft.com/office/powerpoint/2010/main" val="1225097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B9B2A6D-9929-4EE0-9F06-563B029954BE}" type="slidenum">
              <a:rPr lang="en-GB" altLang="en-US"/>
              <a:pPr/>
              <a:t>‹#›</a:t>
            </a:fld>
            <a:endParaRPr lang="en-GB" altLang="en-US"/>
          </a:p>
        </p:txBody>
      </p:sp>
    </p:spTree>
    <p:extLst>
      <p:ext uri="{BB962C8B-B14F-4D97-AF65-F5344CB8AC3E}">
        <p14:creationId xmlns:p14="http://schemas.microsoft.com/office/powerpoint/2010/main" val="4165646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2C34561-9290-4CA2-92B4-3954C577BC39}" type="slidenum">
              <a:rPr lang="en-GB" altLang="en-US"/>
              <a:pPr/>
              <a:t>‹#›</a:t>
            </a:fld>
            <a:endParaRPr lang="en-GB" altLang="en-US"/>
          </a:p>
        </p:txBody>
      </p:sp>
    </p:spTree>
    <p:extLst>
      <p:ext uri="{BB962C8B-B14F-4D97-AF65-F5344CB8AC3E}">
        <p14:creationId xmlns:p14="http://schemas.microsoft.com/office/powerpoint/2010/main" val="1734704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C9D0401A-69E1-4728-B66F-C5530439F3C3}" type="slidenum">
              <a:rPr lang="en-GB" altLang="en-US"/>
              <a:pPr/>
              <a:t>‹#›</a:t>
            </a:fld>
            <a:endParaRPr lang="en-GB" altLang="en-US"/>
          </a:p>
        </p:txBody>
      </p:sp>
    </p:spTree>
    <p:extLst>
      <p:ext uri="{BB962C8B-B14F-4D97-AF65-F5344CB8AC3E}">
        <p14:creationId xmlns:p14="http://schemas.microsoft.com/office/powerpoint/2010/main" val="3761685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70661F30-85B5-47F4-A859-DD86FF4076D6}" type="slidenum">
              <a:rPr lang="en-GB" altLang="en-US"/>
              <a:pPr/>
              <a:t>‹#›</a:t>
            </a:fld>
            <a:endParaRPr lang="en-GB" altLang="en-US"/>
          </a:p>
        </p:txBody>
      </p:sp>
    </p:spTree>
    <p:extLst>
      <p:ext uri="{BB962C8B-B14F-4D97-AF65-F5344CB8AC3E}">
        <p14:creationId xmlns:p14="http://schemas.microsoft.com/office/powerpoint/2010/main" val="1136535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D7F23721-5F77-4A92-AD99-0ADF6C8170E9}" type="slidenum">
              <a:rPr lang="en-GB" altLang="en-US"/>
              <a:pPr/>
              <a:t>‹#›</a:t>
            </a:fld>
            <a:endParaRPr lang="en-GB" altLang="en-US"/>
          </a:p>
        </p:txBody>
      </p:sp>
    </p:spTree>
    <p:extLst>
      <p:ext uri="{BB962C8B-B14F-4D97-AF65-F5344CB8AC3E}">
        <p14:creationId xmlns:p14="http://schemas.microsoft.com/office/powerpoint/2010/main" val="3151431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CC39C7FE-FA25-4A6F-BC53-74A081BEF0F4}" type="slidenum">
              <a:rPr lang="en-GB" altLang="en-US"/>
              <a:pPr/>
              <a:t>‹#›</a:t>
            </a:fld>
            <a:endParaRPr lang="en-GB" altLang="en-US"/>
          </a:p>
        </p:txBody>
      </p:sp>
    </p:spTree>
    <p:extLst>
      <p:ext uri="{BB962C8B-B14F-4D97-AF65-F5344CB8AC3E}">
        <p14:creationId xmlns:p14="http://schemas.microsoft.com/office/powerpoint/2010/main" val="166679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42016987-7861-4CDE-A8E5-EE97F83ED832}" type="slidenum">
              <a:rPr lang="en-GB" altLang="en-US"/>
              <a:pPr/>
              <a:t>‹#›</a:t>
            </a:fld>
            <a:endParaRPr lang="en-GB" altLang="en-US"/>
          </a:p>
        </p:txBody>
      </p:sp>
    </p:spTree>
    <p:extLst>
      <p:ext uri="{BB962C8B-B14F-4D97-AF65-F5344CB8AC3E}">
        <p14:creationId xmlns:p14="http://schemas.microsoft.com/office/powerpoint/2010/main" val="3102798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C140CDED-76B2-4AD7-AFD2-48070B16DE05}" type="slidenum">
              <a:rPr lang="en-GB" altLang="en-US"/>
              <a:pPr/>
              <a:t>‹#›</a:t>
            </a:fld>
            <a:endParaRPr lang="en-GB" altLang="en-US"/>
          </a:p>
        </p:txBody>
      </p:sp>
    </p:spTree>
    <p:extLst>
      <p:ext uri="{BB962C8B-B14F-4D97-AF65-F5344CB8AC3E}">
        <p14:creationId xmlns:p14="http://schemas.microsoft.com/office/powerpoint/2010/main" val="373816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28600"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076"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endParaRPr lang="en-GB" altLang="en-US"/>
          </a:p>
        </p:txBody>
      </p:sp>
      <p:sp>
        <p:nvSpPr>
          <p:cNvPr id="3077"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en-GB" altLang="en-US"/>
          </a:p>
        </p:txBody>
      </p:sp>
      <p:sp>
        <p:nvSpPr>
          <p:cNvPr id="3078"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D95D59EC-4B11-45DE-869F-A03FB3D78287}" type="slidenum">
              <a:rPr lang="en-GB" altLang="en-US"/>
              <a:pPr/>
              <a:t>‹#›</a:t>
            </a:fld>
            <a:endParaRPr lang="en-GB" altLang="en-US"/>
          </a:p>
        </p:txBody>
      </p:sp>
      <p:sp>
        <p:nvSpPr>
          <p:cNvPr id="3079" name="Rectangle 7"/>
          <p:cNvSpPr>
            <a:spLocks noChangeArrowheads="1"/>
          </p:cNvSpPr>
          <p:nvPr/>
        </p:nvSpPr>
        <p:spPr bwMode="gray">
          <a:xfrm>
            <a:off x="0" y="1638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accent1"/>
        </a:buClr>
        <a:buSzPct val="8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7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tx2"/>
        </a:buClr>
        <a:buSzPct val="5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amazon.com/Autopoiesis-Cognition-Realization-Studies-Philosophy/dp/9027710163" TargetMode="External"/><Relationship Id="rId2" Type="http://schemas.openxmlformats.org/officeDocument/2006/relationships/hyperlink" Target="https://www.amazon.com/Social-Systems-Writing-Science-Luhmann/dp/0804726256" TargetMode="External"/><Relationship Id="rId1" Type="http://schemas.openxmlformats.org/officeDocument/2006/relationships/slideLayout" Target="../slideLayouts/slideLayout2.xml"/><Relationship Id="rId4" Type="http://schemas.openxmlformats.org/officeDocument/2006/relationships/hyperlink" Target="https://www.amazon.com/Modernization-Imperative-Societas-Book-51-ebook/dp/B06XQZPKXF"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jpeg"/><Relationship Id="rId5" Type="http://schemas.openxmlformats.org/officeDocument/2006/relationships/image" Target="../media/image3.png"/><Relationship Id="rId4" Type="http://schemas.openxmlformats.org/officeDocument/2006/relationships/oleObject" Target="../embeddings/oleObject1.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altLang="en-US"/>
              <a:t>Evolution of Complex Systems</a:t>
            </a:r>
          </a:p>
        </p:txBody>
      </p:sp>
      <p:sp>
        <p:nvSpPr>
          <p:cNvPr id="2051" name="Rectangle 3"/>
          <p:cNvSpPr>
            <a:spLocks noGrp="1" noChangeArrowheads="1"/>
          </p:cNvSpPr>
          <p:nvPr>
            <p:ph type="subTitle" idx="1"/>
          </p:nvPr>
        </p:nvSpPr>
        <p:spPr>
          <a:xfrm>
            <a:off x="1187450" y="3716338"/>
            <a:ext cx="7345363" cy="2566987"/>
          </a:xfrm>
        </p:spPr>
        <p:txBody>
          <a:bodyPr/>
          <a:lstStyle/>
          <a:p>
            <a:r>
              <a:rPr lang="en-GB" altLang="en-US" sz="3600" dirty="0"/>
              <a:t>Lecture 3: Theoretical </a:t>
            </a:r>
            <a:r>
              <a:rPr lang="en-GB" altLang="en-US" sz="3600" dirty="0" smtClean="0"/>
              <a:t>foundations</a:t>
            </a:r>
          </a:p>
          <a:p>
            <a:r>
              <a:rPr lang="en-GB" altLang="en-US" sz="3600" dirty="0" smtClean="0"/>
              <a:t>Peter </a:t>
            </a:r>
            <a:r>
              <a:rPr lang="en-GB" altLang="en-US" sz="3600" dirty="0"/>
              <a:t>Andras </a:t>
            </a:r>
            <a:r>
              <a:rPr lang="en-GB" altLang="en-US" sz="3600" dirty="0" smtClean="0"/>
              <a:t>peter.andras.ncl@gmail.com</a:t>
            </a:r>
            <a:endParaRPr lang="en-GB" altLang="en-US" sz="3600" dirty="0"/>
          </a:p>
        </p:txBody>
      </p:sp>
      <p:sp>
        <p:nvSpPr>
          <p:cNvPr id="4" name="TextBox 3"/>
          <p:cNvSpPr txBox="1"/>
          <p:nvPr/>
        </p:nvSpPr>
        <p:spPr>
          <a:xfrm>
            <a:off x="3887577" y="6283325"/>
            <a:ext cx="1656184" cy="400110"/>
          </a:xfrm>
          <a:prstGeom prst="rect">
            <a:avLst/>
          </a:prstGeom>
          <a:noFill/>
        </p:spPr>
        <p:txBody>
          <a:bodyPr wrap="square" rtlCol="0">
            <a:spAutoFit/>
          </a:bodyPr>
          <a:lstStyle/>
          <a:p>
            <a:r>
              <a:rPr lang="en-GB" sz="2000" dirty="0" smtClean="0"/>
              <a:t>2022 Edition</a:t>
            </a:r>
            <a:endParaRPr lang="en-GB"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lide Number Placeholder 5"/>
          <p:cNvSpPr>
            <a:spLocks noGrp="1"/>
          </p:cNvSpPr>
          <p:nvPr>
            <p:ph type="sldNum" sz="quarter" idx="12"/>
          </p:nvPr>
        </p:nvSpPr>
        <p:spPr/>
        <p:txBody>
          <a:bodyPr/>
          <a:lstStyle/>
          <a:p>
            <a:fld id="{032313AF-9081-47F9-94FA-C1A7E9A5B90B}" type="slidenum">
              <a:rPr lang="en-GB" altLang="en-US"/>
              <a:pPr/>
              <a:t>10</a:t>
            </a:fld>
            <a:endParaRPr lang="en-GB" altLang="en-US"/>
          </a:p>
        </p:txBody>
      </p:sp>
      <p:sp>
        <p:nvSpPr>
          <p:cNvPr id="105474" name="Rectangle 2"/>
          <p:cNvSpPr>
            <a:spLocks noGrp="1" noChangeArrowheads="1"/>
          </p:cNvSpPr>
          <p:nvPr>
            <p:ph type="title"/>
          </p:nvPr>
        </p:nvSpPr>
        <p:spPr/>
        <p:txBody>
          <a:bodyPr/>
          <a:lstStyle/>
          <a:p>
            <a:r>
              <a:rPr lang="en-GB" altLang="en-US" sz="4000"/>
              <a:t>Probabilistic interpretation of the meaning – The sender – 2 </a:t>
            </a:r>
          </a:p>
        </p:txBody>
      </p:sp>
      <p:sp>
        <p:nvSpPr>
          <p:cNvPr id="105476" name="Oval 4"/>
          <p:cNvSpPr>
            <a:spLocks noChangeArrowheads="1"/>
          </p:cNvSpPr>
          <p:nvPr/>
        </p:nvSpPr>
        <p:spPr bwMode="auto">
          <a:xfrm>
            <a:off x="2413000" y="2205038"/>
            <a:ext cx="287338"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77" name="Oval 5"/>
          <p:cNvSpPr>
            <a:spLocks noChangeArrowheads="1"/>
          </p:cNvSpPr>
          <p:nvPr/>
        </p:nvSpPr>
        <p:spPr bwMode="auto">
          <a:xfrm>
            <a:off x="3060700" y="2205038"/>
            <a:ext cx="287338"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78" name="Oval 6"/>
          <p:cNvSpPr>
            <a:spLocks noChangeArrowheads="1"/>
          </p:cNvSpPr>
          <p:nvPr/>
        </p:nvSpPr>
        <p:spPr bwMode="auto">
          <a:xfrm>
            <a:off x="3708400" y="2205038"/>
            <a:ext cx="287338" cy="215900"/>
          </a:xfrm>
          <a:prstGeom prst="ellipse">
            <a:avLst/>
          </a:prstGeom>
          <a:solidFill>
            <a:schemeClr val="bg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79" name="Oval 7"/>
          <p:cNvSpPr>
            <a:spLocks noChangeArrowheads="1"/>
          </p:cNvSpPr>
          <p:nvPr/>
        </p:nvSpPr>
        <p:spPr bwMode="auto">
          <a:xfrm>
            <a:off x="4284663" y="2205038"/>
            <a:ext cx="287337"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80" name="Oval 8"/>
          <p:cNvSpPr>
            <a:spLocks noChangeArrowheads="1"/>
          </p:cNvSpPr>
          <p:nvPr/>
        </p:nvSpPr>
        <p:spPr bwMode="auto">
          <a:xfrm>
            <a:off x="5653088" y="2205038"/>
            <a:ext cx="287337"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81" name="Oval 9"/>
          <p:cNvSpPr>
            <a:spLocks noChangeArrowheads="1"/>
          </p:cNvSpPr>
          <p:nvPr/>
        </p:nvSpPr>
        <p:spPr bwMode="auto">
          <a:xfrm>
            <a:off x="6300788" y="2205038"/>
            <a:ext cx="287337"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82" name="Oval 10"/>
          <p:cNvSpPr>
            <a:spLocks noChangeArrowheads="1"/>
          </p:cNvSpPr>
          <p:nvPr/>
        </p:nvSpPr>
        <p:spPr bwMode="auto">
          <a:xfrm>
            <a:off x="6948488" y="2205038"/>
            <a:ext cx="287337" cy="215900"/>
          </a:xfrm>
          <a:prstGeom prst="ellipse">
            <a:avLst/>
          </a:prstGeom>
          <a:solidFill>
            <a:schemeClr val="folHlink"/>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83" name="Oval 11"/>
          <p:cNvSpPr>
            <a:spLocks noChangeArrowheads="1"/>
          </p:cNvSpPr>
          <p:nvPr/>
        </p:nvSpPr>
        <p:spPr bwMode="auto">
          <a:xfrm>
            <a:off x="7524750" y="2205038"/>
            <a:ext cx="287338"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84" name="Oval 12"/>
          <p:cNvSpPr>
            <a:spLocks noChangeArrowheads="1"/>
          </p:cNvSpPr>
          <p:nvPr/>
        </p:nvSpPr>
        <p:spPr bwMode="auto">
          <a:xfrm>
            <a:off x="1042988" y="2205038"/>
            <a:ext cx="287337"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85" name="Text Box 13"/>
          <p:cNvSpPr txBox="1">
            <a:spLocks noChangeArrowheads="1"/>
          </p:cNvSpPr>
          <p:nvPr/>
        </p:nvSpPr>
        <p:spPr bwMode="auto">
          <a:xfrm>
            <a:off x="2268538" y="2565400"/>
            <a:ext cx="63357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a:t> 0.2        0.1        0.5      0.2     	           0.6        0.2       0.15    0.05</a:t>
            </a:r>
          </a:p>
        </p:txBody>
      </p:sp>
      <p:sp>
        <p:nvSpPr>
          <p:cNvPr id="105486" name="Oval 14"/>
          <p:cNvSpPr>
            <a:spLocks noChangeArrowheads="1"/>
          </p:cNvSpPr>
          <p:nvPr/>
        </p:nvSpPr>
        <p:spPr bwMode="auto">
          <a:xfrm>
            <a:off x="2413000" y="3070225"/>
            <a:ext cx="287338"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87" name="Oval 15"/>
          <p:cNvSpPr>
            <a:spLocks noChangeArrowheads="1"/>
          </p:cNvSpPr>
          <p:nvPr/>
        </p:nvSpPr>
        <p:spPr bwMode="auto">
          <a:xfrm>
            <a:off x="3060700" y="3070225"/>
            <a:ext cx="287338"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88" name="Oval 16"/>
          <p:cNvSpPr>
            <a:spLocks noChangeArrowheads="1"/>
          </p:cNvSpPr>
          <p:nvPr/>
        </p:nvSpPr>
        <p:spPr bwMode="auto">
          <a:xfrm>
            <a:off x="3708400" y="3070225"/>
            <a:ext cx="287338" cy="215900"/>
          </a:xfrm>
          <a:prstGeom prst="ellipse">
            <a:avLst/>
          </a:prstGeom>
          <a:solidFill>
            <a:schemeClr val="bg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89" name="Oval 17"/>
          <p:cNvSpPr>
            <a:spLocks noChangeArrowheads="1"/>
          </p:cNvSpPr>
          <p:nvPr/>
        </p:nvSpPr>
        <p:spPr bwMode="auto">
          <a:xfrm>
            <a:off x="4284663" y="3070225"/>
            <a:ext cx="287337"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90" name="Oval 18"/>
          <p:cNvSpPr>
            <a:spLocks noChangeArrowheads="1"/>
          </p:cNvSpPr>
          <p:nvPr/>
        </p:nvSpPr>
        <p:spPr bwMode="auto">
          <a:xfrm>
            <a:off x="5653088" y="3070225"/>
            <a:ext cx="287337"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91" name="Oval 19"/>
          <p:cNvSpPr>
            <a:spLocks noChangeArrowheads="1"/>
          </p:cNvSpPr>
          <p:nvPr/>
        </p:nvSpPr>
        <p:spPr bwMode="auto">
          <a:xfrm>
            <a:off x="6300788" y="3070225"/>
            <a:ext cx="287337"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92" name="Oval 20"/>
          <p:cNvSpPr>
            <a:spLocks noChangeArrowheads="1"/>
          </p:cNvSpPr>
          <p:nvPr/>
        </p:nvSpPr>
        <p:spPr bwMode="auto">
          <a:xfrm>
            <a:off x="6948488" y="3070225"/>
            <a:ext cx="287337" cy="215900"/>
          </a:xfrm>
          <a:prstGeom prst="ellipse">
            <a:avLst/>
          </a:prstGeom>
          <a:solidFill>
            <a:schemeClr val="folHlink"/>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93" name="Oval 21"/>
          <p:cNvSpPr>
            <a:spLocks noChangeArrowheads="1"/>
          </p:cNvSpPr>
          <p:nvPr/>
        </p:nvSpPr>
        <p:spPr bwMode="auto">
          <a:xfrm>
            <a:off x="7524750" y="3070225"/>
            <a:ext cx="287338"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94" name="Oval 22"/>
          <p:cNvSpPr>
            <a:spLocks noChangeArrowheads="1"/>
          </p:cNvSpPr>
          <p:nvPr/>
        </p:nvSpPr>
        <p:spPr bwMode="auto">
          <a:xfrm>
            <a:off x="1042988" y="3070225"/>
            <a:ext cx="287337"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95" name="Text Box 23"/>
          <p:cNvSpPr txBox="1">
            <a:spLocks noChangeArrowheads="1"/>
          </p:cNvSpPr>
          <p:nvPr/>
        </p:nvSpPr>
        <p:spPr bwMode="auto">
          <a:xfrm>
            <a:off x="2268538" y="3430588"/>
            <a:ext cx="63357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a:t> 0.25      0.3       0.15     0.3       	          0.05       0.6       0.1       0.25</a:t>
            </a:r>
          </a:p>
        </p:txBody>
      </p:sp>
      <p:sp>
        <p:nvSpPr>
          <p:cNvPr id="105496" name="Oval 24"/>
          <p:cNvSpPr>
            <a:spLocks noChangeArrowheads="1"/>
          </p:cNvSpPr>
          <p:nvPr/>
        </p:nvSpPr>
        <p:spPr bwMode="auto">
          <a:xfrm>
            <a:off x="2413000" y="3933825"/>
            <a:ext cx="287338"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97" name="Oval 25"/>
          <p:cNvSpPr>
            <a:spLocks noChangeArrowheads="1"/>
          </p:cNvSpPr>
          <p:nvPr/>
        </p:nvSpPr>
        <p:spPr bwMode="auto">
          <a:xfrm>
            <a:off x="3060700" y="3933825"/>
            <a:ext cx="287338"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98" name="Oval 26"/>
          <p:cNvSpPr>
            <a:spLocks noChangeArrowheads="1"/>
          </p:cNvSpPr>
          <p:nvPr/>
        </p:nvSpPr>
        <p:spPr bwMode="auto">
          <a:xfrm>
            <a:off x="3708400" y="3933825"/>
            <a:ext cx="287338" cy="215900"/>
          </a:xfrm>
          <a:prstGeom prst="ellipse">
            <a:avLst/>
          </a:prstGeom>
          <a:solidFill>
            <a:schemeClr val="bg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99" name="Oval 27"/>
          <p:cNvSpPr>
            <a:spLocks noChangeArrowheads="1"/>
          </p:cNvSpPr>
          <p:nvPr/>
        </p:nvSpPr>
        <p:spPr bwMode="auto">
          <a:xfrm>
            <a:off x="4284663" y="3933825"/>
            <a:ext cx="287337"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00" name="Oval 28"/>
          <p:cNvSpPr>
            <a:spLocks noChangeArrowheads="1"/>
          </p:cNvSpPr>
          <p:nvPr/>
        </p:nvSpPr>
        <p:spPr bwMode="auto">
          <a:xfrm>
            <a:off x="5653088" y="3933825"/>
            <a:ext cx="287337"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01" name="Oval 29"/>
          <p:cNvSpPr>
            <a:spLocks noChangeArrowheads="1"/>
          </p:cNvSpPr>
          <p:nvPr/>
        </p:nvSpPr>
        <p:spPr bwMode="auto">
          <a:xfrm>
            <a:off x="6300788" y="3933825"/>
            <a:ext cx="287337"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02" name="Oval 30"/>
          <p:cNvSpPr>
            <a:spLocks noChangeArrowheads="1"/>
          </p:cNvSpPr>
          <p:nvPr/>
        </p:nvSpPr>
        <p:spPr bwMode="auto">
          <a:xfrm>
            <a:off x="6948488" y="3933825"/>
            <a:ext cx="287337" cy="215900"/>
          </a:xfrm>
          <a:prstGeom prst="ellipse">
            <a:avLst/>
          </a:prstGeom>
          <a:solidFill>
            <a:schemeClr val="folHlink"/>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03" name="Oval 31"/>
          <p:cNvSpPr>
            <a:spLocks noChangeArrowheads="1"/>
          </p:cNvSpPr>
          <p:nvPr/>
        </p:nvSpPr>
        <p:spPr bwMode="auto">
          <a:xfrm>
            <a:off x="7524750" y="3933825"/>
            <a:ext cx="287338"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04" name="Oval 32"/>
          <p:cNvSpPr>
            <a:spLocks noChangeArrowheads="1"/>
          </p:cNvSpPr>
          <p:nvPr/>
        </p:nvSpPr>
        <p:spPr bwMode="auto">
          <a:xfrm>
            <a:off x="1042988" y="3933825"/>
            <a:ext cx="287337"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05" name="Text Box 33"/>
          <p:cNvSpPr txBox="1">
            <a:spLocks noChangeArrowheads="1"/>
          </p:cNvSpPr>
          <p:nvPr/>
        </p:nvSpPr>
        <p:spPr bwMode="auto">
          <a:xfrm>
            <a:off x="2268538" y="4294188"/>
            <a:ext cx="6480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a:t> 0.2       0.45      0.05      0.3       	           0.1       0.65      0.15     0.1</a:t>
            </a:r>
          </a:p>
        </p:txBody>
      </p:sp>
      <p:sp>
        <p:nvSpPr>
          <p:cNvPr id="105506" name="Oval 34"/>
          <p:cNvSpPr>
            <a:spLocks noChangeArrowheads="1"/>
          </p:cNvSpPr>
          <p:nvPr/>
        </p:nvSpPr>
        <p:spPr bwMode="auto">
          <a:xfrm>
            <a:off x="2413000" y="4749800"/>
            <a:ext cx="287338"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07" name="Oval 35"/>
          <p:cNvSpPr>
            <a:spLocks noChangeArrowheads="1"/>
          </p:cNvSpPr>
          <p:nvPr/>
        </p:nvSpPr>
        <p:spPr bwMode="auto">
          <a:xfrm>
            <a:off x="3060700" y="4749800"/>
            <a:ext cx="287338"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08" name="Oval 36"/>
          <p:cNvSpPr>
            <a:spLocks noChangeArrowheads="1"/>
          </p:cNvSpPr>
          <p:nvPr/>
        </p:nvSpPr>
        <p:spPr bwMode="auto">
          <a:xfrm>
            <a:off x="3708400" y="4749800"/>
            <a:ext cx="287338" cy="215900"/>
          </a:xfrm>
          <a:prstGeom prst="ellipse">
            <a:avLst/>
          </a:prstGeom>
          <a:solidFill>
            <a:schemeClr val="bg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09" name="Oval 37"/>
          <p:cNvSpPr>
            <a:spLocks noChangeArrowheads="1"/>
          </p:cNvSpPr>
          <p:nvPr/>
        </p:nvSpPr>
        <p:spPr bwMode="auto">
          <a:xfrm>
            <a:off x="4284663" y="4749800"/>
            <a:ext cx="287337"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10" name="Oval 38"/>
          <p:cNvSpPr>
            <a:spLocks noChangeArrowheads="1"/>
          </p:cNvSpPr>
          <p:nvPr/>
        </p:nvSpPr>
        <p:spPr bwMode="auto">
          <a:xfrm>
            <a:off x="5653088" y="4749800"/>
            <a:ext cx="287337"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11" name="Oval 39"/>
          <p:cNvSpPr>
            <a:spLocks noChangeArrowheads="1"/>
          </p:cNvSpPr>
          <p:nvPr/>
        </p:nvSpPr>
        <p:spPr bwMode="auto">
          <a:xfrm>
            <a:off x="6300788" y="4749800"/>
            <a:ext cx="287337"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12" name="Oval 40"/>
          <p:cNvSpPr>
            <a:spLocks noChangeArrowheads="1"/>
          </p:cNvSpPr>
          <p:nvPr/>
        </p:nvSpPr>
        <p:spPr bwMode="auto">
          <a:xfrm>
            <a:off x="6948488" y="4749800"/>
            <a:ext cx="287337" cy="215900"/>
          </a:xfrm>
          <a:prstGeom prst="ellipse">
            <a:avLst/>
          </a:prstGeom>
          <a:solidFill>
            <a:schemeClr val="folHlink"/>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13" name="Oval 41"/>
          <p:cNvSpPr>
            <a:spLocks noChangeArrowheads="1"/>
          </p:cNvSpPr>
          <p:nvPr/>
        </p:nvSpPr>
        <p:spPr bwMode="auto">
          <a:xfrm>
            <a:off x="7524750" y="4749800"/>
            <a:ext cx="287338"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14" name="Oval 42"/>
          <p:cNvSpPr>
            <a:spLocks noChangeArrowheads="1"/>
          </p:cNvSpPr>
          <p:nvPr/>
        </p:nvSpPr>
        <p:spPr bwMode="auto">
          <a:xfrm>
            <a:off x="1042988" y="4749800"/>
            <a:ext cx="287337"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15" name="Text Box 43"/>
          <p:cNvSpPr txBox="1">
            <a:spLocks noChangeArrowheads="1"/>
          </p:cNvSpPr>
          <p:nvPr/>
        </p:nvSpPr>
        <p:spPr bwMode="auto">
          <a:xfrm>
            <a:off x="2268538" y="5110163"/>
            <a:ext cx="6480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a:t> 0.4       0.1         0.2      0.3     	           0.25      0.2        0.1     0.45</a:t>
            </a:r>
          </a:p>
        </p:txBody>
      </p:sp>
      <p:sp>
        <p:nvSpPr>
          <p:cNvPr id="105516" name="Oval 44"/>
          <p:cNvSpPr>
            <a:spLocks noChangeArrowheads="1"/>
          </p:cNvSpPr>
          <p:nvPr/>
        </p:nvSpPr>
        <p:spPr bwMode="auto">
          <a:xfrm>
            <a:off x="2413000" y="5589588"/>
            <a:ext cx="287338"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17" name="Oval 45"/>
          <p:cNvSpPr>
            <a:spLocks noChangeArrowheads="1"/>
          </p:cNvSpPr>
          <p:nvPr/>
        </p:nvSpPr>
        <p:spPr bwMode="auto">
          <a:xfrm>
            <a:off x="3060700" y="5589588"/>
            <a:ext cx="287338"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18" name="Oval 46"/>
          <p:cNvSpPr>
            <a:spLocks noChangeArrowheads="1"/>
          </p:cNvSpPr>
          <p:nvPr/>
        </p:nvSpPr>
        <p:spPr bwMode="auto">
          <a:xfrm>
            <a:off x="3708400" y="5589588"/>
            <a:ext cx="287338" cy="215900"/>
          </a:xfrm>
          <a:prstGeom prst="ellipse">
            <a:avLst/>
          </a:prstGeom>
          <a:solidFill>
            <a:schemeClr val="bg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19" name="Oval 47"/>
          <p:cNvSpPr>
            <a:spLocks noChangeArrowheads="1"/>
          </p:cNvSpPr>
          <p:nvPr/>
        </p:nvSpPr>
        <p:spPr bwMode="auto">
          <a:xfrm>
            <a:off x="4284663" y="5589588"/>
            <a:ext cx="287337"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20" name="Oval 48"/>
          <p:cNvSpPr>
            <a:spLocks noChangeArrowheads="1"/>
          </p:cNvSpPr>
          <p:nvPr/>
        </p:nvSpPr>
        <p:spPr bwMode="auto">
          <a:xfrm>
            <a:off x="5653088" y="5589588"/>
            <a:ext cx="287337"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21" name="Oval 49"/>
          <p:cNvSpPr>
            <a:spLocks noChangeArrowheads="1"/>
          </p:cNvSpPr>
          <p:nvPr/>
        </p:nvSpPr>
        <p:spPr bwMode="auto">
          <a:xfrm>
            <a:off x="6300788" y="5589588"/>
            <a:ext cx="287337" cy="215900"/>
          </a:xfrm>
          <a:prstGeom prst="ellipse">
            <a:avLst/>
          </a:prstGeom>
          <a:solidFill>
            <a:schemeClr val="tx2"/>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22" name="Oval 50"/>
          <p:cNvSpPr>
            <a:spLocks noChangeArrowheads="1"/>
          </p:cNvSpPr>
          <p:nvPr/>
        </p:nvSpPr>
        <p:spPr bwMode="auto">
          <a:xfrm>
            <a:off x="6948488" y="5589588"/>
            <a:ext cx="287337" cy="215900"/>
          </a:xfrm>
          <a:prstGeom prst="ellipse">
            <a:avLst/>
          </a:prstGeom>
          <a:solidFill>
            <a:schemeClr val="folHlink"/>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23" name="Oval 51"/>
          <p:cNvSpPr>
            <a:spLocks noChangeArrowheads="1"/>
          </p:cNvSpPr>
          <p:nvPr/>
        </p:nvSpPr>
        <p:spPr bwMode="auto">
          <a:xfrm>
            <a:off x="7524750" y="5589588"/>
            <a:ext cx="287338" cy="215900"/>
          </a:xfrm>
          <a:prstGeom prst="ellipse">
            <a:avLst/>
          </a:prstGeom>
          <a:solidFill>
            <a:schemeClr val="accent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24" name="Oval 52"/>
          <p:cNvSpPr>
            <a:spLocks noChangeArrowheads="1"/>
          </p:cNvSpPr>
          <p:nvPr/>
        </p:nvSpPr>
        <p:spPr bwMode="auto">
          <a:xfrm>
            <a:off x="1042988" y="5589588"/>
            <a:ext cx="287337" cy="215900"/>
          </a:xfrm>
          <a:prstGeom prst="ellipse">
            <a:avLst/>
          </a:prstGeom>
          <a:solidFill>
            <a:srgbClr val="FF0000"/>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25" name="Text Box 53"/>
          <p:cNvSpPr txBox="1">
            <a:spLocks noChangeArrowheads="1"/>
          </p:cNvSpPr>
          <p:nvPr/>
        </p:nvSpPr>
        <p:spPr bwMode="auto">
          <a:xfrm>
            <a:off x="2268538" y="5949950"/>
            <a:ext cx="61198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a:t> 0.1        0.5       0.2       0.2      	           0.4       0.2        0.25    0.15</a:t>
            </a:r>
          </a:p>
        </p:txBody>
      </p:sp>
      <p:sp>
        <p:nvSpPr>
          <p:cNvPr id="105526" name="Text Box 54"/>
          <p:cNvSpPr txBox="1">
            <a:spLocks noChangeArrowheads="1"/>
          </p:cNvSpPr>
          <p:nvPr/>
        </p:nvSpPr>
        <p:spPr bwMode="auto">
          <a:xfrm>
            <a:off x="539750" y="1773238"/>
            <a:ext cx="741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  Current	        A priori                           A posteriori   </a:t>
            </a:r>
          </a:p>
        </p:txBody>
      </p:sp>
      <p:sp>
        <p:nvSpPr>
          <p:cNvPr id="105527" name="Line 55"/>
          <p:cNvSpPr>
            <a:spLocks noChangeShapeType="1"/>
          </p:cNvSpPr>
          <p:nvPr/>
        </p:nvSpPr>
        <p:spPr bwMode="auto">
          <a:xfrm>
            <a:off x="1187450" y="2492375"/>
            <a:ext cx="0"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105528" name="Line 56"/>
          <p:cNvSpPr>
            <a:spLocks noChangeShapeType="1"/>
          </p:cNvSpPr>
          <p:nvPr/>
        </p:nvSpPr>
        <p:spPr bwMode="auto">
          <a:xfrm>
            <a:off x="1187450" y="3357563"/>
            <a:ext cx="0"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105529" name="Line 57"/>
          <p:cNvSpPr>
            <a:spLocks noChangeShapeType="1"/>
          </p:cNvSpPr>
          <p:nvPr/>
        </p:nvSpPr>
        <p:spPr bwMode="auto">
          <a:xfrm>
            <a:off x="1187450" y="4219575"/>
            <a:ext cx="0"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105530" name="Line 58"/>
          <p:cNvSpPr>
            <a:spLocks noChangeShapeType="1"/>
          </p:cNvSpPr>
          <p:nvPr/>
        </p:nvSpPr>
        <p:spPr bwMode="auto">
          <a:xfrm>
            <a:off x="1187450" y="5011738"/>
            <a:ext cx="0"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41E36CB-4BA0-4EAA-AD6F-761BBC515B14}" type="slidenum">
              <a:rPr lang="en-GB" altLang="en-US"/>
              <a:pPr/>
              <a:t>11</a:t>
            </a:fld>
            <a:endParaRPr lang="en-GB" altLang="en-US"/>
          </a:p>
        </p:txBody>
      </p:sp>
      <p:sp>
        <p:nvSpPr>
          <p:cNvPr id="69634" name="Rectangle 2"/>
          <p:cNvSpPr>
            <a:spLocks noGrp="1" noChangeArrowheads="1"/>
          </p:cNvSpPr>
          <p:nvPr>
            <p:ph type="title"/>
          </p:nvPr>
        </p:nvSpPr>
        <p:spPr/>
        <p:txBody>
          <a:bodyPr/>
          <a:lstStyle/>
          <a:p>
            <a:r>
              <a:rPr lang="en-GB" altLang="en-US" sz="4000"/>
              <a:t>Probabilistic interpretation of the meaning – The receiver</a:t>
            </a:r>
          </a:p>
        </p:txBody>
      </p:sp>
      <p:sp>
        <p:nvSpPr>
          <p:cNvPr id="69635" name="Rectangle 3"/>
          <p:cNvSpPr>
            <a:spLocks noGrp="1" noChangeArrowheads="1"/>
          </p:cNvSpPr>
          <p:nvPr>
            <p:ph type="body" idx="1"/>
          </p:nvPr>
        </p:nvSpPr>
        <p:spPr/>
        <p:txBody>
          <a:bodyPr/>
          <a:lstStyle/>
          <a:p>
            <a:pPr>
              <a:lnSpc>
                <a:spcPct val="80000"/>
              </a:lnSpc>
            </a:pPr>
            <a:r>
              <a:rPr lang="en-GB" altLang="en-US" sz="2800"/>
              <a:t>The sequence of signals is a sample of the expected conditional sequence continuation distributions over the signal space (a priori distributions)</a:t>
            </a:r>
          </a:p>
          <a:p>
            <a:pPr>
              <a:lnSpc>
                <a:spcPct val="80000"/>
              </a:lnSpc>
            </a:pPr>
            <a:r>
              <a:rPr lang="en-GB" altLang="en-US" sz="2800"/>
              <a:t>The sample fits the best a possibly different set of conditional distributions over the space of possible signals (a posteriori distributions)</a:t>
            </a:r>
          </a:p>
          <a:p>
            <a:pPr>
              <a:lnSpc>
                <a:spcPct val="80000"/>
              </a:lnSpc>
            </a:pPr>
            <a:r>
              <a:rPr lang="en-GB" altLang="en-US" sz="2800"/>
              <a:t>The difference between the corresponding expected a priori and a posteriori distributions is the meaning of the communication for the receiver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41F5AC5-AAEB-4ECC-AEDC-513744836FBE}" type="slidenum">
              <a:rPr lang="en-GB" altLang="en-US"/>
              <a:pPr/>
              <a:t>12</a:t>
            </a:fld>
            <a:endParaRPr lang="en-GB" altLang="en-US"/>
          </a:p>
        </p:txBody>
      </p:sp>
      <p:sp>
        <p:nvSpPr>
          <p:cNvPr id="70658" name="Rectangle 2"/>
          <p:cNvSpPr>
            <a:spLocks noGrp="1" noChangeArrowheads="1"/>
          </p:cNvSpPr>
          <p:nvPr>
            <p:ph type="title"/>
          </p:nvPr>
        </p:nvSpPr>
        <p:spPr/>
        <p:txBody>
          <a:bodyPr/>
          <a:lstStyle/>
          <a:p>
            <a:r>
              <a:rPr lang="en-GB" altLang="en-US"/>
              <a:t>Meaning and information</a:t>
            </a:r>
          </a:p>
        </p:txBody>
      </p:sp>
      <p:sp>
        <p:nvSpPr>
          <p:cNvPr id="70659" name="Rectangle 3"/>
          <p:cNvSpPr>
            <a:spLocks noGrp="1" noChangeArrowheads="1"/>
          </p:cNvSpPr>
          <p:nvPr>
            <p:ph type="body" idx="1"/>
          </p:nvPr>
        </p:nvSpPr>
        <p:spPr/>
        <p:txBody>
          <a:bodyPr/>
          <a:lstStyle/>
          <a:p>
            <a:pPr>
              <a:lnSpc>
                <a:spcPct val="80000"/>
              </a:lnSpc>
            </a:pPr>
            <a:r>
              <a:rPr lang="en-GB" altLang="en-US" sz="2800"/>
              <a:t>Meaning: difference between probability distributions</a:t>
            </a:r>
          </a:p>
          <a:p>
            <a:pPr>
              <a:lnSpc>
                <a:spcPct val="80000"/>
              </a:lnSpc>
            </a:pPr>
            <a:r>
              <a:rPr lang="en-GB" altLang="en-US" sz="2800"/>
              <a:t>Information: (quantitative) measure of the difference between distributions, it may ignore qualitative features and details of the difference</a:t>
            </a:r>
          </a:p>
          <a:p>
            <a:pPr>
              <a:lnSpc>
                <a:spcPct val="80000"/>
              </a:lnSpc>
            </a:pPr>
            <a:r>
              <a:rPr lang="en-GB" altLang="en-US" sz="2800"/>
              <a:t>If the communication is made up of very likely continuation signals the information conveyed is little</a:t>
            </a:r>
          </a:p>
          <a:p>
            <a:pPr>
              <a:lnSpc>
                <a:spcPct val="80000"/>
              </a:lnSpc>
            </a:pPr>
            <a:r>
              <a:rPr lang="en-GB" altLang="en-US" sz="2800"/>
              <a:t>The information content is high if there is a significant difference from the expected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CD97EA8-916D-44EF-BDC1-2213DAA4EA99}" type="slidenum">
              <a:rPr lang="en-GB" altLang="en-US"/>
              <a:pPr/>
              <a:t>13</a:t>
            </a:fld>
            <a:endParaRPr lang="en-GB" altLang="en-US"/>
          </a:p>
        </p:txBody>
      </p:sp>
      <p:sp>
        <p:nvSpPr>
          <p:cNvPr id="71682" name="Rectangle 2"/>
          <p:cNvSpPr>
            <a:spLocks noGrp="1" noChangeArrowheads="1"/>
          </p:cNvSpPr>
          <p:nvPr>
            <p:ph type="title"/>
          </p:nvPr>
        </p:nvSpPr>
        <p:spPr/>
        <p:txBody>
          <a:bodyPr/>
          <a:lstStyle/>
          <a:p>
            <a:r>
              <a:rPr lang="en-GB" altLang="en-US"/>
              <a:t>What is meaningless ?</a:t>
            </a:r>
          </a:p>
        </p:txBody>
      </p:sp>
      <p:sp>
        <p:nvSpPr>
          <p:cNvPr id="71683" name="Rectangle 3"/>
          <p:cNvSpPr>
            <a:spLocks noGrp="1" noChangeArrowheads="1"/>
          </p:cNvSpPr>
          <p:nvPr>
            <p:ph type="body" idx="1"/>
          </p:nvPr>
        </p:nvSpPr>
        <p:spPr/>
        <p:txBody>
          <a:bodyPr/>
          <a:lstStyle/>
          <a:p>
            <a:pPr>
              <a:lnSpc>
                <a:spcPct val="80000"/>
              </a:lnSpc>
            </a:pPr>
            <a:r>
              <a:rPr lang="en-GB" altLang="en-US" sz="2000"/>
              <a:t>If the sequence of signals contains consecutive signals that have zero continuation probability the communication is meaningless</a:t>
            </a:r>
          </a:p>
          <a:p>
            <a:pPr>
              <a:lnSpc>
                <a:spcPct val="80000"/>
              </a:lnSpc>
            </a:pPr>
            <a:r>
              <a:rPr lang="en-GB" altLang="en-US" sz="2000"/>
              <a:t>This may happen also because of communication noise (e.g., noisy mobile phone)</a:t>
            </a:r>
          </a:p>
          <a:p>
            <a:pPr>
              <a:lnSpc>
                <a:spcPct val="80000"/>
              </a:lnSpc>
            </a:pPr>
            <a:r>
              <a:rPr lang="en-GB" altLang="en-US" sz="2000"/>
              <a:t>If a sequence of communications is dominated by meaningless combinations of patterns / sequences of signals the communication is meaningless</a:t>
            </a:r>
          </a:p>
          <a:p>
            <a:pPr>
              <a:lnSpc>
                <a:spcPct val="80000"/>
              </a:lnSpc>
            </a:pPr>
            <a:r>
              <a:rPr lang="en-GB" altLang="en-US" sz="2000"/>
              <a:t>Meaningless communication is not part of the system – it is a </a:t>
            </a:r>
            <a:r>
              <a:rPr lang="en-GB" altLang="en-US" sz="2000" b="1"/>
              <a:t>fault</a:t>
            </a:r>
            <a:r>
              <a:rPr lang="en-GB" altLang="en-US" sz="2000"/>
              <a:t> (faulty communication) in the context of the system</a:t>
            </a:r>
          </a:p>
          <a:p>
            <a:pPr>
              <a:lnSpc>
                <a:spcPct val="80000"/>
              </a:lnSpc>
            </a:pPr>
            <a:r>
              <a:rPr lang="en-GB" altLang="en-US" sz="2000"/>
              <a:t>E.g., Chinese speech for non-speaker of Chinese</a:t>
            </a:r>
          </a:p>
          <a:p>
            <a:pPr>
              <a:lnSpc>
                <a:spcPct val="80000"/>
              </a:lnSpc>
            </a:pPr>
            <a:r>
              <a:rPr lang="en-GB" altLang="en-US" sz="2000"/>
              <a:t>Note: ‘the olny iprmoetnt tihng is taht the frist and lsat ltteer be at the rghit pclae’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F34E2F1-4B1B-405F-9751-048EDDF13E21}" type="slidenum">
              <a:rPr lang="en-GB" altLang="en-US"/>
              <a:pPr/>
              <a:t>14</a:t>
            </a:fld>
            <a:endParaRPr lang="en-GB" altLang="en-US"/>
          </a:p>
        </p:txBody>
      </p:sp>
      <p:sp>
        <p:nvSpPr>
          <p:cNvPr id="72706" name="Rectangle 2"/>
          <p:cNvSpPr>
            <a:spLocks noGrp="1" noChangeArrowheads="1"/>
          </p:cNvSpPr>
          <p:nvPr>
            <p:ph type="title"/>
          </p:nvPr>
        </p:nvSpPr>
        <p:spPr/>
        <p:txBody>
          <a:bodyPr/>
          <a:lstStyle/>
          <a:p>
            <a:r>
              <a:rPr lang="en-GB" altLang="en-US"/>
              <a:t>Structuring communication</a:t>
            </a:r>
          </a:p>
        </p:txBody>
      </p:sp>
      <p:sp>
        <p:nvSpPr>
          <p:cNvPr id="72707" name="Rectangle 3"/>
          <p:cNvSpPr>
            <a:spLocks noGrp="1" noChangeArrowheads="1"/>
          </p:cNvSpPr>
          <p:nvPr>
            <p:ph type="body" idx="1"/>
          </p:nvPr>
        </p:nvSpPr>
        <p:spPr/>
        <p:txBody>
          <a:bodyPr/>
          <a:lstStyle/>
          <a:p>
            <a:pPr>
              <a:lnSpc>
                <a:spcPct val="80000"/>
              </a:lnSpc>
            </a:pPr>
            <a:r>
              <a:rPr lang="en-GB" altLang="en-US" sz="2400"/>
              <a:t>There are rules that define what communication follows what communication</a:t>
            </a:r>
          </a:p>
          <a:p>
            <a:pPr>
              <a:lnSpc>
                <a:spcPct val="80000"/>
              </a:lnSpc>
            </a:pPr>
            <a:r>
              <a:rPr lang="en-GB" altLang="en-US" sz="2400"/>
              <a:t>In general these rules determine which are the communications which another communication may reference</a:t>
            </a:r>
          </a:p>
          <a:p>
            <a:pPr>
              <a:lnSpc>
                <a:spcPct val="80000"/>
              </a:lnSpc>
            </a:pPr>
            <a:r>
              <a:rPr lang="en-GB" altLang="en-US" sz="2400" b="1"/>
              <a:t>Referencing rules</a:t>
            </a:r>
            <a:r>
              <a:rPr lang="en-GB" altLang="en-US" sz="2400"/>
              <a:t>: what referenced communications are needed for the production as continuation of a given communication</a:t>
            </a:r>
          </a:p>
          <a:p>
            <a:pPr>
              <a:lnSpc>
                <a:spcPct val="80000"/>
              </a:lnSpc>
            </a:pPr>
            <a:r>
              <a:rPr lang="en-GB" altLang="en-US" sz="2400" b="1"/>
              <a:t>Continuation rules</a:t>
            </a:r>
            <a:r>
              <a:rPr lang="en-GB" altLang="en-US" sz="2400"/>
              <a:t>: what communications may be produced having a given set of communications available for referencing</a:t>
            </a:r>
          </a:p>
          <a:p>
            <a:pPr>
              <a:lnSpc>
                <a:spcPct val="80000"/>
              </a:lnSpc>
            </a:pPr>
            <a:r>
              <a:rPr lang="en-GB" altLang="en-US" sz="2400"/>
              <a:t>E.g., human language, animal courtship behaviour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638BCA-2DC7-45C1-9BD8-A6757291DB7B}" type="slidenum">
              <a:rPr lang="en-GB" altLang="en-US"/>
              <a:pPr/>
              <a:t>15</a:t>
            </a:fld>
            <a:endParaRPr lang="en-GB" altLang="en-US"/>
          </a:p>
        </p:txBody>
      </p:sp>
      <p:sp>
        <p:nvSpPr>
          <p:cNvPr id="73730" name="Rectangle 2"/>
          <p:cNvSpPr>
            <a:spLocks noGrp="1" noChangeArrowheads="1"/>
          </p:cNvSpPr>
          <p:nvPr>
            <p:ph type="title"/>
          </p:nvPr>
        </p:nvSpPr>
        <p:spPr/>
        <p:txBody>
          <a:bodyPr/>
          <a:lstStyle/>
          <a:p>
            <a:r>
              <a:rPr lang="en-GB" altLang="en-US" sz="4000"/>
              <a:t>The structure of communications</a:t>
            </a:r>
          </a:p>
        </p:txBody>
      </p:sp>
      <p:sp>
        <p:nvSpPr>
          <p:cNvPr id="73731" name="Rectangle 3"/>
          <p:cNvSpPr>
            <a:spLocks noGrp="1" noChangeArrowheads="1"/>
          </p:cNvSpPr>
          <p:nvPr>
            <p:ph type="body" idx="1"/>
          </p:nvPr>
        </p:nvSpPr>
        <p:spPr/>
        <p:txBody>
          <a:bodyPr/>
          <a:lstStyle/>
          <a:p>
            <a:r>
              <a:rPr lang="en-GB" altLang="en-US" dirty="0"/>
              <a:t>For each communication there are possible and not possible other communications that may </a:t>
            </a:r>
            <a:r>
              <a:rPr lang="en-GB" altLang="en-US" dirty="0" smtClean="0"/>
              <a:t>reference it</a:t>
            </a:r>
            <a:endParaRPr lang="en-GB" altLang="en-US" dirty="0"/>
          </a:p>
          <a:p>
            <a:r>
              <a:rPr lang="en-GB" altLang="en-US" dirty="0"/>
              <a:t>E.g., grammatical rules that determine which word type may follow other word </a:t>
            </a:r>
            <a:r>
              <a:rPr lang="en-GB" altLang="en-US" dirty="0" smtClean="0"/>
              <a:t>types: subject – verb – object order in English</a:t>
            </a:r>
            <a:endParaRPr lang="en-GB"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7E3DEC0-36F5-4AF6-94C4-E12D3829EC6C}" type="slidenum">
              <a:rPr lang="en-GB" altLang="en-US"/>
              <a:pPr/>
              <a:t>16</a:t>
            </a:fld>
            <a:endParaRPr lang="en-GB" altLang="en-US"/>
          </a:p>
        </p:txBody>
      </p:sp>
      <p:sp>
        <p:nvSpPr>
          <p:cNvPr id="74754" name="Rectangle 2"/>
          <p:cNvSpPr>
            <a:spLocks noGrp="1" noChangeArrowheads="1"/>
          </p:cNvSpPr>
          <p:nvPr>
            <p:ph type="title"/>
          </p:nvPr>
        </p:nvSpPr>
        <p:spPr/>
        <p:txBody>
          <a:bodyPr/>
          <a:lstStyle/>
          <a:p>
            <a:r>
              <a:rPr lang="en-GB" altLang="en-US" sz="4000"/>
              <a:t>Probabilistic interpretation of grammatical rules</a:t>
            </a:r>
          </a:p>
        </p:txBody>
      </p:sp>
      <p:sp>
        <p:nvSpPr>
          <p:cNvPr id="74755" name="Rectangle 3"/>
          <p:cNvSpPr>
            <a:spLocks noGrp="1" noChangeArrowheads="1"/>
          </p:cNvSpPr>
          <p:nvPr>
            <p:ph type="body" idx="1"/>
          </p:nvPr>
        </p:nvSpPr>
        <p:spPr/>
        <p:txBody>
          <a:bodyPr/>
          <a:lstStyle/>
          <a:p>
            <a:r>
              <a:rPr lang="en-GB" altLang="en-US" dirty="0"/>
              <a:t>Grammatical rules: conditional probability distributions over the space of possible communications, which are part of the system</a:t>
            </a:r>
          </a:p>
          <a:p>
            <a:r>
              <a:rPr lang="en-GB" altLang="en-US" dirty="0"/>
              <a:t>E.g., human </a:t>
            </a:r>
            <a:r>
              <a:rPr lang="en-GB" altLang="en-US" dirty="0" smtClean="0"/>
              <a:t>speech, Generative Pre-trained Transformer (GPT 3)</a:t>
            </a:r>
            <a:endParaRPr lang="en-GB"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DE40EB8-A33C-45ED-8E02-E56244CBAFB2}" type="slidenum">
              <a:rPr lang="en-GB" altLang="en-US"/>
              <a:pPr/>
              <a:t>17</a:t>
            </a:fld>
            <a:endParaRPr lang="en-GB" altLang="en-US"/>
          </a:p>
        </p:txBody>
      </p:sp>
      <p:sp>
        <p:nvSpPr>
          <p:cNvPr id="75778" name="Rectangle 2"/>
          <p:cNvSpPr>
            <a:spLocks noGrp="1" noChangeArrowheads="1"/>
          </p:cNvSpPr>
          <p:nvPr>
            <p:ph type="title"/>
          </p:nvPr>
        </p:nvSpPr>
        <p:spPr/>
        <p:txBody>
          <a:bodyPr/>
          <a:lstStyle/>
          <a:p>
            <a:r>
              <a:rPr lang="en-GB" altLang="en-US"/>
              <a:t>Language and grammar</a:t>
            </a:r>
          </a:p>
        </p:txBody>
      </p:sp>
      <p:sp>
        <p:nvSpPr>
          <p:cNvPr id="75779" name="Rectangle 3"/>
          <p:cNvSpPr>
            <a:spLocks noGrp="1" noChangeArrowheads="1"/>
          </p:cNvSpPr>
          <p:nvPr>
            <p:ph type="body" idx="1"/>
          </p:nvPr>
        </p:nvSpPr>
        <p:spPr/>
        <p:txBody>
          <a:bodyPr/>
          <a:lstStyle/>
          <a:p>
            <a:pPr>
              <a:lnSpc>
                <a:spcPct val="90000"/>
              </a:lnSpc>
            </a:pPr>
            <a:r>
              <a:rPr lang="en-GB" altLang="en-US" sz="2800" dirty="0"/>
              <a:t>Communications within a system follow the referencing and continuation rules expressed as conditional distributions</a:t>
            </a:r>
          </a:p>
          <a:p>
            <a:pPr>
              <a:lnSpc>
                <a:spcPct val="90000"/>
              </a:lnSpc>
            </a:pPr>
            <a:r>
              <a:rPr lang="en-GB" altLang="en-US" sz="2800" dirty="0" smtClean="0"/>
              <a:t>The collection </a:t>
            </a:r>
            <a:r>
              <a:rPr lang="en-GB" altLang="en-US" sz="2800" dirty="0"/>
              <a:t>of these </a:t>
            </a:r>
            <a:r>
              <a:rPr lang="en-GB" altLang="en-US" sz="2800" dirty="0" smtClean="0"/>
              <a:t>referencing </a:t>
            </a:r>
            <a:r>
              <a:rPr lang="en-GB" altLang="en-US" sz="2800" dirty="0"/>
              <a:t>rules forms the grammar of the system</a:t>
            </a:r>
          </a:p>
          <a:p>
            <a:pPr>
              <a:lnSpc>
                <a:spcPct val="90000"/>
              </a:lnSpc>
            </a:pPr>
            <a:r>
              <a:rPr lang="en-GB" altLang="en-US" sz="2800" dirty="0"/>
              <a:t>The language of which syntax is described by the grammar is the language of the system</a:t>
            </a:r>
          </a:p>
          <a:p>
            <a:pPr>
              <a:lnSpc>
                <a:spcPct val="90000"/>
              </a:lnSpc>
            </a:pPr>
            <a:r>
              <a:rPr lang="en-GB" altLang="en-US" sz="2800" dirty="0"/>
              <a:t>E.g., language of science different from common language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25B93C-6302-4CC0-8591-B64CBC0B7F9B}" type="slidenum">
              <a:rPr lang="en-GB" altLang="en-US"/>
              <a:pPr/>
              <a:t>18</a:t>
            </a:fld>
            <a:endParaRPr lang="en-GB" altLang="en-US"/>
          </a:p>
        </p:txBody>
      </p:sp>
      <p:sp>
        <p:nvSpPr>
          <p:cNvPr id="76802" name="Rectangle 2"/>
          <p:cNvSpPr>
            <a:spLocks noGrp="1" noChangeArrowheads="1"/>
          </p:cNvSpPr>
          <p:nvPr>
            <p:ph type="title"/>
          </p:nvPr>
        </p:nvSpPr>
        <p:spPr/>
        <p:txBody>
          <a:bodyPr/>
          <a:lstStyle/>
          <a:p>
            <a:r>
              <a:rPr lang="en-GB" altLang="en-US" sz="4000"/>
              <a:t>Identifying systems by language</a:t>
            </a:r>
          </a:p>
        </p:txBody>
      </p:sp>
      <p:sp>
        <p:nvSpPr>
          <p:cNvPr id="76803" name="Rectangle 3"/>
          <p:cNvSpPr>
            <a:spLocks noGrp="1" noChangeArrowheads="1"/>
          </p:cNvSpPr>
          <p:nvPr>
            <p:ph type="body" idx="1"/>
          </p:nvPr>
        </p:nvSpPr>
        <p:spPr/>
        <p:txBody>
          <a:bodyPr/>
          <a:lstStyle/>
          <a:p>
            <a:pPr>
              <a:lnSpc>
                <a:spcPct val="90000"/>
              </a:lnSpc>
            </a:pPr>
            <a:r>
              <a:rPr lang="en-GB" altLang="en-US" sz="2800"/>
              <a:t>Within a rich world of communications we can search for communications referencing other communications and which follow a well defined set of referencing and continuation rules</a:t>
            </a:r>
          </a:p>
          <a:p>
            <a:pPr>
              <a:lnSpc>
                <a:spcPct val="90000"/>
              </a:lnSpc>
            </a:pPr>
            <a:r>
              <a:rPr lang="en-GB" altLang="en-US" sz="2800"/>
              <a:t>Separating such communications allows the identification of dense communication clusters surrounded by rare communications</a:t>
            </a:r>
          </a:p>
          <a:p>
            <a:pPr>
              <a:lnSpc>
                <a:spcPct val="90000"/>
              </a:lnSpc>
            </a:pPr>
            <a:r>
              <a:rPr lang="en-GB" altLang="en-US" sz="2800"/>
              <a:t>E.g., the system of the science of mathematics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9B33F81-9BF0-426A-BE3F-E516FB526F7C}" type="slidenum">
              <a:rPr lang="en-GB" altLang="en-US"/>
              <a:pPr/>
              <a:t>19</a:t>
            </a:fld>
            <a:endParaRPr lang="en-GB" altLang="en-US"/>
          </a:p>
        </p:txBody>
      </p:sp>
      <p:sp>
        <p:nvSpPr>
          <p:cNvPr id="77826" name="Rectangle 2"/>
          <p:cNvSpPr>
            <a:spLocks noGrp="1" noChangeArrowheads="1"/>
          </p:cNvSpPr>
          <p:nvPr>
            <p:ph type="title"/>
          </p:nvPr>
        </p:nvSpPr>
        <p:spPr/>
        <p:txBody>
          <a:bodyPr/>
          <a:lstStyle/>
          <a:p>
            <a:r>
              <a:rPr lang="en-GB" altLang="en-US"/>
              <a:t>Time and systems</a:t>
            </a:r>
          </a:p>
        </p:txBody>
      </p:sp>
      <p:sp>
        <p:nvSpPr>
          <p:cNvPr id="77827" name="Rectangle 3"/>
          <p:cNvSpPr>
            <a:spLocks noGrp="1" noChangeArrowheads="1"/>
          </p:cNvSpPr>
          <p:nvPr>
            <p:ph type="body" idx="1"/>
          </p:nvPr>
        </p:nvSpPr>
        <p:spPr/>
        <p:txBody>
          <a:bodyPr/>
          <a:lstStyle/>
          <a:p>
            <a:pPr>
              <a:lnSpc>
                <a:spcPct val="80000"/>
              </a:lnSpc>
            </a:pPr>
            <a:r>
              <a:rPr lang="en-GB" altLang="en-US" sz="2800" dirty="0"/>
              <a:t>System communications: in general they </a:t>
            </a:r>
            <a:r>
              <a:rPr lang="en-GB" altLang="en-US" sz="2800" dirty="0" smtClean="0"/>
              <a:t>reference a </a:t>
            </a:r>
            <a:r>
              <a:rPr lang="en-GB" altLang="en-US" sz="2800" dirty="0"/>
              <a:t>pattern of other communications</a:t>
            </a:r>
          </a:p>
          <a:p>
            <a:pPr>
              <a:lnSpc>
                <a:spcPct val="80000"/>
              </a:lnSpc>
            </a:pPr>
            <a:r>
              <a:rPr lang="en-GB" altLang="en-US" sz="2800" dirty="0"/>
              <a:t>Special case: sequence of communications, when communications can be ordered (semi-ordered) along </a:t>
            </a:r>
            <a:r>
              <a:rPr lang="en-GB" altLang="en-US" sz="2800" dirty="0" smtClean="0"/>
              <a:t>the referencing links</a:t>
            </a:r>
            <a:endParaRPr lang="en-GB" altLang="en-US" sz="2800" dirty="0"/>
          </a:p>
          <a:p>
            <a:pPr>
              <a:lnSpc>
                <a:spcPct val="80000"/>
              </a:lnSpc>
            </a:pPr>
            <a:r>
              <a:rPr lang="en-GB" altLang="en-US" sz="2800" dirty="0"/>
              <a:t>Time: the order imposed by </a:t>
            </a:r>
            <a:r>
              <a:rPr lang="en-GB" altLang="en-US" sz="2800" dirty="0" smtClean="0"/>
              <a:t>reference linking </a:t>
            </a:r>
            <a:r>
              <a:rPr lang="en-GB" altLang="en-US" sz="2800" dirty="0"/>
              <a:t>restrictions defines the temporal structure of communications within the system (system time)</a:t>
            </a:r>
          </a:p>
          <a:p>
            <a:pPr>
              <a:lnSpc>
                <a:spcPct val="80000"/>
              </a:lnSpc>
            </a:pPr>
            <a:r>
              <a:rPr lang="en-GB" altLang="en-US" sz="2800" dirty="0"/>
              <a:t>E.g., time in human communications, time in legal communications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Relevant literature</a:t>
            </a:r>
            <a:endParaRPr lang="en-GB" dirty="0"/>
          </a:p>
        </p:txBody>
      </p:sp>
      <p:sp>
        <p:nvSpPr>
          <p:cNvPr id="3" name="Content Placeholder 2"/>
          <p:cNvSpPr>
            <a:spLocks noGrp="1"/>
          </p:cNvSpPr>
          <p:nvPr>
            <p:ph idx="1"/>
          </p:nvPr>
        </p:nvSpPr>
        <p:spPr>
          <a:xfrm>
            <a:off x="685800" y="1631286"/>
            <a:ext cx="7772400" cy="4114800"/>
          </a:xfrm>
        </p:spPr>
        <p:txBody>
          <a:bodyPr/>
          <a:lstStyle/>
          <a:p>
            <a:r>
              <a:rPr lang="en-GB" sz="2800" dirty="0" err="1" smtClean="0"/>
              <a:t>Niklas</a:t>
            </a:r>
            <a:r>
              <a:rPr lang="en-GB" sz="2800" dirty="0" smtClean="0"/>
              <a:t> </a:t>
            </a:r>
            <a:r>
              <a:rPr lang="en-GB" sz="2800" dirty="0" err="1" smtClean="0"/>
              <a:t>Luhmann</a:t>
            </a:r>
            <a:r>
              <a:rPr lang="en-GB" sz="2800" dirty="0" smtClean="0"/>
              <a:t>: Social Systems</a:t>
            </a:r>
          </a:p>
          <a:p>
            <a:pPr lvl="1"/>
            <a:r>
              <a:rPr lang="en-GB" sz="2000" dirty="0">
                <a:hlinkClick r:id="rId2"/>
              </a:rPr>
              <a:t>https://</a:t>
            </a:r>
            <a:r>
              <a:rPr lang="en-GB" sz="2000" dirty="0" smtClean="0">
                <a:hlinkClick r:id="rId2"/>
              </a:rPr>
              <a:t>www.amazon.com/Social-Systems-Writing-Science-Luhmann/dp/0804726256</a:t>
            </a:r>
            <a:endParaRPr lang="en-GB" sz="2000" dirty="0" smtClean="0"/>
          </a:p>
          <a:p>
            <a:r>
              <a:rPr lang="en-GB" sz="2800" dirty="0" smtClean="0"/>
              <a:t>Humbert </a:t>
            </a:r>
            <a:r>
              <a:rPr lang="en-GB" sz="2800" dirty="0" err="1" smtClean="0"/>
              <a:t>Maturana</a:t>
            </a:r>
            <a:r>
              <a:rPr lang="en-GB" sz="2800" dirty="0" smtClean="0"/>
              <a:t> and Francisco Varela: </a:t>
            </a:r>
            <a:r>
              <a:rPr lang="en-GB" sz="2800" dirty="0" err="1" smtClean="0"/>
              <a:t>Autopoiesis</a:t>
            </a:r>
            <a:r>
              <a:rPr lang="en-GB" sz="2800" dirty="0" smtClean="0"/>
              <a:t> and Cognition: The Realization of the Living</a:t>
            </a:r>
          </a:p>
          <a:p>
            <a:pPr lvl="1"/>
            <a:r>
              <a:rPr lang="en-GB" sz="2000" dirty="0">
                <a:hlinkClick r:id="rId3"/>
              </a:rPr>
              <a:t>https://</a:t>
            </a:r>
            <a:r>
              <a:rPr lang="en-GB" sz="2000" dirty="0" smtClean="0">
                <a:hlinkClick r:id="rId3"/>
              </a:rPr>
              <a:t>www.amazon.com/Autopoiesis-Cognition-Realization-Studies-Philosophy/dp/9027710163</a:t>
            </a:r>
            <a:endParaRPr lang="en-GB" sz="2000" dirty="0"/>
          </a:p>
          <a:p>
            <a:r>
              <a:rPr lang="en-GB" sz="2800" dirty="0" smtClean="0"/>
              <a:t>Bruce Charlton and Peter Andras: The Modernization Imperative – Appendix</a:t>
            </a:r>
          </a:p>
          <a:p>
            <a:pPr lvl="1"/>
            <a:r>
              <a:rPr lang="en-GB" sz="2000" dirty="0">
                <a:hlinkClick r:id="rId4"/>
              </a:rPr>
              <a:t>https://</a:t>
            </a:r>
            <a:r>
              <a:rPr lang="en-GB" sz="2000" dirty="0" smtClean="0">
                <a:hlinkClick r:id="rId4"/>
              </a:rPr>
              <a:t>www.amazon.com/Modernization-Imperative-Societas-Book-51-ebook/dp/B06XQZPKXF</a:t>
            </a:r>
            <a:endParaRPr lang="en-GB" sz="2000" dirty="0" smtClean="0"/>
          </a:p>
        </p:txBody>
      </p:sp>
      <p:sp>
        <p:nvSpPr>
          <p:cNvPr id="4" name="Slide Number Placeholder 3"/>
          <p:cNvSpPr>
            <a:spLocks noGrp="1"/>
          </p:cNvSpPr>
          <p:nvPr>
            <p:ph type="sldNum" sz="quarter" idx="12"/>
          </p:nvPr>
        </p:nvSpPr>
        <p:spPr/>
        <p:txBody>
          <a:bodyPr/>
          <a:lstStyle/>
          <a:p>
            <a:fld id="{5B9B2A6D-9929-4EE0-9F06-563B029954BE}" type="slidenum">
              <a:rPr lang="en-GB" altLang="en-US" smtClean="0"/>
              <a:pPr/>
              <a:t>2</a:t>
            </a:fld>
            <a:endParaRPr lang="en-GB" altLang="en-US"/>
          </a:p>
        </p:txBody>
      </p:sp>
    </p:spTree>
    <p:extLst>
      <p:ext uri="{BB962C8B-B14F-4D97-AF65-F5344CB8AC3E}">
        <p14:creationId xmlns:p14="http://schemas.microsoft.com/office/powerpoint/2010/main" val="1298153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CF2E17A-7454-45D5-B0C9-4A66F12101F7}" type="slidenum">
              <a:rPr lang="en-GB" altLang="en-US"/>
              <a:pPr/>
              <a:t>20</a:t>
            </a:fld>
            <a:endParaRPr lang="en-GB" altLang="en-US"/>
          </a:p>
        </p:txBody>
      </p:sp>
      <p:sp>
        <p:nvSpPr>
          <p:cNvPr id="78850" name="Rectangle 2"/>
          <p:cNvSpPr>
            <a:spLocks noGrp="1" noChangeArrowheads="1"/>
          </p:cNvSpPr>
          <p:nvPr>
            <p:ph type="title"/>
          </p:nvPr>
        </p:nvSpPr>
        <p:spPr/>
        <p:txBody>
          <a:bodyPr/>
          <a:lstStyle/>
          <a:p>
            <a:r>
              <a:rPr lang="en-GB" altLang="en-US" sz="4000"/>
              <a:t>What are system communications about ?</a:t>
            </a:r>
          </a:p>
        </p:txBody>
      </p:sp>
      <p:sp>
        <p:nvSpPr>
          <p:cNvPr id="78851" name="Rectangle 3"/>
          <p:cNvSpPr>
            <a:spLocks noGrp="1" noChangeArrowheads="1"/>
          </p:cNvSpPr>
          <p:nvPr>
            <p:ph type="body" idx="1"/>
          </p:nvPr>
        </p:nvSpPr>
        <p:spPr/>
        <p:txBody>
          <a:bodyPr/>
          <a:lstStyle/>
          <a:p>
            <a:r>
              <a:rPr lang="en-GB" altLang="en-US" sz="2800"/>
              <a:t>The topic of system communications is the system itself, most generally: ‘what is the system and what is not the system’ – definition of the </a:t>
            </a:r>
            <a:r>
              <a:rPr lang="en-GB" altLang="en-US" sz="2800" b="1"/>
              <a:t>system’s identity</a:t>
            </a:r>
          </a:p>
          <a:p>
            <a:r>
              <a:rPr lang="en-GB" altLang="en-US" sz="2800"/>
              <a:t>They reference other communications and address the issue of whether a communication is part or not of the system</a:t>
            </a:r>
          </a:p>
          <a:p>
            <a:r>
              <a:rPr lang="en-GB" altLang="en-US" sz="2800"/>
              <a:t>E.g., legal system: legal / illegal or not addressable in these terms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56C0310-C5CA-46BF-884F-D3BDC7706A66}" type="slidenum">
              <a:rPr lang="en-GB" altLang="en-US"/>
              <a:pPr/>
              <a:t>21</a:t>
            </a:fld>
            <a:endParaRPr lang="en-GB" altLang="en-US"/>
          </a:p>
        </p:txBody>
      </p:sp>
      <p:sp>
        <p:nvSpPr>
          <p:cNvPr id="111618" name="Rectangle 2"/>
          <p:cNvSpPr>
            <a:spLocks noGrp="1" noChangeArrowheads="1"/>
          </p:cNvSpPr>
          <p:nvPr>
            <p:ph type="title"/>
          </p:nvPr>
        </p:nvSpPr>
        <p:spPr/>
        <p:txBody>
          <a:bodyPr/>
          <a:lstStyle/>
          <a:p>
            <a:r>
              <a:rPr lang="en-GB" altLang="en-US"/>
              <a:t>System and environment – 1 </a:t>
            </a:r>
          </a:p>
        </p:txBody>
      </p:sp>
      <p:sp>
        <p:nvSpPr>
          <p:cNvPr id="111619" name="Rectangle 3"/>
          <p:cNvSpPr>
            <a:spLocks noGrp="1" noChangeArrowheads="1"/>
          </p:cNvSpPr>
          <p:nvPr>
            <p:ph type="body" idx="1"/>
          </p:nvPr>
        </p:nvSpPr>
        <p:spPr/>
        <p:txBody>
          <a:bodyPr/>
          <a:lstStyle/>
          <a:p>
            <a:r>
              <a:rPr lang="en-GB" altLang="en-US" sz="2800"/>
              <a:t>The system describes the system itself</a:t>
            </a:r>
          </a:p>
          <a:p>
            <a:r>
              <a:rPr lang="en-GB" altLang="en-US" sz="2800"/>
              <a:t>Another view: the system describes the environment by describing the complement of it, the system</a:t>
            </a:r>
          </a:p>
          <a:p>
            <a:r>
              <a:rPr lang="en-GB" altLang="en-US" sz="2800"/>
              <a:t>The system describes the environment in a complementary sense with some closeness, but never completely</a:t>
            </a:r>
          </a:p>
          <a:p>
            <a:r>
              <a:rPr lang="en-GB" altLang="en-US" sz="2800"/>
              <a:t>E.g., human perception of the outside world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D5D85FA-0533-47B1-9DC6-09F751D6C0BF}" type="slidenum">
              <a:rPr lang="en-GB" altLang="en-US"/>
              <a:pPr/>
              <a:t>22</a:t>
            </a:fld>
            <a:endParaRPr lang="en-GB" altLang="en-US"/>
          </a:p>
        </p:txBody>
      </p:sp>
      <p:sp>
        <p:nvSpPr>
          <p:cNvPr id="116738" name="Rectangle 2"/>
          <p:cNvSpPr>
            <a:spLocks noGrp="1" noChangeArrowheads="1"/>
          </p:cNvSpPr>
          <p:nvPr>
            <p:ph type="title"/>
          </p:nvPr>
        </p:nvSpPr>
        <p:spPr/>
        <p:txBody>
          <a:bodyPr/>
          <a:lstStyle/>
          <a:p>
            <a:r>
              <a:rPr lang="en-GB" altLang="en-US"/>
              <a:t>System and environment – 2 </a:t>
            </a:r>
          </a:p>
        </p:txBody>
      </p:sp>
      <p:sp>
        <p:nvSpPr>
          <p:cNvPr id="116739" name="Rectangle 3"/>
          <p:cNvSpPr>
            <a:spLocks noGrp="1" noChangeArrowheads="1"/>
          </p:cNvSpPr>
          <p:nvPr>
            <p:ph type="body" idx="1"/>
          </p:nvPr>
        </p:nvSpPr>
        <p:spPr/>
        <p:txBody>
          <a:bodyPr/>
          <a:lstStyle/>
          <a:p>
            <a:r>
              <a:rPr lang="en-GB" altLang="en-US" sz="2800" dirty="0"/>
              <a:t>The correctness of the system’s environment description determines the ability of the system to reproduce and expand</a:t>
            </a:r>
          </a:p>
          <a:p>
            <a:r>
              <a:rPr lang="en-GB" altLang="en-US" sz="2800" dirty="0"/>
              <a:t>Better environment description allows the generation of communications that induce effects on the environment which favour the generation of more system communications</a:t>
            </a:r>
          </a:p>
          <a:p>
            <a:r>
              <a:rPr lang="en-GB" altLang="en-US" sz="2800" dirty="0"/>
              <a:t>E.g., antibiotic resistant and non-resistant bacteria, plan economy and market economy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1510A9A-F85F-45C3-A511-5391B7374763}" type="slidenum">
              <a:rPr lang="en-GB" altLang="en-US"/>
              <a:pPr/>
              <a:t>23</a:t>
            </a:fld>
            <a:endParaRPr lang="en-GB" altLang="en-US"/>
          </a:p>
        </p:txBody>
      </p:sp>
      <p:sp>
        <p:nvSpPr>
          <p:cNvPr id="109570" name="Rectangle 2"/>
          <p:cNvSpPr>
            <a:spLocks noGrp="1" noChangeArrowheads="1"/>
          </p:cNvSpPr>
          <p:nvPr>
            <p:ph type="title"/>
          </p:nvPr>
        </p:nvSpPr>
        <p:spPr/>
        <p:txBody>
          <a:bodyPr/>
          <a:lstStyle/>
          <a:p>
            <a:r>
              <a:rPr lang="en-GB" altLang="en-US"/>
              <a:t>Memory communications</a:t>
            </a:r>
          </a:p>
        </p:txBody>
      </p:sp>
      <p:sp>
        <p:nvSpPr>
          <p:cNvPr id="109571" name="Rectangle 3"/>
          <p:cNvSpPr>
            <a:spLocks noGrp="1" noChangeArrowheads="1"/>
          </p:cNvSpPr>
          <p:nvPr>
            <p:ph type="body" idx="1"/>
          </p:nvPr>
        </p:nvSpPr>
        <p:spPr/>
        <p:txBody>
          <a:bodyPr/>
          <a:lstStyle/>
          <a:p>
            <a:pPr>
              <a:lnSpc>
                <a:spcPct val="90000"/>
              </a:lnSpc>
            </a:pPr>
            <a:r>
              <a:rPr lang="en-GB" altLang="en-US" sz="2800"/>
              <a:t>Memory communications facilitate the reproduction and referencing of earlier communications</a:t>
            </a:r>
          </a:p>
          <a:p>
            <a:pPr>
              <a:lnSpc>
                <a:spcPct val="90000"/>
              </a:lnSpc>
            </a:pPr>
            <a:r>
              <a:rPr lang="en-GB" altLang="en-US" sz="2800"/>
              <a:t>E.g. written records of a business meeting within an organisation</a:t>
            </a:r>
          </a:p>
          <a:p>
            <a:pPr>
              <a:lnSpc>
                <a:spcPct val="90000"/>
              </a:lnSpc>
            </a:pPr>
            <a:r>
              <a:rPr lang="en-GB" altLang="en-US" sz="2800"/>
              <a:t>Referencing and continuation rules can be applied using memory communications</a:t>
            </a:r>
          </a:p>
          <a:p>
            <a:pPr>
              <a:lnSpc>
                <a:spcPct val="90000"/>
              </a:lnSpc>
            </a:pPr>
            <a:r>
              <a:rPr lang="en-GB" altLang="en-US" sz="2800"/>
              <a:t>Memory communications contain information about the system and its environment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73F5558-2C8F-4003-BB00-CA44646DFC2D}" type="slidenum">
              <a:rPr lang="en-GB" altLang="en-US"/>
              <a:pPr/>
              <a:t>24</a:t>
            </a:fld>
            <a:endParaRPr lang="en-GB" altLang="en-US"/>
          </a:p>
        </p:txBody>
      </p:sp>
      <p:sp>
        <p:nvSpPr>
          <p:cNvPr id="110594" name="Rectangle 2"/>
          <p:cNvSpPr>
            <a:spLocks noGrp="1" noChangeArrowheads="1"/>
          </p:cNvSpPr>
          <p:nvPr>
            <p:ph type="title"/>
          </p:nvPr>
        </p:nvSpPr>
        <p:spPr/>
        <p:txBody>
          <a:bodyPr/>
          <a:lstStyle/>
          <a:p>
            <a:r>
              <a:rPr lang="en-GB" altLang="en-US"/>
              <a:t>Structure</a:t>
            </a:r>
          </a:p>
        </p:txBody>
      </p:sp>
      <p:sp>
        <p:nvSpPr>
          <p:cNvPr id="110595" name="Rectangle 3"/>
          <p:cNvSpPr>
            <a:spLocks noGrp="1" noChangeArrowheads="1"/>
          </p:cNvSpPr>
          <p:nvPr>
            <p:ph type="body" idx="1"/>
          </p:nvPr>
        </p:nvSpPr>
        <p:spPr/>
        <p:txBody>
          <a:bodyPr/>
          <a:lstStyle/>
          <a:p>
            <a:r>
              <a:rPr lang="en-GB" altLang="en-US" sz="2800"/>
              <a:t>Structures are constraints on communications</a:t>
            </a:r>
          </a:p>
          <a:p>
            <a:r>
              <a:rPr lang="en-GB" altLang="en-US" sz="2800"/>
              <a:t>Structures reduce the ambiguity of continuation and referencing rules</a:t>
            </a:r>
          </a:p>
          <a:p>
            <a:r>
              <a:rPr lang="en-GB" altLang="en-US" sz="2800"/>
              <a:t>Structures increase the ability of the system to reproduce and expand, if they do not reduce the correctness of the environment description of the system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80822CE-6A92-4130-84A1-05AA7D415A86}" type="slidenum">
              <a:rPr lang="en-GB" altLang="en-US"/>
              <a:pPr/>
              <a:t>25</a:t>
            </a:fld>
            <a:endParaRPr lang="en-GB" altLang="en-US"/>
          </a:p>
        </p:txBody>
      </p:sp>
      <p:sp>
        <p:nvSpPr>
          <p:cNvPr id="112642" name="Rectangle 2"/>
          <p:cNvSpPr>
            <a:spLocks noGrp="1" noChangeArrowheads="1"/>
          </p:cNvSpPr>
          <p:nvPr>
            <p:ph type="title"/>
          </p:nvPr>
        </p:nvSpPr>
        <p:spPr/>
        <p:txBody>
          <a:bodyPr/>
          <a:lstStyle/>
          <a:p>
            <a:r>
              <a:rPr lang="en-GB" altLang="en-US"/>
              <a:t>Subsystems and structures</a:t>
            </a:r>
          </a:p>
        </p:txBody>
      </p:sp>
      <p:sp>
        <p:nvSpPr>
          <p:cNvPr id="112643" name="Rectangle 3"/>
          <p:cNvSpPr>
            <a:spLocks noGrp="1" noChangeArrowheads="1"/>
          </p:cNvSpPr>
          <p:nvPr>
            <p:ph type="body" idx="1"/>
          </p:nvPr>
        </p:nvSpPr>
        <p:spPr/>
        <p:txBody>
          <a:bodyPr/>
          <a:lstStyle/>
          <a:p>
            <a:pPr>
              <a:lnSpc>
                <a:spcPct val="90000"/>
              </a:lnSpc>
            </a:pPr>
            <a:r>
              <a:rPr lang="en-GB" altLang="en-US" sz="2400"/>
              <a:t>Subsystems are dense clusters of inter-referencing communications within the system (denser than the system in average)</a:t>
            </a:r>
          </a:p>
          <a:p>
            <a:pPr>
              <a:lnSpc>
                <a:spcPct val="90000"/>
              </a:lnSpc>
            </a:pPr>
            <a:r>
              <a:rPr lang="en-GB" altLang="en-US" sz="2400"/>
              <a:t>Subsystems have their own specialist language, which is a constrained version of the systems language (= set of referencing and continuation rules)</a:t>
            </a:r>
          </a:p>
          <a:p>
            <a:pPr>
              <a:lnSpc>
                <a:spcPct val="90000"/>
              </a:lnSpc>
            </a:pPr>
            <a:r>
              <a:rPr lang="en-GB" altLang="en-US" sz="2400"/>
              <a:t>Subsystems are characterised by specific structures expressing the subsystem specific constraints</a:t>
            </a:r>
          </a:p>
          <a:p>
            <a:pPr>
              <a:lnSpc>
                <a:spcPct val="90000"/>
              </a:lnSpc>
            </a:pPr>
            <a:r>
              <a:rPr lang="en-GB" altLang="en-US" sz="2400"/>
              <a:t>Structures may lead to the emergence of subsystems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BCA525A-1DDF-4B5C-938E-2939219EF3F2}" type="slidenum">
              <a:rPr lang="en-GB" altLang="en-US"/>
              <a:pPr/>
              <a:t>26</a:t>
            </a:fld>
            <a:endParaRPr lang="en-GB" altLang="en-US"/>
          </a:p>
        </p:txBody>
      </p:sp>
      <p:sp>
        <p:nvSpPr>
          <p:cNvPr id="113666" name="Rectangle 2"/>
          <p:cNvSpPr>
            <a:spLocks noGrp="1" noChangeArrowheads="1"/>
          </p:cNvSpPr>
          <p:nvPr>
            <p:ph type="title"/>
          </p:nvPr>
        </p:nvSpPr>
        <p:spPr/>
        <p:txBody>
          <a:bodyPr/>
          <a:lstStyle/>
          <a:p>
            <a:r>
              <a:rPr lang="en-GB" altLang="en-US"/>
              <a:t>Subsystems - examples</a:t>
            </a:r>
          </a:p>
        </p:txBody>
      </p:sp>
      <p:sp>
        <p:nvSpPr>
          <p:cNvPr id="113667" name="Rectangle 3"/>
          <p:cNvSpPr>
            <a:spLocks noGrp="1" noChangeArrowheads="1"/>
          </p:cNvSpPr>
          <p:nvPr>
            <p:ph type="body" idx="1"/>
          </p:nvPr>
        </p:nvSpPr>
        <p:spPr/>
        <p:txBody>
          <a:bodyPr/>
          <a:lstStyle/>
          <a:p>
            <a:pPr>
              <a:lnSpc>
                <a:spcPct val="90000"/>
              </a:lnSpc>
            </a:pPr>
            <a:r>
              <a:rPr lang="en-GB" altLang="en-US"/>
              <a:t>Society: politics, law, economics, science</a:t>
            </a:r>
          </a:p>
          <a:p>
            <a:pPr>
              <a:lnSpc>
                <a:spcPct val="90000"/>
              </a:lnSpc>
            </a:pPr>
            <a:r>
              <a:rPr lang="en-GB" altLang="en-US"/>
              <a:t>Organism: neural system, circulatory system, digestive system</a:t>
            </a:r>
          </a:p>
          <a:p>
            <a:pPr>
              <a:lnSpc>
                <a:spcPct val="90000"/>
              </a:lnSpc>
            </a:pPr>
            <a:r>
              <a:rPr lang="en-GB" altLang="en-US"/>
              <a:t>Subsystems specialise in some aspect of the system – describe this aspect of the system and the corresponding part of the environment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F869467-CCF1-4B11-93C2-9029F0FC12CA}" type="slidenum">
              <a:rPr lang="en-GB" altLang="en-US"/>
              <a:pPr/>
              <a:t>27</a:t>
            </a:fld>
            <a:endParaRPr lang="en-GB" altLang="en-US"/>
          </a:p>
        </p:txBody>
      </p:sp>
      <p:sp>
        <p:nvSpPr>
          <p:cNvPr id="114690" name="Rectangle 2"/>
          <p:cNvSpPr>
            <a:spLocks noGrp="1" noChangeArrowheads="1"/>
          </p:cNvSpPr>
          <p:nvPr>
            <p:ph type="title"/>
          </p:nvPr>
        </p:nvSpPr>
        <p:spPr/>
        <p:txBody>
          <a:bodyPr/>
          <a:lstStyle/>
          <a:p>
            <a:r>
              <a:rPr lang="en-GB" altLang="en-US"/>
              <a:t>Information communications</a:t>
            </a:r>
          </a:p>
        </p:txBody>
      </p:sp>
      <p:sp>
        <p:nvSpPr>
          <p:cNvPr id="114691" name="Rectangle 3"/>
          <p:cNvSpPr>
            <a:spLocks noGrp="1" noChangeArrowheads="1"/>
          </p:cNvSpPr>
          <p:nvPr>
            <p:ph type="body" idx="1"/>
          </p:nvPr>
        </p:nvSpPr>
        <p:spPr/>
        <p:txBody>
          <a:bodyPr/>
          <a:lstStyle/>
          <a:p>
            <a:pPr>
              <a:lnSpc>
                <a:spcPct val="90000"/>
              </a:lnSpc>
            </a:pPr>
            <a:r>
              <a:rPr lang="en-GB" altLang="en-US" sz="2800"/>
              <a:t>Communications referencing memory communications and generating new memory communications</a:t>
            </a:r>
          </a:p>
          <a:p>
            <a:pPr>
              <a:lnSpc>
                <a:spcPct val="90000"/>
              </a:lnSpc>
            </a:pPr>
            <a:r>
              <a:rPr lang="en-GB" altLang="en-US" sz="2800"/>
              <a:t>Information communications process information and generate new information within the system</a:t>
            </a:r>
          </a:p>
          <a:p>
            <a:pPr>
              <a:lnSpc>
                <a:spcPct val="90000"/>
              </a:lnSpc>
            </a:pPr>
            <a:r>
              <a:rPr lang="en-GB" altLang="en-US" sz="2800"/>
              <a:t>Information communications increase the system’s ability to reproduce and expand if they increase the correctness of the system’s environment description</a:t>
            </a:r>
          </a:p>
        </p:txBody>
      </p:sp>
    </p:spTree>
    <p:extLst>
      <p:ext uri="{BB962C8B-B14F-4D97-AF65-F5344CB8AC3E}">
        <p14:creationId xmlns:p14="http://schemas.microsoft.com/office/powerpoint/2010/main" val="31749974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0EB705F-2769-4772-9475-91B651C1D0F4}" type="slidenum">
              <a:rPr lang="en-GB" altLang="en-US"/>
              <a:pPr/>
              <a:t>28</a:t>
            </a:fld>
            <a:endParaRPr lang="en-GB" altLang="en-US"/>
          </a:p>
        </p:txBody>
      </p:sp>
      <p:sp>
        <p:nvSpPr>
          <p:cNvPr id="115714" name="Rectangle 2"/>
          <p:cNvSpPr>
            <a:spLocks noGrp="1" noChangeArrowheads="1"/>
          </p:cNvSpPr>
          <p:nvPr>
            <p:ph type="title"/>
          </p:nvPr>
        </p:nvSpPr>
        <p:spPr/>
        <p:txBody>
          <a:bodyPr/>
          <a:lstStyle/>
          <a:p>
            <a:r>
              <a:rPr lang="en-GB" altLang="en-US"/>
              <a:t>Information subsystem</a:t>
            </a:r>
          </a:p>
        </p:txBody>
      </p:sp>
      <p:sp>
        <p:nvSpPr>
          <p:cNvPr id="115715" name="Rectangle 3"/>
          <p:cNvSpPr>
            <a:spLocks noGrp="1" noChangeArrowheads="1"/>
          </p:cNvSpPr>
          <p:nvPr>
            <p:ph type="body" idx="1"/>
          </p:nvPr>
        </p:nvSpPr>
        <p:spPr>
          <a:xfrm>
            <a:off x="685800" y="1981200"/>
            <a:ext cx="7772400" cy="4616450"/>
          </a:xfrm>
        </p:spPr>
        <p:txBody>
          <a:bodyPr/>
          <a:lstStyle/>
          <a:p>
            <a:pPr>
              <a:lnSpc>
                <a:spcPct val="90000"/>
              </a:lnSpc>
            </a:pPr>
            <a:r>
              <a:rPr lang="en-GB" altLang="en-US" sz="2400" dirty="0"/>
              <a:t>Information subsystem: dense cluster of information communications within the system</a:t>
            </a:r>
          </a:p>
          <a:p>
            <a:pPr>
              <a:lnSpc>
                <a:spcPct val="90000"/>
              </a:lnSpc>
            </a:pPr>
            <a:r>
              <a:rPr lang="en-GB" altLang="en-US" sz="2400" dirty="0"/>
              <a:t>E.g. nervous system within a biological organism; management within an organisation</a:t>
            </a:r>
          </a:p>
          <a:p>
            <a:pPr>
              <a:lnSpc>
                <a:spcPct val="90000"/>
              </a:lnSpc>
            </a:pPr>
            <a:r>
              <a:rPr lang="en-GB" altLang="en-US" sz="2400" dirty="0"/>
              <a:t>The information subsystem describes a model of the system (memory communications are not necessarily </a:t>
            </a:r>
            <a:r>
              <a:rPr lang="en-GB" altLang="en-US" sz="2400" smtClean="0"/>
              <a:t>equivalent of complete </a:t>
            </a:r>
            <a:r>
              <a:rPr lang="en-GB" altLang="en-US" sz="2400" dirty="0"/>
              <a:t>reproductions of earlier communications) – identity model</a:t>
            </a:r>
          </a:p>
          <a:p>
            <a:pPr>
              <a:lnSpc>
                <a:spcPct val="90000"/>
              </a:lnSpc>
            </a:pPr>
            <a:r>
              <a:rPr lang="en-GB" altLang="en-US" sz="2400" dirty="0"/>
              <a:t>Information communications: identity definition, checking and enforcement</a:t>
            </a:r>
          </a:p>
          <a:p>
            <a:pPr>
              <a:lnSpc>
                <a:spcPct val="90000"/>
              </a:lnSpc>
            </a:pPr>
            <a:r>
              <a:rPr lang="en-GB" altLang="en-US" sz="2400" dirty="0"/>
              <a:t>E.g., human psyche: thinking about himself / herself</a:t>
            </a:r>
          </a:p>
        </p:txBody>
      </p:sp>
    </p:spTree>
    <p:extLst>
      <p:ext uri="{BB962C8B-B14F-4D97-AF65-F5344CB8AC3E}">
        <p14:creationId xmlns:p14="http://schemas.microsoft.com/office/powerpoint/2010/main" val="36229927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226C390-1D63-426E-8D93-BCC8D98B6EBF}" type="slidenum">
              <a:rPr lang="en-GB" altLang="en-US"/>
              <a:pPr/>
              <a:t>29</a:t>
            </a:fld>
            <a:endParaRPr lang="en-GB" altLang="en-US"/>
          </a:p>
        </p:txBody>
      </p:sp>
      <p:sp>
        <p:nvSpPr>
          <p:cNvPr id="80898" name="Rectangle 2"/>
          <p:cNvSpPr>
            <a:spLocks noGrp="1" noChangeArrowheads="1"/>
          </p:cNvSpPr>
          <p:nvPr>
            <p:ph type="title"/>
          </p:nvPr>
        </p:nvSpPr>
        <p:spPr/>
        <p:txBody>
          <a:bodyPr/>
          <a:lstStyle/>
          <a:p>
            <a:r>
              <a:rPr lang="en-GB" altLang="en-US"/>
              <a:t>System perceptions - Revisited</a:t>
            </a:r>
          </a:p>
        </p:txBody>
      </p:sp>
      <p:sp>
        <p:nvSpPr>
          <p:cNvPr id="80899" name="Rectangle 3"/>
          <p:cNvSpPr>
            <a:spLocks noGrp="1" noChangeArrowheads="1"/>
          </p:cNvSpPr>
          <p:nvPr>
            <p:ph type="body" idx="1"/>
          </p:nvPr>
        </p:nvSpPr>
        <p:spPr/>
        <p:txBody>
          <a:bodyPr/>
          <a:lstStyle/>
          <a:p>
            <a:r>
              <a:rPr lang="en-GB" altLang="en-US" sz="2800"/>
              <a:t>The system communications are changed under the effects of the environment</a:t>
            </a:r>
          </a:p>
          <a:p>
            <a:r>
              <a:rPr lang="en-GB" altLang="en-US" sz="2800"/>
              <a:t>The changes are compared to the expectations based on the model/identity of the system</a:t>
            </a:r>
          </a:p>
          <a:p>
            <a:r>
              <a:rPr lang="en-GB" altLang="en-US" sz="2800"/>
              <a:t>The effects of the environment are perceived (evaluated) in the interpretational context of the system model/identity</a:t>
            </a:r>
          </a:p>
        </p:txBody>
      </p:sp>
    </p:spTree>
    <p:extLst>
      <p:ext uri="{BB962C8B-B14F-4D97-AF65-F5344CB8AC3E}">
        <p14:creationId xmlns:p14="http://schemas.microsoft.com/office/powerpoint/2010/main" val="453084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B70F40E-936F-4026-95F0-4A75C3117E80}" type="slidenum">
              <a:rPr lang="en-GB" altLang="en-US"/>
              <a:pPr/>
              <a:t>3</a:t>
            </a:fld>
            <a:endParaRPr lang="en-GB" altLang="en-US"/>
          </a:p>
        </p:txBody>
      </p:sp>
      <p:sp>
        <p:nvSpPr>
          <p:cNvPr id="62466" name="Rectangle 2"/>
          <p:cNvSpPr>
            <a:spLocks noGrp="1" noChangeArrowheads="1"/>
          </p:cNvSpPr>
          <p:nvPr>
            <p:ph type="title"/>
          </p:nvPr>
        </p:nvSpPr>
        <p:spPr/>
        <p:txBody>
          <a:bodyPr/>
          <a:lstStyle/>
          <a:p>
            <a:r>
              <a:rPr lang="en-GB" altLang="en-US"/>
              <a:t>Objectives</a:t>
            </a:r>
          </a:p>
        </p:txBody>
      </p:sp>
      <p:sp>
        <p:nvSpPr>
          <p:cNvPr id="62467" name="Rectangle 3"/>
          <p:cNvSpPr>
            <a:spLocks noGrp="1" noChangeArrowheads="1"/>
          </p:cNvSpPr>
          <p:nvPr>
            <p:ph type="body" idx="1"/>
          </p:nvPr>
        </p:nvSpPr>
        <p:spPr/>
        <p:txBody>
          <a:bodyPr/>
          <a:lstStyle/>
          <a:p>
            <a:pPr>
              <a:lnSpc>
                <a:spcPct val="80000"/>
              </a:lnSpc>
            </a:pPr>
            <a:r>
              <a:rPr lang="en-GB" altLang="en-US" sz="2800" dirty="0"/>
              <a:t>Meaning </a:t>
            </a:r>
          </a:p>
          <a:p>
            <a:pPr>
              <a:lnSpc>
                <a:spcPct val="80000"/>
              </a:lnSpc>
            </a:pPr>
            <a:r>
              <a:rPr lang="en-GB" altLang="en-US" sz="2800" dirty="0"/>
              <a:t>Language</a:t>
            </a:r>
          </a:p>
          <a:p>
            <a:pPr>
              <a:lnSpc>
                <a:spcPct val="80000"/>
              </a:lnSpc>
            </a:pPr>
            <a:r>
              <a:rPr lang="en-GB" altLang="en-US" sz="2800" dirty="0"/>
              <a:t>Memory</a:t>
            </a:r>
          </a:p>
          <a:p>
            <a:pPr>
              <a:lnSpc>
                <a:spcPct val="80000"/>
              </a:lnSpc>
            </a:pPr>
            <a:r>
              <a:rPr lang="en-GB" altLang="en-US" sz="2800" dirty="0"/>
              <a:t>Structure and subsystems</a:t>
            </a:r>
          </a:p>
          <a:p>
            <a:pPr>
              <a:lnSpc>
                <a:spcPct val="80000"/>
              </a:lnSpc>
            </a:pPr>
            <a:r>
              <a:rPr lang="en-GB" altLang="en-US" sz="2800" dirty="0" smtClean="0"/>
              <a:t>System identity</a:t>
            </a:r>
            <a:endParaRPr lang="en-GB" altLang="en-US" sz="2800" dirty="0"/>
          </a:p>
          <a:p>
            <a:pPr>
              <a:lnSpc>
                <a:spcPct val="80000"/>
              </a:lnSpc>
            </a:pPr>
            <a:r>
              <a:rPr lang="en-GB" altLang="en-US" sz="2800" dirty="0"/>
              <a:t>Information subsystem</a:t>
            </a:r>
          </a:p>
          <a:p>
            <a:pPr>
              <a:lnSpc>
                <a:spcPct val="80000"/>
              </a:lnSpc>
            </a:pPr>
            <a:r>
              <a:rPr lang="en-GB" altLang="en-US" sz="2800" dirty="0"/>
              <a:t>Double contingency</a:t>
            </a:r>
          </a:p>
          <a:p>
            <a:pPr>
              <a:lnSpc>
                <a:spcPct val="80000"/>
              </a:lnSpc>
            </a:pPr>
            <a:r>
              <a:rPr lang="en-GB" altLang="en-US" sz="2800" dirty="0"/>
              <a:t>System identity</a:t>
            </a:r>
          </a:p>
          <a:p>
            <a:pPr>
              <a:lnSpc>
                <a:spcPct val="80000"/>
              </a:lnSpc>
            </a:pPr>
            <a:r>
              <a:rPr lang="en-GB" altLang="en-US" sz="2800" dirty="0"/>
              <a:t>Identity violation and adaptation</a:t>
            </a:r>
          </a:p>
          <a:p>
            <a:pPr>
              <a:lnSpc>
                <a:spcPct val="80000"/>
              </a:lnSpc>
            </a:pPr>
            <a:r>
              <a:rPr lang="en-GB" altLang="en-US" sz="2800" dirty="0" smtClean="0"/>
              <a:t>Complexity</a:t>
            </a:r>
            <a:endParaRPr lang="en-GB" altLang="en-US"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2DC46C8-8658-4E3B-98BE-C1C8302D6E83}" type="slidenum">
              <a:rPr lang="en-GB" altLang="en-US"/>
              <a:pPr/>
              <a:t>30</a:t>
            </a:fld>
            <a:endParaRPr lang="en-GB" altLang="en-US"/>
          </a:p>
        </p:txBody>
      </p:sp>
      <p:sp>
        <p:nvSpPr>
          <p:cNvPr id="81922" name="Rectangle 2"/>
          <p:cNvSpPr>
            <a:spLocks noGrp="1" noChangeArrowheads="1"/>
          </p:cNvSpPr>
          <p:nvPr>
            <p:ph type="title"/>
          </p:nvPr>
        </p:nvSpPr>
        <p:spPr/>
        <p:txBody>
          <a:bodyPr/>
          <a:lstStyle/>
          <a:p>
            <a:r>
              <a:rPr lang="en-GB" altLang="en-US"/>
              <a:t>System actions - Revisited</a:t>
            </a:r>
          </a:p>
        </p:txBody>
      </p:sp>
      <p:sp>
        <p:nvSpPr>
          <p:cNvPr id="81923" name="Rectangle 3"/>
          <p:cNvSpPr>
            <a:spLocks noGrp="1" noChangeArrowheads="1"/>
          </p:cNvSpPr>
          <p:nvPr>
            <p:ph type="body" idx="1"/>
          </p:nvPr>
        </p:nvSpPr>
        <p:spPr/>
        <p:txBody>
          <a:bodyPr/>
          <a:lstStyle/>
          <a:p>
            <a:r>
              <a:rPr lang="en-GB" altLang="en-US" sz="2800"/>
              <a:t>The system generates new communications about its own model/identity</a:t>
            </a:r>
          </a:p>
          <a:p>
            <a:r>
              <a:rPr lang="en-GB" altLang="en-US" sz="2800"/>
              <a:t>These communications induce effects upon the environment</a:t>
            </a:r>
          </a:p>
          <a:p>
            <a:r>
              <a:rPr lang="en-GB" altLang="en-US" sz="2800"/>
              <a:t>The objective of such actions is to reproduce and expand the system by continuing the analysis of other referenced communications (i.e., are they part or not of the system)</a:t>
            </a:r>
          </a:p>
        </p:txBody>
      </p:sp>
    </p:spTree>
    <p:extLst>
      <p:ext uri="{BB962C8B-B14F-4D97-AF65-F5344CB8AC3E}">
        <p14:creationId xmlns:p14="http://schemas.microsoft.com/office/powerpoint/2010/main" val="7146725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7936B47-DF8C-4D90-85AF-6FF90CC28393}" type="slidenum">
              <a:rPr lang="en-GB" altLang="en-US"/>
              <a:pPr/>
              <a:t>31</a:t>
            </a:fld>
            <a:endParaRPr lang="en-GB" altLang="en-US"/>
          </a:p>
        </p:txBody>
      </p:sp>
      <p:sp>
        <p:nvSpPr>
          <p:cNvPr id="87042" name="Rectangle 2"/>
          <p:cNvSpPr>
            <a:spLocks noGrp="1" noChangeArrowheads="1"/>
          </p:cNvSpPr>
          <p:nvPr>
            <p:ph type="title"/>
          </p:nvPr>
        </p:nvSpPr>
        <p:spPr/>
        <p:txBody>
          <a:bodyPr/>
          <a:lstStyle/>
          <a:p>
            <a:r>
              <a:rPr lang="en-GB" altLang="en-US"/>
              <a:t>Action and perception</a:t>
            </a:r>
          </a:p>
        </p:txBody>
      </p:sp>
      <p:sp>
        <p:nvSpPr>
          <p:cNvPr id="87043" name="Rectangle 3"/>
          <p:cNvSpPr>
            <a:spLocks noGrp="1" noChangeArrowheads="1"/>
          </p:cNvSpPr>
          <p:nvPr>
            <p:ph type="body" idx="1"/>
          </p:nvPr>
        </p:nvSpPr>
        <p:spPr/>
        <p:txBody>
          <a:bodyPr/>
          <a:lstStyle/>
          <a:p>
            <a:r>
              <a:rPr lang="en-GB" altLang="en-US"/>
              <a:t>Which comes first: chicken and egg dilemma</a:t>
            </a:r>
          </a:p>
          <a:p>
            <a:r>
              <a:rPr lang="en-GB" altLang="en-US"/>
              <a:t>Perceptions depend on actions </a:t>
            </a:r>
          </a:p>
          <a:p>
            <a:r>
              <a:rPr lang="en-GB" altLang="en-US"/>
              <a:t>Actions depend on perceptions</a:t>
            </a:r>
          </a:p>
          <a:p>
            <a:r>
              <a:rPr lang="en-GB" altLang="en-US"/>
              <a:t>E.g., human development</a:t>
            </a:r>
          </a:p>
        </p:txBody>
      </p:sp>
    </p:spTree>
    <p:extLst>
      <p:ext uri="{BB962C8B-B14F-4D97-AF65-F5344CB8AC3E}">
        <p14:creationId xmlns:p14="http://schemas.microsoft.com/office/powerpoint/2010/main" val="34782300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E75BE49-1B40-4368-B8DB-7FB50316D0C0}" type="slidenum">
              <a:rPr lang="en-GB" altLang="en-US"/>
              <a:pPr/>
              <a:t>32</a:t>
            </a:fld>
            <a:endParaRPr lang="en-GB" altLang="en-US"/>
          </a:p>
        </p:txBody>
      </p:sp>
      <p:sp>
        <p:nvSpPr>
          <p:cNvPr id="88066" name="Rectangle 2"/>
          <p:cNvSpPr>
            <a:spLocks noGrp="1" noChangeArrowheads="1"/>
          </p:cNvSpPr>
          <p:nvPr>
            <p:ph type="title"/>
          </p:nvPr>
        </p:nvSpPr>
        <p:spPr/>
        <p:txBody>
          <a:bodyPr/>
          <a:lstStyle/>
          <a:p>
            <a:r>
              <a:rPr lang="en-GB" altLang="en-US"/>
              <a:t>Double contingency</a:t>
            </a:r>
          </a:p>
        </p:txBody>
      </p:sp>
      <p:sp>
        <p:nvSpPr>
          <p:cNvPr id="88067" name="Rectangle 3"/>
          <p:cNvSpPr>
            <a:spLocks noGrp="1" noChangeArrowheads="1"/>
          </p:cNvSpPr>
          <p:nvPr>
            <p:ph type="body" idx="1"/>
          </p:nvPr>
        </p:nvSpPr>
        <p:spPr/>
        <p:txBody>
          <a:bodyPr/>
          <a:lstStyle/>
          <a:p>
            <a:r>
              <a:rPr lang="en-GB" altLang="en-US"/>
              <a:t>Double mutual dependence</a:t>
            </a:r>
          </a:p>
          <a:p>
            <a:r>
              <a:rPr lang="en-GB" altLang="en-US"/>
              <a:t>The conditional probabilities are circularly conditional</a:t>
            </a:r>
          </a:p>
          <a:p>
            <a:r>
              <a:rPr lang="en-GB" altLang="en-US"/>
              <a:t>Communications depend on the system model, which depends on communications</a:t>
            </a:r>
          </a:p>
        </p:txBody>
      </p:sp>
    </p:spTree>
    <p:extLst>
      <p:ext uri="{BB962C8B-B14F-4D97-AF65-F5344CB8AC3E}">
        <p14:creationId xmlns:p14="http://schemas.microsoft.com/office/powerpoint/2010/main" val="4603631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64FA76-7411-4881-9CD2-92B74D7DEFE5}" type="slidenum">
              <a:rPr lang="en-GB" altLang="en-US"/>
              <a:pPr/>
              <a:t>33</a:t>
            </a:fld>
            <a:endParaRPr lang="en-GB" altLang="en-US"/>
          </a:p>
        </p:txBody>
      </p:sp>
      <p:sp>
        <p:nvSpPr>
          <p:cNvPr id="89090" name="Rectangle 2"/>
          <p:cNvSpPr>
            <a:spLocks noGrp="1" noChangeArrowheads="1"/>
          </p:cNvSpPr>
          <p:nvPr>
            <p:ph type="title"/>
          </p:nvPr>
        </p:nvSpPr>
        <p:spPr/>
        <p:txBody>
          <a:bodyPr/>
          <a:lstStyle/>
          <a:p>
            <a:r>
              <a:rPr lang="en-GB" altLang="en-US"/>
              <a:t>Generating a system</a:t>
            </a:r>
          </a:p>
        </p:txBody>
      </p:sp>
      <p:sp>
        <p:nvSpPr>
          <p:cNvPr id="89091" name="Rectangle 3"/>
          <p:cNvSpPr>
            <a:spLocks noGrp="1" noChangeArrowheads="1"/>
          </p:cNvSpPr>
          <p:nvPr>
            <p:ph type="body" idx="1"/>
          </p:nvPr>
        </p:nvSpPr>
        <p:spPr/>
        <p:txBody>
          <a:bodyPr/>
          <a:lstStyle/>
          <a:p>
            <a:r>
              <a:rPr lang="en-GB" altLang="en-US" sz="2800"/>
              <a:t>Double contingency is the root of the system</a:t>
            </a:r>
          </a:p>
          <a:p>
            <a:r>
              <a:rPr lang="en-GB" altLang="en-US" sz="2800"/>
              <a:t>Systems emerge from a double contingency, by questioning the identity and limits of a communication cluster and generating further communications maintaining the cluster and possibly making it denser</a:t>
            </a:r>
          </a:p>
          <a:p>
            <a:r>
              <a:rPr lang="en-GB" altLang="en-US" sz="2800"/>
              <a:t>E.g., human psyche: ‘who am I ?’</a:t>
            </a:r>
          </a:p>
        </p:txBody>
      </p:sp>
    </p:spTree>
    <p:extLst>
      <p:ext uri="{BB962C8B-B14F-4D97-AF65-F5344CB8AC3E}">
        <p14:creationId xmlns:p14="http://schemas.microsoft.com/office/powerpoint/2010/main" val="35038998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9164F6A-8F59-49BA-851C-1E5BDC321605}" type="slidenum">
              <a:rPr lang="en-GB" altLang="en-US"/>
              <a:pPr/>
              <a:t>34</a:t>
            </a:fld>
            <a:endParaRPr lang="en-GB" altLang="en-US"/>
          </a:p>
        </p:txBody>
      </p:sp>
      <p:sp>
        <p:nvSpPr>
          <p:cNvPr id="90114" name="Rectangle 2"/>
          <p:cNvSpPr>
            <a:spLocks noGrp="1" noChangeArrowheads="1"/>
          </p:cNvSpPr>
          <p:nvPr>
            <p:ph type="title"/>
          </p:nvPr>
        </p:nvSpPr>
        <p:spPr/>
        <p:txBody>
          <a:bodyPr/>
          <a:lstStyle/>
          <a:p>
            <a:r>
              <a:rPr lang="en-GB" altLang="en-US" sz="4000"/>
              <a:t>Information subsystem and double contingency</a:t>
            </a:r>
          </a:p>
        </p:txBody>
      </p:sp>
      <p:sp>
        <p:nvSpPr>
          <p:cNvPr id="90115" name="Rectangle 3"/>
          <p:cNvSpPr>
            <a:spLocks noGrp="1" noChangeArrowheads="1"/>
          </p:cNvSpPr>
          <p:nvPr>
            <p:ph type="body" idx="1"/>
          </p:nvPr>
        </p:nvSpPr>
        <p:spPr/>
        <p:txBody>
          <a:bodyPr/>
          <a:lstStyle/>
          <a:p>
            <a:r>
              <a:rPr lang="en-GB" altLang="en-US"/>
              <a:t>The emergence of the information subsystem creates a new double contingency root, helping the increased expansion of the system</a:t>
            </a:r>
          </a:p>
          <a:p>
            <a:r>
              <a:rPr lang="en-GB" altLang="en-US"/>
              <a:t>E.g., animals with nervous system</a:t>
            </a:r>
          </a:p>
        </p:txBody>
      </p:sp>
    </p:spTree>
    <p:extLst>
      <p:ext uri="{BB962C8B-B14F-4D97-AF65-F5344CB8AC3E}">
        <p14:creationId xmlns:p14="http://schemas.microsoft.com/office/powerpoint/2010/main" val="9771364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E4F533-F17F-4CF4-A3C0-D3E48B2A4794}" type="slidenum">
              <a:rPr lang="en-GB" altLang="en-US"/>
              <a:pPr/>
              <a:t>35</a:t>
            </a:fld>
            <a:endParaRPr lang="en-GB" altLang="en-US"/>
          </a:p>
        </p:txBody>
      </p:sp>
      <p:sp>
        <p:nvSpPr>
          <p:cNvPr id="117762" name="Rectangle 2"/>
          <p:cNvSpPr>
            <a:spLocks noGrp="1" noChangeArrowheads="1"/>
          </p:cNvSpPr>
          <p:nvPr>
            <p:ph type="title"/>
          </p:nvPr>
        </p:nvSpPr>
        <p:spPr/>
        <p:txBody>
          <a:bodyPr/>
          <a:lstStyle/>
          <a:p>
            <a:r>
              <a:rPr lang="en-GB" altLang="en-US"/>
              <a:t>Identity violations</a:t>
            </a:r>
          </a:p>
        </p:txBody>
      </p:sp>
      <p:sp>
        <p:nvSpPr>
          <p:cNvPr id="117763" name="Rectangle 3"/>
          <p:cNvSpPr>
            <a:spLocks noGrp="1" noChangeArrowheads="1"/>
          </p:cNvSpPr>
          <p:nvPr>
            <p:ph type="body" idx="1"/>
          </p:nvPr>
        </p:nvSpPr>
        <p:spPr/>
        <p:txBody>
          <a:bodyPr/>
          <a:lstStyle/>
          <a:p>
            <a:pPr>
              <a:lnSpc>
                <a:spcPct val="90000"/>
              </a:lnSpc>
            </a:pPr>
            <a:r>
              <a:rPr lang="en-GB" altLang="en-US" sz="2800" dirty="0"/>
              <a:t>Faults: communications that </a:t>
            </a:r>
            <a:r>
              <a:rPr lang="en-GB" altLang="en-US" sz="2800" dirty="0" smtClean="0"/>
              <a:t>do not </a:t>
            </a:r>
            <a:r>
              <a:rPr lang="en-GB" altLang="en-US" sz="2800" dirty="0"/>
              <a:t>fit the language of the system – not in the lexicon, or not according to the rules of the grammar</a:t>
            </a:r>
          </a:p>
          <a:p>
            <a:pPr>
              <a:lnSpc>
                <a:spcPct val="90000"/>
              </a:lnSpc>
            </a:pPr>
            <a:r>
              <a:rPr lang="en-GB" altLang="en-US" sz="2800" dirty="0"/>
              <a:t>Error: communications follow the rules of the system, but it is impossible to generate a continuation for them according to the rules of the system – the system’s environment description is incorrect</a:t>
            </a:r>
          </a:p>
          <a:p>
            <a:pPr>
              <a:lnSpc>
                <a:spcPct val="90000"/>
              </a:lnSpc>
            </a:pPr>
            <a:r>
              <a:rPr lang="en-GB" altLang="en-US" sz="2800" dirty="0"/>
              <a:t>Failure: the system shrinks significantly due to errors and faults</a:t>
            </a:r>
          </a:p>
        </p:txBody>
      </p:sp>
    </p:spTree>
    <p:extLst>
      <p:ext uri="{BB962C8B-B14F-4D97-AF65-F5344CB8AC3E}">
        <p14:creationId xmlns:p14="http://schemas.microsoft.com/office/powerpoint/2010/main" val="38918879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37E1B99-C8A4-41F8-8408-936F8C809482}" type="slidenum">
              <a:rPr lang="en-GB" altLang="en-US"/>
              <a:pPr/>
              <a:t>36</a:t>
            </a:fld>
            <a:endParaRPr lang="en-GB" altLang="en-US"/>
          </a:p>
        </p:txBody>
      </p:sp>
      <p:sp>
        <p:nvSpPr>
          <p:cNvPr id="118786" name="Rectangle 2"/>
          <p:cNvSpPr>
            <a:spLocks noGrp="1" noChangeArrowheads="1"/>
          </p:cNvSpPr>
          <p:nvPr>
            <p:ph type="title"/>
          </p:nvPr>
        </p:nvSpPr>
        <p:spPr/>
        <p:txBody>
          <a:bodyPr/>
          <a:lstStyle/>
          <a:p>
            <a:r>
              <a:rPr lang="en-GB" altLang="en-US"/>
              <a:t>System adaptation</a:t>
            </a:r>
          </a:p>
        </p:txBody>
      </p:sp>
      <p:sp>
        <p:nvSpPr>
          <p:cNvPr id="118787" name="Rectangle 3"/>
          <p:cNvSpPr>
            <a:spLocks noGrp="1" noChangeArrowheads="1"/>
          </p:cNvSpPr>
          <p:nvPr>
            <p:ph type="body" idx="1"/>
          </p:nvPr>
        </p:nvSpPr>
        <p:spPr/>
        <p:txBody>
          <a:bodyPr/>
          <a:lstStyle/>
          <a:p>
            <a:pPr>
              <a:lnSpc>
                <a:spcPct val="80000"/>
              </a:lnSpc>
            </a:pPr>
            <a:r>
              <a:rPr lang="en-GB" altLang="en-US" sz="2800"/>
              <a:t>In response to identity violations the system adapts by changing its identity – i.e. by changing referencing and continuation rules</a:t>
            </a:r>
          </a:p>
          <a:p>
            <a:pPr>
              <a:lnSpc>
                <a:spcPct val="80000"/>
              </a:lnSpc>
            </a:pPr>
            <a:r>
              <a:rPr lang="en-GB" altLang="en-US" sz="2800"/>
              <a:t>Adaptation starts by information subsystem communications – identity definition, checking and enforcement</a:t>
            </a:r>
          </a:p>
          <a:p>
            <a:pPr>
              <a:lnSpc>
                <a:spcPct val="80000"/>
              </a:lnSpc>
            </a:pPr>
            <a:r>
              <a:rPr lang="en-GB" altLang="en-US" sz="2800"/>
              <a:t>The aim of the adaptation is to prevent the re-occurrence of the root of the identity violation (e.g. fault or source of error)</a:t>
            </a:r>
          </a:p>
          <a:p>
            <a:pPr>
              <a:lnSpc>
                <a:spcPct val="80000"/>
              </a:lnSpc>
            </a:pPr>
            <a:r>
              <a:rPr lang="en-GB" altLang="en-US" sz="2800"/>
              <a:t>E.g. management communications in an adapting company</a:t>
            </a:r>
          </a:p>
        </p:txBody>
      </p:sp>
    </p:spTree>
    <p:extLst>
      <p:ext uri="{BB962C8B-B14F-4D97-AF65-F5344CB8AC3E}">
        <p14:creationId xmlns:p14="http://schemas.microsoft.com/office/powerpoint/2010/main" val="2186408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5E6C1FE-07D9-44EC-ABA0-04D854AE97B0}" type="slidenum">
              <a:rPr lang="en-GB" altLang="en-US"/>
              <a:pPr/>
              <a:t>37</a:t>
            </a:fld>
            <a:endParaRPr lang="en-GB" altLang="en-US"/>
          </a:p>
        </p:txBody>
      </p:sp>
      <p:sp>
        <p:nvSpPr>
          <p:cNvPr id="119810" name="Rectangle 2"/>
          <p:cNvSpPr>
            <a:spLocks noGrp="1" noChangeArrowheads="1"/>
          </p:cNvSpPr>
          <p:nvPr>
            <p:ph type="title"/>
          </p:nvPr>
        </p:nvSpPr>
        <p:spPr/>
        <p:txBody>
          <a:bodyPr/>
          <a:lstStyle/>
          <a:p>
            <a:r>
              <a:rPr lang="en-GB" altLang="en-US"/>
              <a:t>Wrong adaptation</a:t>
            </a:r>
          </a:p>
        </p:txBody>
      </p:sp>
      <p:sp>
        <p:nvSpPr>
          <p:cNvPr id="119811" name="Rectangle 3"/>
          <p:cNvSpPr>
            <a:spLocks noGrp="1" noChangeArrowheads="1"/>
          </p:cNvSpPr>
          <p:nvPr>
            <p:ph type="body" idx="1"/>
          </p:nvPr>
        </p:nvSpPr>
        <p:spPr/>
        <p:txBody>
          <a:bodyPr/>
          <a:lstStyle/>
          <a:p>
            <a:r>
              <a:rPr lang="en-GB" altLang="en-US"/>
              <a:t>Adaptation may not increase the correctness of the system’s environment description </a:t>
            </a:r>
          </a:p>
          <a:p>
            <a:r>
              <a:rPr lang="en-GB" altLang="en-US"/>
              <a:t>In case of wrong adaptation the frequency of faults, errors and failures may increase and the system may cease to exist</a:t>
            </a:r>
          </a:p>
        </p:txBody>
      </p:sp>
    </p:spTree>
    <p:extLst>
      <p:ext uri="{BB962C8B-B14F-4D97-AF65-F5344CB8AC3E}">
        <p14:creationId xmlns:p14="http://schemas.microsoft.com/office/powerpoint/2010/main" val="27430366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F0BE4A52-99C7-42EC-BAAB-6AACDD5039FE}" type="slidenum">
              <a:rPr lang="en-GB" altLang="en-US"/>
              <a:pPr/>
              <a:t>38</a:t>
            </a:fld>
            <a:endParaRPr lang="en-GB" altLang="en-US"/>
          </a:p>
        </p:txBody>
      </p:sp>
      <p:sp>
        <p:nvSpPr>
          <p:cNvPr id="91138" name="Rectangle 2"/>
          <p:cNvSpPr>
            <a:spLocks noGrp="1" noChangeArrowheads="1"/>
          </p:cNvSpPr>
          <p:nvPr>
            <p:ph type="title"/>
          </p:nvPr>
        </p:nvSpPr>
        <p:spPr/>
        <p:txBody>
          <a:bodyPr/>
          <a:lstStyle/>
          <a:p>
            <a:r>
              <a:rPr lang="en-GB" altLang="en-US"/>
              <a:t>Are systems complex ?</a:t>
            </a:r>
          </a:p>
        </p:txBody>
      </p:sp>
      <p:sp>
        <p:nvSpPr>
          <p:cNvPr id="91139" name="Rectangle 3"/>
          <p:cNvSpPr>
            <a:spLocks noGrp="1" noChangeArrowheads="1"/>
          </p:cNvSpPr>
          <p:nvPr>
            <p:ph type="body" idx="1"/>
          </p:nvPr>
        </p:nvSpPr>
        <p:spPr>
          <a:xfrm>
            <a:off x="685800" y="1981200"/>
            <a:ext cx="7772400" cy="1160463"/>
          </a:xfrm>
        </p:spPr>
        <p:txBody>
          <a:bodyPr/>
          <a:lstStyle/>
          <a:p>
            <a:r>
              <a:rPr lang="en-GB" altLang="en-US"/>
              <a:t>E.g., cell, organism, society; they are complex</a:t>
            </a:r>
          </a:p>
        </p:txBody>
      </p:sp>
      <p:pic>
        <p:nvPicPr>
          <p:cNvPr id="91140" name="Picture 4" descr="bacter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3357563"/>
            <a:ext cx="2879725"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1141" name="Object 5"/>
          <p:cNvGraphicFramePr>
            <a:graphicFrameLocks noChangeAspect="1"/>
          </p:cNvGraphicFramePr>
          <p:nvPr/>
        </p:nvGraphicFramePr>
        <p:xfrm>
          <a:off x="3276600" y="3716338"/>
          <a:ext cx="2209800" cy="1676400"/>
        </p:xfrm>
        <a:graphic>
          <a:graphicData uri="http://schemas.openxmlformats.org/presentationml/2006/ole">
            <mc:AlternateContent xmlns:mc="http://schemas.openxmlformats.org/markup-compatibility/2006">
              <mc:Choice xmlns:v="urn:schemas-microsoft-com:vml" Requires="v">
                <p:oleObj spid="_x0000_s1027" name="Bitmap Image" r:id="rId4" imgW="2209524" imgH="1676634" progId="Paint.Picture">
                  <p:embed/>
                </p:oleObj>
              </mc:Choice>
              <mc:Fallback>
                <p:oleObj name="Bitmap Image" r:id="rId4" imgW="2209524" imgH="1676634" progId="Paint.Picture">
                  <p:embed/>
                  <p:pic>
                    <p:nvPicPr>
                      <p:cNvPr id="91141"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3716338"/>
                        <a:ext cx="22098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91142" name="Picture 6" descr="st_166-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0425" y="3573463"/>
            <a:ext cx="2982913"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80167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1226895-1912-4408-94EF-BE5DADA9F72A}" type="slidenum">
              <a:rPr lang="en-GB" altLang="en-US"/>
              <a:pPr/>
              <a:t>39</a:t>
            </a:fld>
            <a:endParaRPr lang="en-GB" altLang="en-US"/>
          </a:p>
        </p:txBody>
      </p:sp>
      <p:sp>
        <p:nvSpPr>
          <p:cNvPr id="92162" name="Rectangle 2"/>
          <p:cNvSpPr>
            <a:spLocks noGrp="1" noChangeArrowheads="1"/>
          </p:cNvSpPr>
          <p:nvPr>
            <p:ph type="title"/>
          </p:nvPr>
        </p:nvSpPr>
        <p:spPr/>
        <p:txBody>
          <a:bodyPr/>
          <a:lstStyle/>
          <a:p>
            <a:r>
              <a:rPr lang="en-GB" altLang="en-US"/>
              <a:t>How to measure complexity ?</a:t>
            </a:r>
          </a:p>
        </p:txBody>
      </p:sp>
      <p:sp>
        <p:nvSpPr>
          <p:cNvPr id="92163" name="Rectangle 3"/>
          <p:cNvSpPr>
            <a:spLocks noGrp="1" noChangeArrowheads="1"/>
          </p:cNvSpPr>
          <p:nvPr>
            <p:ph type="body" idx="1"/>
          </p:nvPr>
        </p:nvSpPr>
        <p:spPr/>
        <p:txBody>
          <a:bodyPr/>
          <a:lstStyle/>
          <a:p>
            <a:r>
              <a:rPr lang="en-GB" altLang="en-US"/>
              <a:t>Description length in some language</a:t>
            </a:r>
          </a:p>
          <a:p>
            <a:r>
              <a:rPr lang="en-GB" altLang="en-US"/>
              <a:t>E.g., watch (mechanical system), human body, computer programs</a:t>
            </a:r>
          </a:p>
        </p:txBody>
      </p:sp>
    </p:spTree>
    <p:extLst>
      <p:ext uri="{BB962C8B-B14F-4D97-AF65-F5344CB8AC3E}">
        <p14:creationId xmlns:p14="http://schemas.microsoft.com/office/powerpoint/2010/main" val="4082941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lide Number Placeholder 5"/>
          <p:cNvSpPr>
            <a:spLocks noGrp="1"/>
          </p:cNvSpPr>
          <p:nvPr>
            <p:ph type="sldNum" sz="quarter" idx="12"/>
          </p:nvPr>
        </p:nvSpPr>
        <p:spPr/>
        <p:txBody>
          <a:bodyPr/>
          <a:lstStyle/>
          <a:p>
            <a:fld id="{1B8324AB-675B-4262-8922-8DEFD4546D2A}" type="slidenum">
              <a:rPr lang="en-GB" altLang="en-US"/>
              <a:pPr/>
              <a:t>4</a:t>
            </a:fld>
            <a:endParaRPr lang="en-GB" altLang="en-US"/>
          </a:p>
        </p:txBody>
      </p:sp>
      <p:sp>
        <p:nvSpPr>
          <p:cNvPr id="63490" name="Rectangle 2"/>
          <p:cNvSpPr>
            <a:spLocks noGrp="1" noChangeArrowheads="1"/>
          </p:cNvSpPr>
          <p:nvPr>
            <p:ph type="title"/>
          </p:nvPr>
        </p:nvSpPr>
        <p:spPr/>
        <p:txBody>
          <a:bodyPr/>
          <a:lstStyle/>
          <a:p>
            <a:r>
              <a:rPr lang="en-GB" altLang="en-US"/>
              <a:t>Communication systems</a:t>
            </a:r>
          </a:p>
        </p:txBody>
      </p:sp>
      <p:sp>
        <p:nvSpPr>
          <p:cNvPr id="63492" name="Rectangle 4"/>
          <p:cNvSpPr>
            <a:spLocks noChangeArrowheads="1"/>
          </p:cNvSpPr>
          <p:nvPr/>
        </p:nvSpPr>
        <p:spPr bwMode="auto">
          <a:xfrm>
            <a:off x="1266825" y="3070225"/>
            <a:ext cx="215900" cy="215900"/>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493" name="Rectangle 5"/>
          <p:cNvSpPr>
            <a:spLocks noChangeArrowheads="1"/>
          </p:cNvSpPr>
          <p:nvPr/>
        </p:nvSpPr>
        <p:spPr bwMode="auto">
          <a:xfrm>
            <a:off x="1482725" y="4797425"/>
            <a:ext cx="215900" cy="215900"/>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494" name="Rectangle 6"/>
          <p:cNvSpPr>
            <a:spLocks noChangeArrowheads="1"/>
          </p:cNvSpPr>
          <p:nvPr/>
        </p:nvSpPr>
        <p:spPr bwMode="auto">
          <a:xfrm>
            <a:off x="2995613" y="2349500"/>
            <a:ext cx="215900" cy="215900"/>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495" name="Rectangle 7"/>
          <p:cNvSpPr>
            <a:spLocks noChangeArrowheads="1"/>
          </p:cNvSpPr>
          <p:nvPr/>
        </p:nvSpPr>
        <p:spPr bwMode="auto">
          <a:xfrm>
            <a:off x="5154613" y="2493963"/>
            <a:ext cx="215900" cy="215900"/>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496" name="Rectangle 8"/>
          <p:cNvSpPr>
            <a:spLocks noChangeArrowheads="1"/>
          </p:cNvSpPr>
          <p:nvPr/>
        </p:nvSpPr>
        <p:spPr bwMode="auto">
          <a:xfrm>
            <a:off x="6883400" y="3286125"/>
            <a:ext cx="215900" cy="215900"/>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497" name="Rectangle 9"/>
          <p:cNvSpPr>
            <a:spLocks noChangeArrowheads="1"/>
          </p:cNvSpPr>
          <p:nvPr/>
        </p:nvSpPr>
        <p:spPr bwMode="auto">
          <a:xfrm>
            <a:off x="5730875" y="4654550"/>
            <a:ext cx="215900" cy="215900"/>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498" name="Rectangle 10"/>
          <p:cNvSpPr>
            <a:spLocks noChangeArrowheads="1"/>
          </p:cNvSpPr>
          <p:nvPr/>
        </p:nvSpPr>
        <p:spPr bwMode="auto">
          <a:xfrm>
            <a:off x="2995613" y="5518150"/>
            <a:ext cx="215900" cy="215900"/>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499" name="Line 11"/>
          <p:cNvSpPr>
            <a:spLocks noChangeShapeType="1"/>
          </p:cNvSpPr>
          <p:nvPr/>
        </p:nvSpPr>
        <p:spPr bwMode="auto">
          <a:xfrm>
            <a:off x="1554163" y="3286125"/>
            <a:ext cx="1439862" cy="2159000"/>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0" name="Line 12"/>
          <p:cNvSpPr>
            <a:spLocks noChangeShapeType="1"/>
          </p:cNvSpPr>
          <p:nvPr/>
        </p:nvSpPr>
        <p:spPr bwMode="auto">
          <a:xfrm>
            <a:off x="1770063" y="4941888"/>
            <a:ext cx="1152525" cy="576262"/>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1" name="Line 13"/>
          <p:cNvSpPr>
            <a:spLocks noChangeShapeType="1"/>
          </p:cNvSpPr>
          <p:nvPr/>
        </p:nvSpPr>
        <p:spPr bwMode="auto">
          <a:xfrm>
            <a:off x="1554163" y="3141663"/>
            <a:ext cx="5257800" cy="144462"/>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2" name="Line 14"/>
          <p:cNvSpPr>
            <a:spLocks noChangeShapeType="1"/>
          </p:cNvSpPr>
          <p:nvPr/>
        </p:nvSpPr>
        <p:spPr bwMode="auto">
          <a:xfrm>
            <a:off x="1698625" y="3286125"/>
            <a:ext cx="3960813" cy="1439863"/>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3" name="Line 15"/>
          <p:cNvSpPr>
            <a:spLocks noChangeShapeType="1"/>
          </p:cNvSpPr>
          <p:nvPr/>
        </p:nvSpPr>
        <p:spPr bwMode="auto">
          <a:xfrm>
            <a:off x="1411288" y="3357563"/>
            <a:ext cx="1366837" cy="1871662"/>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4" name="Line 16"/>
          <p:cNvSpPr>
            <a:spLocks noChangeShapeType="1"/>
          </p:cNvSpPr>
          <p:nvPr/>
        </p:nvSpPr>
        <p:spPr bwMode="auto">
          <a:xfrm flipH="1" flipV="1">
            <a:off x="1411288" y="3429000"/>
            <a:ext cx="142875" cy="1152525"/>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5" name="Line 17"/>
          <p:cNvSpPr>
            <a:spLocks noChangeShapeType="1"/>
          </p:cNvSpPr>
          <p:nvPr/>
        </p:nvSpPr>
        <p:spPr bwMode="auto">
          <a:xfrm flipH="1" flipV="1">
            <a:off x="1554163" y="3573463"/>
            <a:ext cx="144462" cy="1008062"/>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6" name="Line 18"/>
          <p:cNvSpPr>
            <a:spLocks noChangeShapeType="1"/>
          </p:cNvSpPr>
          <p:nvPr/>
        </p:nvSpPr>
        <p:spPr bwMode="auto">
          <a:xfrm flipV="1">
            <a:off x="1770063" y="2709863"/>
            <a:ext cx="1296987" cy="2087562"/>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7" name="Line 19"/>
          <p:cNvSpPr>
            <a:spLocks noChangeShapeType="1"/>
          </p:cNvSpPr>
          <p:nvPr/>
        </p:nvSpPr>
        <p:spPr bwMode="auto">
          <a:xfrm flipV="1">
            <a:off x="1843088" y="2781300"/>
            <a:ext cx="3311525" cy="2089150"/>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8" name="Line 20"/>
          <p:cNvSpPr>
            <a:spLocks noChangeShapeType="1"/>
          </p:cNvSpPr>
          <p:nvPr/>
        </p:nvSpPr>
        <p:spPr bwMode="auto">
          <a:xfrm flipH="1">
            <a:off x="3067050" y="2709863"/>
            <a:ext cx="71438" cy="2663825"/>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09" name="Line 21"/>
          <p:cNvSpPr>
            <a:spLocks noChangeShapeType="1"/>
          </p:cNvSpPr>
          <p:nvPr/>
        </p:nvSpPr>
        <p:spPr bwMode="auto">
          <a:xfrm>
            <a:off x="3211513" y="2709863"/>
            <a:ext cx="0" cy="2663825"/>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0" name="Line 22"/>
          <p:cNvSpPr>
            <a:spLocks noChangeShapeType="1"/>
          </p:cNvSpPr>
          <p:nvPr/>
        </p:nvSpPr>
        <p:spPr bwMode="auto">
          <a:xfrm>
            <a:off x="2922588" y="2636838"/>
            <a:ext cx="71437" cy="2592387"/>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1" name="Line 23"/>
          <p:cNvSpPr>
            <a:spLocks noChangeShapeType="1"/>
          </p:cNvSpPr>
          <p:nvPr/>
        </p:nvSpPr>
        <p:spPr bwMode="auto">
          <a:xfrm>
            <a:off x="3354388" y="2709863"/>
            <a:ext cx="2305050" cy="1871662"/>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2" name="Line 24"/>
          <p:cNvSpPr>
            <a:spLocks noChangeShapeType="1"/>
          </p:cNvSpPr>
          <p:nvPr/>
        </p:nvSpPr>
        <p:spPr bwMode="auto">
          <a:xfrm flipH="1">
            <a:off x="1770063" y="2493963"/>
            <a:ext cx="1152525" cy="2087562"/>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3" name="Line 25"/>
          <p:cNvSpPr>
            <a:spLocks noChangeShapeType="1"/>
          </p:cNvSpPr>
          <p:nvPr/>
        </p:nvSpPr>
        <p:spPr bwMode="auto">
          <a:xfrm>
            <a:off x="5299075" y="2781300"/>
            <a:ext cx="503238" cy="1728788"/>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4" name="Line 26"/>
          <p:cNvSpPr>
            <a:spLocks noChangeShapeType="1"/>
          </p:cNvSpPr>
          <p:nvPr/>
        </p:nvSpPr>
        <p:spPr bwMode="auto">
          <a:xfrm>
            <a:off x="5443538" y="2781300"/>
            <a:ext cx="1368425" cy="431800"/>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5" name="Line 27"/>
          <p:cNvSpPr>
            <a:spLocks noChangeShapeType="1"/>
          </p:cNvSpPr>
          <p:nvPr/>
        </p:nvSpPr>
        <p:spPr bwMode="auto">
          <a:xfrm flipH="1">
            <a:off x="5875338" y="3502025"/>
            <a:ext cx="936625" cy="1079500"/>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6" name="Line 28"/>
          <p:cNvSpPr>
            <a:spLocks noChangeShapeType="1"/>
          </p:cNvSpPr>
          <p:nvPr/>
        </p:nvSpPr>
        <p:spPr bwMode="auto">
          <a:xfrm flipH="1" flipV="1">
            <a:off x="1554163" y="3213100"/>
            <a:ext cx="5184775" cy="144463"/>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7" name="Line 29"/>
          <p:cNvSpPr>
            <a:spLocks noChangeShapeType="1"/>
          </p:cNvSpPr>
          <p:nvPr/>
        </p:nvSpPr>
        <p:spPr bwMode="auto">
          <a:xfrm flipH="1">
            <a:off x="5875338" y="3429000"/>
            <a:ext cx="863600" cy="1008063"/>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8" name="Line 30"/>
          <p:cNvSpPr>
            <a:spLocks noChangeShapeType="1"/>
          </p:cNvSpPr>
          <p:nvPr/>
        </p:nvSpPr>
        <p:spPr bwMode="auto">
          <a:xfrm flipH="1" flipV="1">
            <a:off x="3282950" y="2636838"/>
            <a:ext cx="3384550" cy="792162"/>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19" name="Line 31"/>
          <p:cNvSpPr>
            <a:spLocks noChangeShapeType="1"/>
          </p:cNvSpPr>
          <p:nvPr/>
        </p:nvSpPr>
        <p:spPr bwMode="auto">
          <a:xfrm flipH="1">
            <a:off x="3282950" y="4797425"/>
            <a:ext cx="2376488" cy="647700"/>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20" name="Line 32"/>
          <p:cNvSpPr>
            <a:spLocks noChangeShapeType="1"/>
          </p:cNvSpPr>
          <p:nvPr/>
        </p:nvSpPr>
        <p:spPr bwMode="auto">
          <a:xfrm flipH="1" flipV="1">
            <a:off x="5227638" y="2781300"/>
            <a:ext cx="503237" cy="1800225"/>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21" name="Line 33"/>
          <p:cNvSpPr>
            <a:spLocks noChangeShapeType="1"/>
          </p:cNvSpPr>
          <p:nvPr/>
        </p:nvSpPr>
        <p:spPr bwMode="auto">
          <a:xfrm flipV="1">
            <a:off x="3211513" y="4941888"/>
            <a:ext cx="2374900" cy="576262"/>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22" name="Line 34"/>
          <p:cNvSpPr>
            <a:spLocks noChangeShapeType="1"/>
          </p:cNvSpPr>
          <p:nvPr/>
        </p:nvSpPr>
        <p:spPr bwMode="auto">
          <a:xfrm flipV="1">
            <a:off x="3354388" y="5013325"/>
            <a:ext cx="2376487" cy="576263"/>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23" name="Line 35"/>
          <p:cNvSpPr>
            <a:spLocks noChangeShapeType="1"/>
          </p:cNvSpPr>
          <p:nvPr/>
        </p:nvSpPr>
        <p:spPr bwMode="auto">
          <a:xfrm flipV="1">
            <a:off x="3282950" y="2852738"/>
            <a:ext cx="1871663" cy="2520950"/>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24" name="Line 36"/>
          <p:cNvSpPr>
            <a:spLocks noChangeShapeType="1"/>
          </p:cNvSpPr>
          <p:nvPr/>
        </p:nvSpPr>
        <p:spPr bwMode="auto">
          <a:xfrm flipH="1" flipV="1">
            <a:off x="1698625" y="3357563"/>
            <a:ext cx="1295400" cy="1944687"/>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25" name="Line 37"/>
          <p:cNvSpPr>
            <a:spLocks noChangeShapeType="1"/>
          </p:cNvSpPr>
          <p:nvPr/>
        </p:nvSpPr>
        <p:spPr bwMode="auto">
          <a:xfrm flipH="1" flipV="1">
            <a:off x="1770063" y="5086350"/>
            <a:ext cx="1152525" cy="503238"/>
          </a:xfrm>
          <a:prstGeom prst="line">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26" name="Freeform 38" descr="Recycled paper"/>
          <p:cNvSpPr>
            <a:spLocks/>
          </p:cNvSpPr>
          <p:nvPr/>
        </p:nvSpPr>
        <p:spPr bwMode="auto">
          <a:xfrm>
            <a:off x="1258888" y="2532063"/>
            <a:ext cx="5668962" cy="3173412"/>
          </a:xfrm>
          <a:custGeom>
            <a:avLst/>
            <a:gdLst>
              <a:gd name="T0" fmla="*/ 311 w 3571"/>
              <a:gd name="T1" fmla="*/ 1579 h 1999"/>
              <a:gd name="T2" fmla="*/ 304 w 3571"/>
              <a:gd name="T3" fmla="*/ 1403 h 1999"/>
              <a:gd name="T4" fmla="*/ 277 w 3571"/>
              <a:gd name="T5" fmla="*/ 1362 h 1999"/>
              <a:gd name="T6" fmla="*/ 284 w 3571"/>
              <a:gd name="T7" fmla="*/ 1369 h 1999"/>
              <a:gd name="T8" fmla="*/ 176 w 3571"/>
              <a:gd name="T9" fmla="*/ 1362 h 1999"/>
              <a:gd name="T10" fmla="*/ 81 w 3571"/>
              <a:gd name="T11" fmla="*/ 1240 h 1999"/>
              <a:gd name="T12" fmla="*/ 20 w 3571"/>
              <a:gd name="T13" fmla="*/ 942 h 1999"/>
              <a:gd name="T14" fmla="*/ 6 w 3571"/>
              <a:gd name="T15" fmla="*/ 657 h 1999"/>
              <a:gd name="T16" fmla="*/ 189 w 3571"/>
              <a:gd name="T17" fmla="*/ 474 h 1999"/>
              <a:gd name="T18" fmla="*/ 399 w 3571"/>
              <a:gd name="T19" fmla="*/ 291 h 1999"/>
              <a:gd name="T20" fmla="*/ 515 w 3571"/>
              <a:gd name="T21" fmla="*/ 217 h 1999"/>
              <a:gd name="T22" fmla="*/ 616 w 3571"/>
              <a:gd name="T23" fmla="*/ 115 h 1999"/>
              <a:gd name="T24" fmla="*/ 677 w 3571"/>
              <a:gd name="T25" fmla="*/ 74 h 1999"/>
              <a:gd name="T26" fmla="*/ 867 w 3571"/>
              <a:gd name="T27" fmla="*/ 0 h 1999"/>
              <a:gd name="T28" fmla="*/ 1091 w 3571"/>
              <a:gd name="T29" fmla="*/ 81 h 1999"/>
              <a:gd name="T30" fmla="*/ 1212 w 3571"/>
              <a:gd name="T31" fmla="*/ 156 h 1999"/>
              <a:gd name="T32" fmla="*/ 1314 w 3571"/>
              <a:gd name="T33" fmla="*/ 135 h 1999"/>
              <a:gd name="T34" fmla="*/ 1517 w 3571"/>
              <a:gd name="T35" fmla="*/ 27 h 1999"/>
              <a:gd name="T36" fmla="*/ 1741 w 3571"/>
              <a:gd name="T37" fmla="*/ 95 h 1999"/>
              <a:gd name="T38" fmla="*/ 1917 w 3571"/>
              <a:gd name="T39" fmla="*/ 176 h 1999"/>
              <a:gd name="T40" fmla="*/ 2432 w 3571"/>
              <a:gd name="T41" fmla="*/ 203 h 1999"/>
              <a:gd name="T42" fmla="*/ 2839 w 3571"/>
              <a:gd name="T43" fmla="*/ 88 h 1999"/>
              <a:gd name="T44" fmla="*/ 3069 w 3571"/>
              <a:gd name="T45" fmla="*/ 81 h 1999"/>
              <a:gd name="T46" fmla="*/ 3395 w 3571"/>
              <a:gd name="T47" fmla="*/ 142 h 1999"/>
              <a:gd name="T48" fmla="*/ 3456 w 3571"/>
              <a:gd name="T49" fmla="*/ 183 h 1999"/>
              <a:gd name="T50" fmla="*/ 3435 w 3571"/>
              <a:gd name="T51" fmla="*/ 413 h 1999"/>
              <a:gd name="T52" fmla="*/ 3523 w 3571"/>
              <a:gd name="T53" fmla="*/ 711 h 1999"/>
              <a:gd name="T54" fmla="*/ 3557 w 3571"/>
              <a:gd name="T55" fmla="*/ 779 h 1999"/>
              <a:gd name="T56" fmla="*/ 3544 w 3571"/>
              <a:gd name="T57" fmla="*/ 881 h 1999"/>
              <a:gd name="T58" fmla="*/ 3483 w 3571"/>
              <a:gd name="T59" fmla="*/ 915 h 1999"/>
              <a:gd name="T60" fmla="*/ 3442 w 3571"/>
              <a:gd name="T61" fmla="*/ 935 h 1999"/>
              <a:gd name="T62" fmla="*/ 3381 w 3571"/>
              <a:gd name="T63" fmla="*/ 955 h 1999"/>
              <a:gd name="T64" fmla="*/ 3334 w 3571"/>
              <a:gd name="T65" fmla="*/ 976 h 1999"/>
              <a:gd name="T66" fmla="*/ 3273 w 3571"/>
              <a:gd name="T67" fmla="*/ 1016 h 1999"/>
              <a:gd name="T68" fmla="*/ 3144 w 3571"/>
              <a:gd name="T69" fmla="*/ 1145 h 1999"/>
              <a:gd name="T70" fmla="*/ 3090 w 3571"/>
              <a:gd name="T71" fmla="*/ 1193 h 1999"/>
              <a:gd name="T72" fmla="*/ 2690 w 3571"/>
              <a:gd name="T73" fmla="*/ 1281 h 1999"/>
              <a:gd name="T74" fmla="*/ 2737 w 3571"/>
              <a:gd name="T75" fmla="*/ 1409 h 1999"/>
              <a:gd name="T76" fmla="*/ 2771 w 3571"/>
              <a:gd name="T77" fmla="*/ 1606 h 1999"/>
              <a:gd name="T78" fmla="*/ 2595 w 3571"/>
              <a:gd name="T79" fmla="*/ 1755 h 1999"/>
              <a:gd name="T80" fmla="*/ 2378 w 3571"/>
              <a:gd name="T81" fmla="*/ 1809 h 1999"/>
              <a:gd name="T82" fmla="*/ 1917 w 3571"/>
              <a:gd name="T83" fmla="*/ 1918 h 1999"/>
              <a:gd name="T84" fmla="*/ 1565 w 3571"/>
              <a:gd name="T85" fmla="*/ 1985 h 1999"/>
              <a:gd name="T86" fmla="*/ 1267 w 3571"/>
              <a:gd name="T87" fmla="*/ 1884 h 1999"/>
              <a:gd name="T88" fmla="*/ 1253 w 3571"/>
              <a:gd name="T89" fmla="*/ 1863 h 1999"/>
              <a:gd name="T90" fmla="*/ 1070 w 3571"/>
              <a:gd name="T91" fmla="*/ 1735 h 1999"/>
              <a:gd name="T92" fmla="*/ 901 w 3571"/>
              <a:gd name="T93" fmla="*/ 1897 h 1999"/>
              <a:gd name="T94" fmla="*/ 745 w 3571"/>
              <a:gd name="T95" fmla="*/ 1999 h 1999"/>
              <a:gd name="T96" fmla="*/ 542 w 3571"/>
              <a:gd name="T97" fmla="*/ 1965 h 1999"/>
              <a:gd name="T98" fmla="*/ 413 w 3571"/>
              <a:gd name="T99" fmla="*/ 1911 h 1999"/>
              <a:gd name="T100" fmla="*/ 440 w 3571"/>
              <a:gd name="T101" fmla="*/ 1863 h 1999"/>
              <a:gd name="T102" fmla="*/ 440 w 3571"/>
              <a:gd name="T103" fmla="*/ 1823 h 1999"/>
              <a:gd name="T104" fmla="*/ 420 w 3571"/>
              <a:gd name="T105" fmla="*/ 1782 h 1999"/>
              <a:gd name="T106" fmla="*/ 393 w 3571"/>
              <a:gd name="T107" fmla="*/ 1796 h 1999"/>
              <a:gd name="T108" fmla="*/ 413 w 3571"/>
              <a:gd name="T109" fmla="*/ 1836 h 1999"/>
              <a:gd name="T110" fmla="*/ 372 w 3571"/>
              <a:gd name="T111" fmla="*/ 1816 h 1999"/>
              <a:gd name="T112" fmla="*/ 271 w 3571"/>
              <a:gd name="T113" fmla="*/ 1782 h 1999"/>
              <a:gd name="T114" fmla="*/ 284 w 3571"/>
              <a:gd name="T115" fmla="*/ 1714 h 1999"/>
              <a:gd name="T116" fmla="*/ 291 w 3571"/>
              <a:gd name="T117" fmla="*/ 1647 h 1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571" h="1999">
                <a:moveTo>
                  <a:pt x="277" y="1674"/>
                </a:moveTo>
                <a:cubicBezTo>
                  <a:pt x="319" y="1660"/>
                  <a:pt x="304" y="1623"/>
                  <a:pt x="311" y="1579"/>
                </a:cubicBezTo>
                <a:cubicBezTo>
                  <a:pt x="313" y="1565"/>
                  <a:pt x="320" y="1545"/>
                  <a:pt x="325" y="1531"/>
                </a:cubicBezTo>
                <a:cubicBezTo>
                  <a:pt x="322" y="1499"/>
                  <a:pt x="325" y="1437"/>
                  <a:pt x="304" y="1403"/>
                </a:cubicBezTo>
                <a:cubicBezTo>
                  <a:pt x="300" y="1396"/>
                  <a:pt x="296" y="1389"/>
                  <a:pt x="291" y="1382"/>
                </a:cubicBezTo>
                <a:cubicBezTo>
                  <a:pt x="287" y="1375"/>
                  <a:pt x="269" y="1364"/>
                  <a:pt x="277" y="1362"/>
                </a:cubicBezTo>
                <a:cubicBezTo>
                  <a:pt x="289" y="1358"/>
                  <a:pt x="302" y="1367"/>
                  <a:pt x="311" y="1376"/>
                </a:cubicBezTo>
                <a:cubicBezTo>
                  <a:pt x="318" y="1383"/>
                  <a:pt x="293" y="1371"/>
                  <a:pt x="284" y="1369"/>
                </a:cubicBezTo>
                <a:cubicBezTo>
                  <a:pt x="313" y="1359"/>
                  <a:pt x="311" y="1364"/>
                  <a:pt x="277" y="1355"/>
                </a:cubicBezTo>
                <a:cubicBezTo>
                  <a:pt x="374" y="1415"/>
                  <a:pt x="208" y="1367"/>
                  <a:pt x="176" y="1362"/>
                </a:cubicBezTo>
                <a:cubicBezTo>
                  <a:pt x="148" y="1353"/>
                  <a:pt x="137" y="1345"/>
                  <a:pt x="121" y="1321"/>
                </a:cubicBezTo>
                <a:cubicBezTo>
                  <a:pt x="113" y="1293"/>
                  <a:pt x="97" y="1264"/>
                  <a:pt x="81" y="1240"/>
                </a:cubicBezTo>
                <a:cubicBezTo>
                  <a:pt x="70" y="1197"/>
                  <a:pt x="55" y="1154"/>
                  <a:pt x="40" y="1111"/>
                </a:cubicBezTo>
                <a:cubicBezTo>
                  <a:pt x="22" y="1057"/>
                  <a:pt x="28" y="998"/>
                  <a:pt x="20" y="942"/>
                </a:cubicBezTo>
                <a:cubicBezTo>
                  <a:pt x="11" y="884"/>
                  <a:pt x="7" y="825"/>
                  <a:pt x="0" y="766"/>
                </a:cubicBezTo>
                <a:cubicBezTo>
                  <a:pt x="2" y="730"/>
                  <a:pt x="2" y="693"/>
                  <a:pt x="6" y="657"/>
                </a:cubicBezTo>
                <a:cubicBezTo>
                  <a:pt x="14" y="578"/>
                  <a:pt x="104" y="589"/>
                  <a:pt x="155" y="556"/>
                </a:cubicBezTo>
                <a:cubicBezTo>
                  <a:pt x="165" y="526"/>
                  <a:pt x="179" y="503"/>
                  <a:pt x="189" y="474"/>
                </a:cubicBezTo>
                <a:cubicBezTo>
                  <a:pt x="191" y="438"/>
                  <a:pt x="192" y="402"/>
                  <a:pt x="196" y="366"/>
                </a:cubicBezTo>
                <a:cubicBezTo>
                  <a:pt x="204" y="292"/>
                  <a:pt x="353" y="295"/>
                  <a:pt x="399" y="291"/>
                </a:cubicBezTo>
                <a:cubicBezTo>
                  <a:pt x="431" y="282"/>
                  <a:pt x="453" y="268"/>
                  <a:pt x="481" y="251"/>
                </a:cubicBezTo>
                <a:cubicBezTo>
                  <a:pt x="516" y="195"/>
                  <a:pt x="470" y="262"/>
                  <a:pt x="515" y="217"/>
                </a:cubicBezTo>
                <a:cubicBezTo>
                  <a:pt x="539" y="193"/>
                  <a:pt x="553" y="162"/>
                  <a:pt x="582" y="142"/>
                </a:cubicBezTo>
                <a:cubicBezTo>
                  <a:pt x="614" y="97"/>
                  <a:pt x="576" y="142"/>
                  <a:pt x="616" y="115"/>
                </a:cubicBezTo>
                <a:cubicBezTo>
                  <a:pt x="624" y="110"/>
                  <a:pt x="629" y="101"/>
                  <a:pt x="636" y="95"/>
                </a:cubicBezTo>
                <a:cubicBezTo>
                  <a:pt x="672" y="65"/>
                  <a:pt x="641" y="94"/>
                  <a:pt x="677" y="74"/>
                </a:cubicBezTo>
                <a:cubicBezTo>
                  <a:pt x="742" y="38"/>
                  <a:pt x="695" y="54"/>
                  <a:pt x="738" y="41"/>
                </a:cubicBezTo>
                <a:cubicBezTo>
                  <a:pt x="777" y="14"/>
                  <a:pt x="821" y="7"/>
                  <a:pt x="867" y="0"/>
                </a:cubicBezTo>
                <a:cubicBezTo>
                  <a:pt x="916" y="7"/>
                  <a:pt x="985" y="9"/>
                  <a:pt x="1030" y="34"/>
                </a:cubicBezTo>
                <a:cubicBezTo>
                  <a:pt x="1059" y="50"/>
                  <a:pt x="1070" y="60"/>
                  <a:pt x="1091" y="81"/>
                </a:cubicBezTo>
                <a:cubicBezTo>
                  <a:pt x="1105" y="95"/>
                  <a:pt x="1113" y="116"/>
                  <a:pt x="1131" y="122"/>
                </a:cubicBezTo>
                <a:cubicBezTo>
                  <a:pt x="1160" y="132"/>
                  <a:pt x="1183" y="146"/>
                  <a:pt x="1212" y="156"/>
                </a:cubicBezTo>
                <a:cubicBezTo>
                  <a:pt x="1219" y="158"/>
                  <a:pt x="1233" y="163"/>
                  <a:pt x="1233" y="163"/>
                </a:cubicBezTo>
                <a:cubicBezTo>
                  <a:pt x="1268" y="157"/>
                  <a:pt x="1286" y="155"/>
                  <a:pt x="1314" y="135"/>
                </a:cubicBezTo>
                <a:cubicBezTo>
                  <a:pt x="1346" y="88"/>
                  <a:pt x="1328" y="104"/>
                  <a:pt x="1362" y="81"/>
                </a:cubicBezTo>
                <a:cubicBezTo>
                  <a:pt x="1389" y="39"/>
                  <a:pt x="1471" y="33"/>
                  <a:pt x="1517" y="27"/>
                </a:cubicBezTo>
                <a:cubicBezTo>
                  <a:pt x="1563" y="32"/>
                  <a:pt x="1591" y="38"/>
                  <a:pt x="1633" y="47"/>
                </a:cubicBezTo>
                <a:cubicBezTo>
                  <a:pt x="1668" y="65"/>
                  <a:pt x="1703" y="82"/>
                  <a:pt x="1741" y="95"/>
                </a:cubicBezTo>
                <a:cubicBezTo>
                  <a:pt x="1779" y="108"/>
                  <a:pt x="1813" y="140"/>
                  <a:pt x="1849" y="156"/>
                </a:cubicBezTo>
                <a:cubicBezTo>
                  <a:pt x="1868" y="164"/>
                  <a:pt x="1896" y="170"/>
                  <a:pt x="1917" y="176"/>
                </a:cubicBezTo>
                <a:cubicBezTo>
                  <a:pt x="1935" y="181"/>
                  <a:pt x="1971" y="190"/>
                  <a:pt x="1971" y="190"/>
                </a:cubicBezTo>
                <a:cubicBezTo>
                  <a:pt x="2134" y="186"/>
                  <a:pt x="2274" y="185"/>
                  <a:pt x="2432" y="203"/>
                </a:cubicBezTo>
                <a:cubicBezTo>
                  <a:pt x="2505" y="200"/>
                  <a:pt x="2651" y="200"/>
                  <a:pt x="2730" y="156"/>
                </a:cubicBezTo>
                <a:cubicBezTo>
                  <a:pt x="2766" y="136"/>
                  <a:pt x="2799" y="102"/>
                  <a:pt x="2839" y="88"/>
                </a:cubicBezTo>
                <a:cubicBezTo>
                  <a:pt x="2883" y="73"/>
                  <a:pt x="2935" y="62"/>
                  <a:pt x="2981" y="54"/>
                </a:cubicBezTo>
                <a:cubicBezTo>
                  <a:pt x="3010" y="62"/>
                  <a:pt x="3040" y="76"/>
                  <a:pt x="3069" y="81"/>
                </a:cubicBezTo>
                <a:cubicBezTo>
                  <a:pt x="3145" y="93"/>
                  <a:pt x="3223" y="95"/>
                  <a:pt x="3300" y="102"/>
                </a:cubicBezTo>
                <a:cubicBezTo>
                  <a:pt x="3335" y="110"/>
                  <a:pt x="3364" y="124"/>
                  <a:pt x="3395" y="142"/>
                </a:cubicBezTo>
                <a:cubicBezTo>
                  <a:pt x="3409" y="150"/>
                  <a:pt x="3422" y="160"/>
                  <a:pt x="3435" y="169"/>
                </a:cubicBezTo>
                <a:cubicBezTo>
                  <a:pt x="3442" y="174"/>
                  <a:pt x="3456" y="183"/>
                  <a:pt x="3456" y="183"/>
                </a:cubicBezTo>
                <a:cubicBezTo>
                  <a:pt x="3488" y="233"/>
                  <a:pt x="3473" y="286"/>
                  <a:pt x="3456" y="339"/>
                </a:cubicBezTo>
                <a:cubicBezTo>
                  <a:pt x="3448" y="363"/>
                  <a:pt x="3435" y="413"/>
                  <a:pt x="3435" y="413"/>
                </a:cubicBezTo>
                <a:cubicBezTo>
                  <a:pt x="3441" y="536"/>
                  <a:pt x="3429" y="563"/>
                  <a:pt x="3483" y="650"/>
                </a:cubicBezTo>
                <a:cubicBezTo>
                  <a:pt x="3505" y="686"/>
                  <a:pt x="3490" y="662"/>
                  <a:pt x="3523" y="711"/>
                </a:cubicBezTo>
                <a:cubicBezTo>
                  <a:pt x="3532" y="725"/>
                  <a:pt x="3550" y="752"/>
                  <a:pt x="3550" y="752"/>
                </a:cubicBezTo>
                <a:cubicBezTo>
                  <a:pt x="3552" y="761"/>
                  <a:pt x="3554" y="770"/>
                  <a:pt x="3557" y="779"/>
                </a:cubicBezTo>
                <a:cubicBezTo>
                  <a:pt x="3561" y="793"/>
                  <a:pt x="3571" y="820"/>
                  <a:pt x="3571" y="820"/>
                </a:cubicBezTo>
                <a:cubicBezTo>
                  <a:pt x="3568" y="830"/>
                  <a:pt x="3558" y="870"/>
                  <a:pt x="3544" y="881"/>
                </a:cubicBezTo>
                <a:cubicBezTo>
                  <a:pt x="3538" y="886"/>
                  <a:pt x="3529" y="884"/>
                  <a:pt x="3523" y="888"/>
                </a:cubicBezTo>
                <a:cubicBezTo>
                  <a:pt x="3509" y="896"/>
                  <a:pt x="3498" y="910"/>
                  <a:pt x="3483" y="915"/>
                </a:cubicBezTo>
                <a:cubicBezTo>
                  <a:pt x="3476" y="917"/>
                  <a:pt x="3469" y="919"/>
                  <a:pt x="3462" y="922"/>
                </a:cubicBezTo>
                <a:cubicBezTo>
                  <a:pt x="3455" y="925"/>
                  <a:pt x="3449" y="932"/>
                  <a:pt x="3442" y="935"/>
                </a:cubicBezTo>
                <a:cubicBezTo>
                  <a:pt x="3429" y="941"/>
                  <a:pt x="3415" y="945"/>
                  <a:pt x="3401" y="949"/>
                </a:cubicBezTo>
                <a:cubicBezTo>
                  <a:pt x="3394" y="951"/>
                  <a:pt x="3381" y="955"/>
                  <a:pt x="3381" y="955"/>
                </a:cubicBezTo>
                <a:cubicBezTo>
                  <a:pt x="3374" y="960"/>
                  <a:pt x="3368" y="966"/>
                  <a:pt x="3361" y="969"/>
                </a:cubicBezTo>
                <a:cubicBezTo>
                  <a:pt x="3353" y="973"/>
                  <a:pt x="3342" y="971"/>
                  <a:pt x="3334" y="976"/>
                </a:cubicBezTo>
                <a:cubicBezTo>
                  <a:pt x="3326" y="981"/>
                  <a:pt x="3321" y="991"/>
                  <a:pt x="3313" y="996"/>
                </a:cubicBezTo>
                <a:cubicBezTo>
                  <a:pt x="3260" y="1031"/>
                  <a:pt x="3328" y="971"/>
                  <a:pt x="3273" y="1016"/>
                </a:cubicBezTo>
                <a:cubicBezTo>
                  <a:pt x="3221" y="1059"/>
                  <a:pt x="3281" y="1018"/>
                  <a:pt x="3232" y="1050"/>
                </a:cubicBezTo>
                <a:cubicBezTo>
                  <a:pt x="3211" y="1081"/>
                  <a:pt x="3170" y="1118"/>
                  <a:pt x="3144" y="1145"/>
                </a:cubicBezTo>
                <a:cubicBezTo>
                  <a:pt x="3138" y="1151"/>
                  <a:pt x="3136" y="1160"/>
                  <a:pt x="3130" y="1165"/>
                </a:cubicBezTo>
                <a:cubicBezTo>
                  <a:pt x="3118" y="1176"/>
                  <a:pt x="3090" y="1193"/>
                  <a:pt x="3090" y="1193"/>
                </a:cubicBezTo>
                <a:cubicBezTo>
                  <a:pt x="3052" y="1247"/>
                  <a:pt x="3003" y="1269"/>
                  <a:pt x="2940" y="1287"/>
                </a:cubicBezTo>
                <a:cubicBezTo>
                  <a:pt x="2853" y="1276"/>
                  <a:pt x="2780" y="1276"/>
                  <a:pt x="2690" y="1281"/>
                </a:cubicBezTo>
                <a:cubicBezTo>
                  <a:pt x="2662" y="1289"/>
                  <a:pt x="2658" y="1301"/>
                  <a:pt x="2649" y="1328"/>
                </a:cubicBezTo>
                <a:cubicBezTo>
                  <a:pt x="2664" y="1385"/>
                  <a:pt x="2695" y="1381"/>
                  <a:pt x="2737" y="1409"/>
                </a:cubicBezTo>
                <a:cubicBezTo>
                  <a:pt x="2768" y="1455"/>
                  <a:pt x="2757" y="1462"/>
                  <a:pt x="2751" y="1531"/>
                </a:cubicBezTo>
                <a:cubicBezTo>
                  <a:pt x="2756" y="1557"/>
                  <a:pt x="2762" y="1581"/>
                  <a:pt x="2771" y="1606"/>
                </a:cubicBezTo>
                <a:cubicBezTo>
                  <a:pt x="2766" y="1648"/>
                  <a:pt x="2772" y="1700"/>
                  <a:pt x="2724" y="1714"/>
                </a:cubicBezTo>
                <a:cubicBezTo>
                  <a:pt x="2686" y="1740"/>
                  <a:pt x="2639" y="1744"/>
                  <a:pt x="2595" y="1755"/>
                </a:cubicBezTo>
                <a:cubicBezTo>
                  <a:pt x="2549" y="1767"/>
                  <a:pt x="2504" y="1781"/>
                  <a:pt x="2459" y="1796"/>
                </a:cubicBezTo>
                <a:cubicBezTo>
                  <a:pt x="2451" y="1799"/>
                  <a:pt x="2378" y="1809"/>
                  <a:pt x="2378" y="1809"/>
                </a:cubicBezTo>
                <a:cubicBezTo>
                  <a:pt x="2308" y="1824"/>
                  <a:pt x="2239" y="1831"/>
                  <a:pt x="2168" y="1843"/>
                </a:cubicBezTo>
                <a:cubicBezTo>
                  <a:pt x="2082" y="1858"/>
                  <a:pt x="2002" y="1903"/>
                  <a:pt x="1917" y="1918"/>
                </a:cubicBezTo>
                <a:cubicBezTo>
                  <a:pt x="1858" y="1928"/>
                  <a:pt x="1801" y="1955"/>
                  <a:pt x="1741" y="1965"/>
                </a:cubicBezTo>
                <a:cubicBezTo>
                  <a:pt x="1683" y="1974"/>
                  <a:pt x="1623" y="1979"/>
                  <a:pt x="1565" y="1985"/>
                </a:cubicBezTo>
                <a:cubicBezTo>
                  <a:pt x="1497" y="1982"/>
                  <a:pt x="1410" y="1988"/>
                  <a:pt x="1341" y="1965"/>
                </a:cubicBezTo>
                <a:cubicBezTo>
                  <a:pt x="1315" y="1938"/>
                  <a:pt x="1293" y="1910"/>
                  <a:pt x="1267" y="1884"/>
                </a:cubicBezTo>
                <a:cubicBezTo>
                  <a:pt x="1274" y="1882"/>
                  <a:pt x="1291" y="1883"/>
                  <a:pt x="1287" y="1877"/>
                </a:cubicBezTo>
                <a:cubicBezTo>
                  <a:pt x="1280" y="1867"/>
                  <a:pt x="1263" y="1870"/>
                  <a:pt x="1253" y="1863"/>
                </a:cubicBezTo>
                <a:cubicBezTo>
                  <a:pt x="1245" y="1858"/>
                  <a:pt x="1239" y="1850"/>
                  <a:pt x="1233" y="1843"/>
                </a:cubicBezTo>
                <a:cubicBezTo>
                  <a:pt x="1173" y="1773"/>
                  <a:pt x="1157" y="1754"/>
                  <a:pt x="1070" y="1735"/>
                </a:cubicBezTo>
                <a:cubicBezTo>
                  <a:pt x="981" y="1742"/>
                  <a:pt x="991" y="1728"/>
                  <a:pt x="948" y="1789"/>
                </a:cubicBezTo>
                <a:cubicBezTo>
                  <a:pt x="941" y="1816"/>
                  <a:pt x="922" y="1878"/>
                  <a:pt x="901" y="1897"/>
                </a:cubicBezTo>
                <a:cubicBezTo>
                  <a:pt x="889" y="1908"/>
                  <a:pt x="860" y="1924"/>
                  <a:pt x="860" y="1924"/>
                </a:cubicBezTo>
                <a:cubicBezTo>
                  <a:pt x="841" y="1954"/>
                  <a:pt x="779" y="1987"/>
                  <a:pt x="745" y="1999"/>
                </a:cubicBezTo>
                <a:cubicBezTo>
                  <a:pt x="677" y="1995"/>
                  <a:pt x="646" y="1997"/>
                  <a:pt x="589" y="1985"/>
                </a:cubicBezTo>
                <a:cubicBezTo>
                  <a:pt x="558" y="1978"/>
                  <a:pt x="577" y="1979"/>
                  <a:pt x="542" y="1965"/>
                </a:cubicBezTo>
                <a:cubicBezTo>
                  <a:pt x="529" y="1960"/>
                  <a:pt x="501" y="1952"/>
                  <a:pt x="501" y="1952"/>
                </a:cubicBezTo>
                <a:cubicBezTo>
                  <a:pt x="475" y="1934"/>
                  <a:pt x="443" y="1921"/>
                  <a:pt x="413" y="1911"/>
                </a:cubicBezTo>
                <a:cubicBezTo>
                  <a:pt x="397" y="1866"/>
                  <a:pt x="408" y="1916"/>
                  <a:pt x="447" y="1884"/>
                </a:cubicBezTo>
                <a:cubicBezTo>
                  <a:pt x="453" y="1879"/>
                  <a:pt x="443" y="1870"/>
                  <a:pt x="440" y="1863"/>
                </a:cubicBezTo>
                <a:cubicBezTo>
                  <a:pt x="428" y="1839"/>
                  <a:pt x="351" y="1785"/>
                  <a:pt x="420" y="1816"/>
                </a:cubicBezTo>
                <a:cubicBezTo>
                  <a:pt x="426" y="1819"/>
                  <a:pt x="433" y="1821"/>
                  <a:pt x="440" y="1823"/>
                </a:cubicBezTo>
                <a:cubicBezTo>
                  <a:pt x="415" y="1797"/>
                  <a:pt x="411" y="1799"/>
                  <a:pt x="440" y="1809"/>
                </a:cubicBezTo>
                <a:cubicBezTo>
                  <a:pt x="423" y="1785"/>
                  <a:pt x="342" y="1720"/>
                  <a:pt x="420" y="1782"/>
                </a:cubicBezTo>
                <a:cubicBezTo>
                  <a:pt x="418" y="1789"/>
                  <a:pt x="419" y="1799"/>
                  <a:pt x="413" y="1802"/>
                </a:cubicBezTo>
                <a:cubicBezTo>
                  <a:pt x="407" y="1805"/>
                  <a:pt x="393" y="1789"/>
                  <a:pt x="393" y="1796"/>
                </a:cubicBezTo>
                <a:cubicBezTo>
                  <a:pt x="393" y="1816"/>
                  <a:pt x="448" y="1825"/>
                  <a:pt x="386" y="1809"/>
                </a:cubicBezTo>
                <a:cubicBezTo>
                  <a:pt x="395" y="1818"/>
                  <a:pt x="409" y="1824"/>
                  <a:pt x="413" y="1836"/>
                </a:cubicBezTo>
                <a:cubicBezTo>
                  <a:pt x="415" y="1843"/>
                  <a:pt x="399" y="1833"/>
                  <a:pt x="393" y="1830"/>
                </a:cubicBezTo>
                <a:cubicBezTo>
                  <a:pt x="385" y="1826"/>
                  <a:pt x="380" y="1820"/>
                  <a:pt x="372" y="1816"/>
                </a:cubicBezTo>
                <a:cubicBezTo>
                  <a:pt x="343" y="1802"/>
                  <a:pt x="337" y="1804"/>
                  <a:pt x="311" y="1796"/>
                </a:cubicBezTo>
                <a:cubicBezTo>
                  <a:pt x="298" y="1792"/>
                  <a:pt x="284" y="1787"/>
                  <a:pt x="271" y="1782"/>
                </a:cubicBezTo>
                <a:cubicBezTo>
                  <a:pt x="264" y="1780"/>
                  <a:pt x="250" y="1775"/>
                  <a:pt x="250" y="1775"/>
                </a:cubicBezTo>
                <a:cubicBezTo>
                  <a:pt x="258" y="1744"/>
                  <a:pt x="258" y="1732"/>
                  <a:pt x="284" y="1714"/>
                </a:cubicBezTo>
                <a:cubicBezTo>
                  <a:pt x="289" y="1701"/>
                  <a:pt x="302" y="1688"/>
                  <a:pt x="298" y="1674"/>
                </a:cubicBezTo>
                <a:cubicBezTo>
                  <a:pt x="296" y="1665"/>
                  <a:pt x="300" y="1647"/>
                  <a:pt x="291" y="1647"/>
                </a:cubicBezTo>
                <a:cubicBezTo>
                  <a:pt x="281" y="1647"/>
                  <a:pt x="282" y="1665"/>
                  <a:pt x="277" y="1674"/>
                </a:cubicBezTo>
                <a:close/>
              </a:path>
            </a:pathLst>
          </a:custGeom>
          <a:noFill/>
          <a:ln w="28575" cmpd="sng">
            <a:solidFill>
              <a:srgbClr val="FF0000"/>
            </a:solidFill>
            <a:round/>
            <a:headEnd/>
            <a:tailEnd/>
          </a:ln>
          <a:effectLst/>
          <a:extLst>
            <a:ext uri="{909E8E84-426E-40DD-AFC4-6F175D3DCCD1}">
              <a14:hiddenFill xmlns:a14="http://schemas.microsoft.com/office/drawing/2010/main">
                <a:blipFill dpi="0" rotWithShape="0">
                  <a:blip r:embed="rId2"/>
                  <a:srcRect/>
                  <a:tile tx="0" ty="0" sx="100000" sy="100000" flip="none" algn="tl"/>
                </a:blip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27" name="Text Box 39"/>
          <p:cNvSpPr txBox="1">
            <a:spLocks noChangeArrowheads="1"/>
          </p:cNvSpPr>
          <p:nvPr/>
        </p:nvSpPr>
        <p:spPr bwMode="auto">
          <a:xfrm>
            <a:off x="4146550" y="5805488"/>
            <a:ext cx="28813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Communication system</a:t>
            </a:r>
          </a:p>
        </p:txBody>
      </p:sp>
      <p:sp>
        <p:nvSpPr>
          <p:cNvPr id="63528" name="Text Box 40"/>
          <p:cNvSpPr txBox="1">
            <a:spLocks noChangeArrowheads="1"/>
          </p:cNvSpPr>
          <p:nvPr/>
        </p:nvSpPr>
        <p:spPr bwMode="auto">
          <a:xfrm>
            <a:off x="4651375" y="1844675"/>
            <a:ext cx="3527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Communication units</a:t>
            </a:r>
          </a:p>
        </p:txBody>
      </p:sp>
      <p:sp>
        <p:nvSpPr>
          <p:cNvPr id="63529" name="Line 41"/>
          <p:cNvSpPr>
            <a:spLocks noChangeShapeType="1"/>
          </p:cNvSpPr>
          <p:nvPr/>
        </p:nvSpPr>
        <p:spPr bwMode="auto">
          <a:xfrm flipH="1" flipV="1">
            <a:off x="5011738" y="5518150"/>
            <a:ext cx="358775" cy="4318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30" name="Line 42"/>
          <p:cNvSpPr>
            <a:spLocks noChangeShapeType="1"/>
          </p:cNvSpPr>
          <p:nvPr/>
        </p:nvSpPr>
        <p:spPr bwMode="auto">
          <a:xfrm flipH="1">
            <a:off x="3354388" y="2133600"/>
            <a:ext cx="1368425" cy="2159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31" name="Line 43"/>
          <p:cNvSpPr>
            <a:spLocks noChangeShapeType="1"/>
          </p:cNvSpPr>
          <p:nvPr/>
        </p:nvSpPr>
        <p:spPr bwMode="auto">
          <a:xfrm flipH="1">
            <a:off x="5370513" y="2278063"/>
            <a:ext cx="144462" cy="142875"/>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3532" name="Line 44"/>
          <p:cNvSpPr>
            <a:spLocks noChangeShapeType="1"/>
          </p:cNvSpPr>
          <p:nvPr/>
        </p:nvSpPr>
        <p:spPr bwMode="auto">
          <a:xfrm flipH="1">
            <a:off x="7027863" y="2349500"/>
            <a:ext cx="142875" cy="8636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7AA552B-3710-4EA7-90E7-FA86A38A10B8}" type="slidenum">
              <a:rPr lang="en-GB" altLang="en-US"/>
              <a:pPr/>
              <a:t>40</a:t>
            </a:fld>
            <a:endParaRPr lang="en-GB" altLang="en-US"/>
          </a:p>
        </p:txBody>
      </p:sp>
      <p:sp>
        <p:nvSpPr>
          <p:cNvPr id="93186" name="Rectangle 2"/>
          <p:cNvSpPr>
            <a:spLocks noGrp="1" noChangeArrowheads="1"/>
          </p:cNvSpPr>
          <p:nvPr>
            <p:ph type="title"/>
          </p:nvPr>
        </p:nvSpPr>
        <p:spPr/>
        <p:txBody>
          <a:bodyPr/>
          <a:lstStyle/>
          <a:p>
            <a:r>
              <a:rPr lang="en-GB" altLang="en-US" sz="4000"/>
              <a:t>Measuring system complexity – 1 </a:t>
            </a:r>
          </a:p>
        </p:txBody>
      </p:sp>
      <p:sp>
        <p:nvSpPr>
          <p:cNvPr id="93187" name="Rectangle 3"/>
          <p:cNvSpPr>
            <a:spLocks noGrp="1" noChangeArrowheads="1"/>
          </p:cNvSpPr>
          <p:nvPr>
            <p:ph type="body" idx="1"/>
          </p:nvPr>
        </p:nvSpPr>
        <p:spPr/>
        <p:txBody>
          <a:bodyPr/>
          <a:lstStyle/>
          <a:p>
            <a:r>
              <a:rPr lang="en-GB" altLang="en-US"/>
              <a:t>Use the system’s own language</a:t>
            </a:r>
          </a:p>
          <a:p>
            <a:r>
              <a:rPr lang="en-GB" altLang="en-US"/>
              <a:t>How long is the system’s own description</a:t>
            </a:r>
          </a:p>
          <a:p>
            <a:r>
              <a:rPr lang="en-GB" altLang="en-US"/>
              <a:t>How long is the system’s description in another supra-equivalent language</a:t>
            </a:r>
          </a:p>
          <a:p>
            <a:r>
              <a:rPr lang="en-GB" altLang="en-US"/>
              <a:t>E.g., computer program, cell</a:t>
            </a:r>
          </a:p>
        </p:txBody>
      </p:sp>
    </p:spTree>
    <p:extLst>
      <p:ext uri="{BB962C8B-B14F-4D97-AF65-F5344CB8AC3E}">
        <p14:creationId xmlns:p14="http://schemas.microsoft.com/office/powerpoint/2010/main" val="35474237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047F0D8-C268-48DE-87B7-BC7BE4674F71}" type="slidenum">
              <a:rPr lang="en-GB" altLang="en-US"/>
              <a:pPr/>
              <a:t>41</a:t>
            </a:fld>
            <a:endParaRPr lang="en-GB" altLang="en-US"/>
          </a:p>
        </p:txBody>
      </p:sp>
      <p:sp>
        <p:nvSpPr>
          <p:cNvPr id="94210" name="Rectangle 2"/>
          <p:cNvSpPr>
            <a:spLocks noGrp="1" noChangeArrowheads="1"/>
          </p:cNvSpPr>
          <p:nvPr>
            <p:ph type="title"/>
          </p:nvPr>
        </p:nvSpPr>
        <p:spPr/>
        <p:txBody>
          <a:bodyPr/>
          <a:lstStyle/>
          <a:p>
            <a:r>
              <a:rPr lang="en-GB" altLang="en-US"/>
              <a:t>Description languages</a:t>
            </a:r>
          </a:p>
        </p:txBody>
      </p:sp>
      <p:sp>
        <p:nvSpPr>
          <p:cNvPr id="94211" name="Rectangle 3"/>
          <p:cNvSpPr>
            <a:spLocks noGrp="1" noChangeArrowheads="1"/>
          </p:cNvSpPr>
          <p:nvPr>
            <p:ph type="body" idx="1"/>
          </p:nvPr>
        </p:nvSpPr>
        <p:spPr/>
        <p:txBody>
          <a:bodyPr/>
          <a:lstStyle/>
          <a:p>
            <a:r>
              <a:rPr lang="en-GB" altLang="en-US" sz="2800"/>
              <a:t>Two languages are equivalent if they describe objects of equal complexity by equal length descriptions in general (there might be few exceptions)</a:t>
            </a:r>
          </a:p>
          <a:p>
            <a:r>
              <a:rPr lang="en-GB" altLang="en-US" sz="2800"/>
              <a:t>A language is supra-equivalent compared to another if it can describe the same object to the same detail in shorter description (the other language is sub-equivalent compared to the first)</a:t>
            </a:r>
          </a:p>
        </p:txBody>
      </p:sp>
    </p:spTree>
    <p:extLst>
      <p:ext uri="{BB962C8B-B14F-4D97-AF65-F5344CB8AC3E}">
        <p14:creationId xmlns:p14="http://schemas.microsoft.com/office/powerpoint/2010/main" val="33097552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282B20-78D3-487B-9266-941A87874777}" type="slidenum">
              <a:rPr lang="en-GB" altLang="en-US"/>
              <a:pPr/>
              <a:t>42</a:t>
            </a:fld>
            <a:endParaRPr lang="en-GB" altLang="en-US"/>
          </a:p>
        </p:txBody>
      </p:sp>
      <p:sp>
        <p:nvSpPr>
          <p:cNvPr id="106498" name="Rectangle 2"/>
          <p:cNvSpPr>
            <a:spLocks noGrp="1" noChangeArrowheads="1"/>
          </p:cNvSpPr>
          <p:nvPr>
            <p:ph type="title"/>
          </p:nvPr>
        </p:nvSpPr>
        <p:spPr/>
        <p:txBody>
          <a:bodyPr/>
          <a:lstStyle/>
          <a:p>
            <a:r>
              <a:rPr lang="en-GB" altLang="en-US" sz="4000"/>
              <a:t>Measuring system complexity – 2 </a:t>
            </a:r>
          </a:p>
        </p:txBody>
      </p:sp>
      <p:sp>
        <p:nvSpPr>
          <p:cNvPr id="106499" name="Rectangle 3"/>
          <p:cNvSpPr>
            <a:spLocks noGrp="1" noChangeArrowheads="1"/>
          </p:cNvSpPr>
          <p:nvPr>
            <p:ph type="body" idx="1"/>
          </p:nvPr>
        </p:nvSpPr>
        <p:spPr/>
        <p:txBody>
          <a:bodyPr/>
          <a:lstStyle/>
          <a:p>
            <a:r>
              <a:rPr lang="en-GB" altLang="en-US" sz="2800"/>
              <a:t>Approximation of system complexity: approximate description of the system with some language up to some detail</a:t>
            </a:r>
          </a:p>
          <a:p>
            <a:r>
              <a:rPr lang="en-GB" altLang="en-US" sz="2800"/>
              <a:t>Approximate complexity: the length of the approximate description</a:t>
            </a:r>
          </a:p>
          <a:p>
            <a:r>
              <a:rPr lang="en-GB" altLang="en-US" sz="2800"/>
              <a:t>Closeness of the approximation: how much of the system behaviour is not described by the approximate description</a:t>
            </a:r>
          </a:p>
        </p:txBody>
      </p:sp>
    </p:spTree>
    <p:extLst>
      <p:ext uri="{BB962C8B-B14F-4D97-AF65-F5344CB8AC3E}">
        <p14:creationId xmlns:p14="http://schemas.microsoft.com/office/powerpoint/2010/main" val="16294082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77CABEA-F3EF-46D4-AB0B-8BA84A55F8A8}" type="slidenum">
              <a:rPr lang="en-GB" altLang="en-US"/>
              <a:pPr/>
              <a:t>43</a:t>
            </a:fld>
            <a:endParaRPr lang="en-GB" altLang="en-US"/>
          </a:p>
        </p:txBody>
      </p:sp>
      <p:sp>
        <p:nvSpPr>
          <p:cNvPr id="95234" name="Rectangle 2"/>
          <p:cNvSpPr>
            <a:spLocks noGrp="1" noChangeArrowheads="1"/>
          </p:cNvSpPr>
          <p:nvPr>
            <p:ph type="title"/>
          </p:nvPr>
        </p:nvSpPr>
        <p:spPr/>
        <p:txBody>
          <a:bodyPr/>
          <a:lstStyle/>
          <a:p>
            <a:r>
              <a:rPr lang="en-GB" altLang="en-US" sz="4000"/>
              <a:t>The complexity of the environment</a:t>
            </a:r>
          </a:p>
        </p:txBody>
      </p:sp>
      <p:sp>
        <p:nvSpPr>
          <p:cNvPr id="95235" name="Rectangle 3"/>
          <p:cNvSpPr>
            <a:spLocks noGrp="1" noChangeArrowheads="1"/>
          </p:cNvSpPr>
          <p:nvPr>
            <p:ph type="body" idx="1"/>
          </p:nvPr>
        </p:nvSpPr>
        <p:spPr/>
        <p:txBody>
          <a:bodyPr/>
          <a:lstStyle/>
          <a:p>
            <a:r>
              <a:rPr lang="en-GB" altLang="en-US"/>
              <a:t>By definition the environment is infinitely complex</a:t>
            </a:r>
          </a:p>
          <a:p>
            <a:r>
              <a:rPr lang="en-GB" altLang="en-US"/>
              <a:t>The environment is the outside of the system, if it could be described completely it would become part of the system</a:t>
            </a:r>
          </a:p>
        </p:txBody>
      </p:sp>
    </p:spTree>
    <p:extLst>
      <p:ext uri="{BB962C8B-B14F-4D97-AF65-F5344CB8AC3E}">
        <p14:creationId xmlns:p14="http://schemas.microsoft.com/office/powerpoint/2010/main" val="12274240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D4E948A-41C7-47E0-AEEB-17E0F5C5CD42}" type="slidenum">
              <a:rPr lang="en-GB" altLang="en-US"/>
              <a:pPr/>
              <a:t>44</a:t>
            </a:fld>
            <a:endParaRPr lang="en-GB" altLang="en-US"/>
          </a:p>
        </p:txBody>
      </p:sp>
      <p:sp>
        <p:nvSpPr>
          <p:cNvPr id="97282" name="Rectangle 2"/>
          <p:cNvSpPr>
            <a:spLocks noGrp="1" noChangeArrowheads="1"/>
          </p:cNvSpPr>
          <p:nvPr>
            <p:ph type="title"/>
          </p:nvPr>
        </p:nvSpPr>
        <p:spPr/>
        <p:txBody>
          <a:bodyPr/>
          <a:lstStyle/>
          <a:p>
            <a:r>
              <a:rPr lang="en-GB" altLang="en-US" sz="4000"/>
              <a:t>Systems surviving in an environment</a:t>
            </a:r>
          </a:p>
        </p:txBody>
      </p:sp>
      <p:sp>
        <p:nvSpPr>
          <p:cNvPr id="97283" name="Rectangle 3"/>
          <p:cNvSpPr>
            <a:spLocks noGrp="1" noChangeArrowheads="1"/>
          </p:cNvSpPr>
          <p:nvPr>
            <p:ph type="body" idx="1"/>
          </p:nvPr>
        </p:nvSpPr>
        <p:spPr/>
        <p:txBody>
          <a:bodyPr/>
          <a:lstStyle/>
          <a:p>
            <a:r>
              <a:rPr lang="en-GB" altLang="en-US"/>
              <a:t>A system survives: reproduces and expands if it’s description of the environment (of itself) captures a good part of the environment to generate the appropriate actions to maintain and expand itself</a:t>
            </a:r>
          </a:p>
          <a:p>
            <a:r>
              <a:rPr lang="en-GB" altLang="en-US"/>
              <a:t>E.g., cell, organism</a:t>
            </a:r>
          </a:p>
        </p:txBody>
      </p:sp>
    </p:spTree>
    <p:extLst>
      <p:ext uri="{BB962C8B-B14F-4D97-AF65-F5344CB8AC3E}">
        <p14:creationId xmlns:p14="http://schemas.microsoft.com/office/powerpoint/2010/main" val="37310053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07B80CC-1690-4EDC-85D2-AAF42A8D4135}" type="slidenum">
              <a:rPr lang="en-GB" altLang="en-US"/>
              <a:pPr/>
              <a:t>45</a:t>
            </a:fld>
            <a:endParaRPr lang="en-GB" altLang="en-US"/>
          </a:p>
        </p:txBody>
      </p:sp>
      <p:sp>
        <p:nvSpPr>
          <p:cNvPr id="98306" name="Rectangle 2"/>
          <p:cNvSpPr>
            <a:spLocks noGrp="1" noChangeArrowheads="1"/>
          </p:cNvSpPr>
          <p:nvPr>
            <p:ph type="title"/>
          </p:nvPr>
        </p:nvSpPr>
        <p:spPr/>
        <p:txBody>
          <a:bodyPr/>
          <a:lstStyle/>
          <a:p>
            <a:r>
              <a:rPr lang="en-GB" altLang="en-US"/>
              <a:t>Complex systems</a:t>
            </a:r>
          </a:p>
        </p:txBody>
      </p:sp>
      <p:sp>
        <p:nvSpPr>
          <p:cNvPr id="98307" name="Rectangle 3"/>
          <p:cNvSpPr>
            <a:spLocks noGrp="1" noChangeArrowheads="1"/>
          </p:cNvSpPr>
          <p:nvPr>
            <p:ph type="body" idx="1"/>
          </p:nvPr>
        </p:nvSpPr>
        <p:spPr/>
        <p:txBody>
          <a:bodyPr/>
          <a:lstStyle/>
          <a:p>
            <a:r>
              <a:rPr lang="en-GB" altLang="en-US"/>
              <a:t>As the environment is infinitely complex, systems which survive in the environment are very complex </a:t>
            </a:r>
          </a:p>
          <a:p>
            <a:r>
              <a:rPr lang="en-GB" altLang="en-US"/>
              <a:t>The complexity of a system is reflected by the part of the environment that can be described in the system language (in complementary terms)</a:t>
            </a:r>
          </a:p>
        </p:txBody>
      </p:sp>
    </p:spTree>
    <p:extLst>
      <p:ext uri="{BB962C8B-B14F-4D97-AF65-F5344CB8AC3E}">
        <p14:creationId xmlns:p14="http://schemas.microsoft.com/office/powerpoint/2010/main" val="22372816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8265047-222F-47D5-AF55-606604D769E4}" type="slidenum">
              <a:rPr lang="en-GB" altLang="en-US"/>
              <a:pPr/>
              <a:t>46</a:t>
            </a:fld>
            <a:endParaRPr lang="en-GB" altLang="en-US"/>
          </a:p>
        </p:txBody>
      </p:sp>
      <p:sp>
        <p:nvSpPr>
          <p:cNvPr id="99330" name="Rectangle 2"/>
          <p:cNvSpPr>
            <a:spLocks noGrp="1" noChangeArrowheads="1"/>
          </p:cNvSpPr>
          <p:nvPr>
            <p:ph type="title"/>
          </p:nvPr>
        </p:nvSpPr>
        <p:spPr/>
        <p:txBody>
          <a:bodyPr/>
          <a:lstStyle/>
          <a:p>
            <a:r>
              <a:rPr lang="en-GB" altLang="en-US" dirty="0" smtClean="0"/>
              <a:t>Summary – 1  </a:t>
            </a:r>
            <a:endParaRPr lang="en-GB" altLang="en-US" dirty="0"/>
          </a:p>
        </p:txBody>
      </p:sp>
      <p:sp>
        <p:nvSpPr>
          <p:cNvPr id="99331" name="Rectangle 3"/>
          <p:cNvSpPr>
            <a:spLocks noGrp="1" noChangeArrowheads="1"/>
          </p:cNvSpPr>
          <p:nvPr>
            <p:ph type="body" idx="1"/>
          </p:nvPr>
        </p:nvSpPr>
        <p:spPr/>
        <p:txBody>
          <a:bodyPr/>
          <a:lstStyle/>
          <a:p>
            <a:r>
              <a:rPr lang="en-GB" altLang="en-US" dirty="0"/>
              <a:t>Meaning</a:t>
            </a:r>
          </a:p>
          <a:p>
            <a:r>
              <a:rPr lang="en-GB" altLang="en-US" dirty="0"/>
              <a:t>Language</a:t>
            </a:r>
          </a:p>
          <a:p>
            <a:r>
              <a:rPr lang="en-GB" altLang="en-US" dirty="0"/>
              <a:t>System language</a:t>
            </a:r>
          </a:p>
          <a:p>
            <a:r>
              <a:rPr lang="en-GB" altLang="en-US" dirty="0"/>
              <a:t>Memory</a:t>
            </a:r>
          </a:p>
          <a:p>
            <a:r>
              <a:rPr lang="en-GB" altLang="en-US" dirty="0" smtClean="0"/>
              <a:t>Structure</a:t>
            </a:r>
          </a:p>
          <a:p>
            <a:r>
              <a:rPr lang="en-GB" altLang="en-US" dirty="0" smtClean="0"/>
              <a:t>Subsystems</a:t>
            </a:r>
          </a:p>
          <a:p>
            <a:endParaRPr lang="en-GB"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291709B-17E1-4A34-BB2C-71F629692DA2}" type="slidenum">
              <a:rPr lang="en-GB" altLang="en-US"/>
              <a:pPr/>
              <a:t>47</a:t>
            </a:fld>
            <a:endParaRPr lang="en-GB" altLang="en-US"/>
          </a:p>
        </p:txBody>
      </p:sp>
      <p:sp>
        <p:nvSpPr>
          <p:cNvPr id="100354" name="Rectangle 2"/>
          <p:cNvSpPr>
            <a:spLocks noGrp="1" noChangeArrowheads="1"/>
          </p:cNvSpPr>
          <p:nvPr>
            <p:ph type="title"/>
          </p:nvPr>
        </p:nvSpPr>
        <p:spPr/>
        <p:txBody>
          <a:bodyPr/>
          <a:lstStyle/>
          <a:p>
            <a:r>
              <a:rPr lang="en-GB" altLang="en-US" dirty="0" smtClean="0"/>
              <a:t>Summary – 2  </a:t>
            </a:r>
            <a:endParaRPr lang="en-GB" altLang="en-US" dirty="0"/>
          </a:p>
        </p:txBody>
      </p:sp>
      <p:sp>
        <p:nvSpPr>
          <p:cNvPr id="100355" name="Rectangle 3"/>
          <p:cNvSpPr>
            <a:spLocks noGrp="1" noChangeArrowheads="1"/>
          </p:cNvSpPr>
          <p:nvPr>
            <p:ph type="body" idx="1"/>
          </p:nvPr>
        </p:nvSpPr>
        <p:spPr/>
        <p:txBody>
          <a:bodyPr/>
          <a:lstStyle/>
          <a:p>
            <a:r>
              <a:rPr lang="en-GB" altLang="en-US" dirty="0" smtClean="0"/>
              <a:t>Information </a:t>
            </a:r>
            <a:r>
              <a:rPr lang="en-GB" altLang="en-US" dirty="0"/>
              <a:t>subsystems</a:t>
            </a:r>
          </a:p>
          <a:p>
            <a:r>
              <a:rPr lang="en-GB" altLang="en-US" dirty="0"/>
              <a:t>System identity</a:t>
            </a:r>
          </a:p>
          <a:p>
            <a:r>
              <a:rPr lang="en-GB" altLang="en-US" dirty="0"/>
              <a:t>Identity violation and adaptation</a:t>
            </a:r>
          </a:p>
          <a:p>
            <a:r>
              <a:rPr lang="en-GB" altLang="en-US" dirty="0"/>
              <a:t>Double contingency</a:t>
            </a:r>
          </a:p>
          <a:p>
            <a:r>
              <a:rPr lang="en-GB" altLang="en-US" dirty="0"/>
              <a:t>Complexity </a:t>
            </a:r>
          </a:p>
        </p:txBody>
      </p:sp>
    </p:spTree>
    <p:extLst>
      <p:ext uri="{BB962C8B-B14F-4D97-AF65-F5344CB8AC3E}">
        <p14:creationId xmlns:p14="http://schemas.microsoft.com/office/powerpoint/2010/main" val="37427450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09F0F64-F829-47EA-9786-A308E8A77D1C}" type="slidenum">
              <a:rPr lang="en-GB" altLang="en-US"/>
              <a:pPr/>
              <a:t>48</a:t>
            </a:fld>
            <a:endParaRPr lang="en-GB" altLang="en-US"/>
          </a:p>
        </p:txBody>
      </p:sp>
      <p:sp>
        <p:nvSpPr>
          <p:cNvPr id="101378" name="Rectangle 2"/>
          <p:cNvSpPr>
            <a:spLocks noGrp="1" noChangeArrowheads="1"/>
          </p:cNvSpPr>
          <p:nvPr>
            <p:ph type="title"/>
          </p:nvPr>
        </p:nvSpPr>
        <p:spPr/>
        <p:txBody>
          <a:bodyPr/>
          <a:lstStyle/>
          <a:p>
            <a:r>
              <a:rPr lang="en-GB" altLang="en-US"/>
              <a:t>Q&amp;A – 1 </a:t>
            </a:r>
          </a:p>
        </p:txBody>
      </p:sp>
      <p:sp>
        <p:nvSpPr>
          <p:cNvPr id="101379" name="Rectangle 3"/>
          <p:cNvSpPr>
            <a:spLocks noGrp="1" noChangeArrowheads="1"/>
          </p:cNvSpPr>
          <p:nvPr>
            <p:ph type="body" idx="1"/>
          </p:nvPr>
        </p:nvSpPr>
        <p:spPr>
          <a:xfrm>
            <a:off x="685800" y="1981200"/>
            <a:ext cx="8134350" cy="4114800"/>
          </a:xfrm>
        </p:spPr>
        <p:txBody>
          <a:bodyPr/>
          <a:lstStyle/>
          <a:p>
            <a:pPr marL="609600" indent="-609600">
              <a:buFont typeface="Wingdings" panose="05000000000000000000" pitchFamily="2" charset="2"/>
              <a:buAutoNum type="arabicPeriod"/>
            </a:pPr>
            <a:r>
              <a:rPr lang="en-GB" altLang="en-US" sz="2800"/>
              <a:t>Is it rue that the sequence of letter ‘qraywtta’ conveys some meaning for English speakers ?</a:t>
            </a:r>
          </a:p>
          <a:p>
            <a:pPr marL="609600" indent="-609600">
              <a:buFont typeface="Wingdings" panose="05000000000000000000" pitchFamily="2" charset="2"/>
              <a:buAutoNum type="arabicPeriod"/>
            </a:pPr>
            <a:r>
              <a:rPr lang="en-GB" altLang="en-US" sz="2800"/>
              <a:t>What about the sequence ‘strawberry’ ?</a:t>
            </a:r>
          </a:p>
          <a:p>
            <a:pPr marL="609600" indent="-609600">
              <a:buFont typeface="Wingdings" panose="05000000000000000000" pitchFamily="2" charset="2"/>
              <a:buAutoNum type="arabicPeriod"/>
            </a:pPr>
            <a:r>
              <a:rPr lang="en-GB" altLang="en-US" sz="2800"/>
              <a:t>Is it true that the courtship behaviour of animals has a grammar ?</a:t>
            </a:r>
          </a:p>
          <a:p>
            <a:pPr marL="609600" indent="-609600">
              <a:buFont typeface="Wingdings" panose="05000000000000000000" pitchFamily="2" charset="2"/>
              <a:buAutoNum type="arabicPeriod"/>
            </a:pPr>
            <a:r>
              <a:rPr lang="en-GB" altLang="en-US" sz="2800"/>
              <a:t>Is it true that flat owners form a system that is identifiable by its specific language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67568E2-3D9A-479D-A36A-77645C24A33A}" type="slidenum">
              <a:rPr lang="en-GB" altLang="en-US"/>
              <a:pPr/>
              <a:t>49</a:t>
            </a:fld>
            <a:endParaRPr lang="en-GB" altLang="en-US"/>
          </a:p>
        </p:txBody>
      </p:sp>
      <p:sp>
        <p:nvSpPr>
          <p:cNvPr id="102402" name="Rectangle 2"/>
          <p:cNvSpPr>
            <a:spLocks noGrp="1" noChangeArrowheads="1"/>
          </p:cNvSpPr>
          <p:nvPr>
            <p:ph type="title"/>
          </p:nvPr>
        </p:nvSpPr>
        <p:spPr/>
        <p:txBody>
          <a:bodyPr/>
          <a:lstStyle/>
          <a:p>
            <a:r>
              <a:rPr lang="en-GB" altLang="en-US"/>
              <a:t>Q&amp;A – 2 </a:t>
            </a:r>
          </a:p>
        </p:txBody>
      </p:sp>
      <p:sp>
        <p:nvSpPr>
          <p:cNvPr id="102403" name="Rectangle 3"/>
          <p:cNvSpPr>
            <a:spLocks noGrp="1" noChangeArrowheads="1"/>
          </p:cNvSpPr>
          <p:nvPr>
            <p:ph type="body" idx="1"/>
          </p:nvPr>
        </p:nvSpPr>
        <p:spPr/>
        <p:txBody>
          <a:bodyPr/>
          <a:lstStyle/>
          <a:p>
            <a:pPr>
              <a:lnSpc>
                <a:spcPct val="80000"/>
              </a:lnSpc>
              <a:buFont typeface="Wingdings" panose="05000000000000000000" pitchFamily="2" charset="2"/>
              <a:buNone/>
            </a:pPr>
            <a:r>
              <a:rPr lang="en-GB" altLang="en-US" sz="2800" dirty="0"/>
              <a:t>5. What about the goths </a:t>
            </a:r>
            <a:r>
              <a:rPr lang="en-GB" altLang="en-US" sz="2800" dirty="0" smtClean="0"/>
              <a:t>or geeks?</a:t>
            </a:r>
            <a:endParaRPr lang="en-GB" altLang="en-US" sz="2800" dirty="0"/>
          </a:p>
          <a:p>
            <a:pPr>
              <a:lnSpc>
                <a:spcPct val="80000"/>
              </a:lnSpc>
              <a:buFont typeface="Wingdings" panose="05000000000000000000" pitchFamily="2" charset="2"/>
              <a:buNone/>
            </a:pPr>
            <a:r>
              <a:rPr lang="en-GB" altLang="en-US" sz="2800" dirty="0"/>
              <a:t>6. Is it true that the structure of a system language can be seen as a rules of restrictions on linking communications by references ?</a:t>
            </a:r>
          </a:p>
          <a:p>
            <a:pPr>
              <a:lnSpc>
                <a:spcPct val="80000"/>
              </a:lnSpc>
              <a:buFont typeface="Wingdings" panose="05000000000000000000" pitchFamily="2" charset="2"/>
              <a:buNone/>
            </a:pPr>
            <a:r>
              <a:rPr lang="en-GB" altLang="en-US" sz="2800" dirty="0"/>
              <a:t>7. Is it true that politicians communicate mostly about the welfare of people </a:t>
            </a:r>
            <a:r>
              <a:rPr lang="en-GB" altLang="en-US" sz="2800" dirty="0" smtClean="0"/>
              <a:t>?</a:t>
            </a:r>
            <a:endParaRPr lang="en-GB" alt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2973D307-F547-437B-BB76-BA6F0877BA73}" type="slidenum">
              <a:rPr lang="en-GB" altLang="en-US"/>
              <a:pPr/>
              <a:t>5</a:t>
            </a:fld>
            <a:endParaRPr lang="en-GB" altLang="en-US"/>
          </a:p>
        </p:txBody>
      </p:sp>
      <p:sp>
        <p:nvSpPr>
          <p:cNvPr id="64514" name="Rectangle 2"/>
          <p:cNvSpPr>
            <a:spLocks noGrp="1" noChangeArrowheads="1"/>
          </p:cNvSpPr>
          <p:nvPr>
            <p:ph type="title"/>
          </p:nvPr>
        </p:nvSpPr>
        <p:spPr/>
        <p:txBody>
          <a:bodyPr/>
          <a:lstStyle/>
          <a:p>
            <a:r>
              <a:rPr lang="en-GB" altLang="en-US"/>
              <a:t>Communication</a:t>
            </a:r>
          </a:p>
        </p:txBody>
      </p:sp>
      <p:sp>
        <p:nvSpPr>
          <p:cNvPr id="64516" name="Rectangle 4"/>
          <p:cNvSpPr>
            <a:spLocks noChangeArrowheads="1"/>
          </p:cNvSpPr>
          <p:nvPr/>
        </p:nvSpPr>
        <p:spPr bwMode="auto">
          <a:xfrm>
            <a:off x="1331913" y="2636838"/>
            <a:ext cx="719137" cy="720725"/>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4517" name="Rectangle 5"/>
          <p:cNvSpPr>
            <a:spLocks noChangeArrowheads="1"/>
          </p:cNvSpPr>
          <p:nvPr/>
        </p:nvSpPr>
        <p:spPr bwMode="auto">
          <a:xfrm>
            <a:off x="6300788" y="2636838"/>
            <a:ext cx="719137" cy="720725"/>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4518" name="Line 6"/>
          <p:cNvSpPr>
            <a:spLocks noChangeShapeType="1"/>
          </p:cNvSpPr>
          <p:nvPr/>
        </p:nvSpPr>
        <p:spPr bwMode="auto">
          <a:xfrm>
            <a:off x="2555875" y="2997200"/>
            <a:ext cx="3384550" cy="0"/>
          </a:xfrm>
          <a:prstGeom prst="line">
            <a:avLst/>
          </a:prstGeom>
          <a:noFill/>
          <a:ln w="381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sp>
        <p:nvSpPr>
          <p:cNvPr id="64519" name="Text Box 7"/>
          <p:cNvSpPr txBox="1">
            <a:spLocks noChangeArrowheads="1"/>
          </p:cNvSpPr>
          <p:nvPr/>
        </p:nvSpPr>
        <p:spPr bwMode="auto">
          <a:xfrm>
            <a:off x="1187450" y="3789363"/>
            <a:ext cx="1584325" cy="173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Sender unit:</a:t>
            </a:r>
          </a:p>
          <a:p>
            <a:pPr>
              <a:spcBef>
                <a:spcPct val="50000"/>
              </a:spcBef>
            </a:pPr>
            <a:r>
              <a:rPr lang="en-GB" altLang="en-US"/>
              <a:t>Signals generated</a:t>
            </a:r>
          </a:p>
        </p:txBody>
      </p:sp>
      <p:sp>
        <p:nvSpPr>
          <p:cNvPr id="64520" name="Text Box 8"/>
          <p:cNvSpPr txBox="1">
            <a:spLocks noChangeArrowheads="1"/>
          </p:cNvSpPr>
          <p:nvPr/>
        </p:nvSpPr>
        <p:spPr bwMode="auto">
          <a:xfrm>
            <a:off x="6227763" y="3789363"/>
            <a:ext cx="1584325" cy="173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Receiver unit:</a:t>
            </a:r>
          </a:p>
          <a:p>
            <a:pPr>
              <a:spcBef>
                <a:spcPct val="50000"/>
              </a:spcBef>
            </a:pPr>
            <a:r>
              <a:rPr lang="en-GB" altLang="en-US"/>
              <a:t>Signals received</a:t>
            </a:r>
          </a:p>
        </p:txBody>
      </p:sp>
      <p:sp>
        <p:nvSpPr>
          <p:cNvPr id="64521" name="Text Box 9"/>
          <p:cNvSpPr txBox="1">
            <a:spLocks noChangeArrowheads="1"/>
          </p:cNvSpPr>
          <p:nvPr/>
        </p:nvSpPr>
        <p:spPr bwMode="auto">
          <a:xfrm>
            <a:off x="3203575" y="3789363"/>
            <a:ext cx="2232025" cy="1370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Communication:</a:t>
            </a:r>
          </a:p>
          <a:p>
            <a:pPr>
              <a:spcBef>
                <a:spcPct val="50000"/>
              </a:spcBef>
            </a:pPr>
            <a:r>
              <a:rPr lang="en-GB" altLang="en-US"/>
              <a:t>Signals transmitted</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82C75F7-A5FC-4C9A-83F1-524E65506BF1}" type="slidenum">
              <a:rPr lang="en-GB" altLang="en-US"/>
              <a:pPr/>
              <a:t>50</a:t>
            </a:fld>
            <a:endParaRPr lang="en-GB" altLang="en-US"/>
          </a:p>
        </p:txBody>
      </p:sp>
      <p:sp>
        <p:nvSpPr>
          <p:cNvPr id="102402" name="Rectangle 2"/>
          <p:cNvSpPr>
            <a:spLocks noGrp="1" noChangeArrowheads="1"/>
          </p:cNvSpPr>
          <p:nvPr>
            <p:ph type="title"/>
          </p:nvPr>
        </p:nvSpPr>
        <p:spPr/>
        <p:txBody>
          <a:bodyPr/>
          <a:lstStyle/>
          <a:p>
            <a:r>
              <a:rPr lang="en-GB" altLang="en-US" dirty="0" smtClean="0"/>
              <a:t>Q&amp;A – 3 </a:t>
            </a:r>
            <a:endParaRPr lang="en-GB" altLang="en-US" dirty="0"/>
          </a:p>
        </p:txBody>
      </p:sp>
      <p:sp>
        <p:nvSpPr>
          <p:cNvPr id="102403" name="Rectangle 3"/>
          <p:cNvSpPr>
            <a:spLocks noGrp="1" noChangeArrowheads="1"/>
          </p:cNvSpPr>
          <p:nvPr>
            <p:ph type="body" idx="1"/>
          </p:nvPr>
        </p:nvSpPr>
        <p:spPr/>
        <p:txBody>
          <a:bodyPr/>
          <a:lstStyle/>
          <a:p>
            <a:pPr marL="514350" indent="-514350">
              <a:lnSpc>
                <a:spcPct val="80000"/>
              </a:lnSpc>
              <a:buFont typeface="+mj-lt"/>
              <a:buAutoNum type="arabicPeriod" startAt="8"/>
            </a:pPr>
            <a:r>
              <a:rPr lang="en-GB" altLang="en-US" sz="2800" dirty="0" smtClean="0"/>
              <a:t>Is </a:t>
            </a:r>
            <a:r>
              <a:rPr lang="en-GB" altLang="en-US" sz="2800" dirty="0"/>
              <a:t>it true that the nervous system is the specialist subsystem of the organism dealing with information processing within the organism </a:t>
            </a:r>
            <a:r>
              <a:rPr lang="en-GB" altLang="en-US" sz="2800" dirty="0" smtClean="0"/>
              <a:t>?</a:t>
            </a:r>
          </a:p>
          <a:p>
            <a:pPr marL="514350" indent="-514350">
              <a:lnSpc>
                <a:spcPct val="80000"/>
              </a:lnSpc>
              <a:buFont typeface="Wingdings" panose="05000000000000000000" pitchFamily="2" charset="2"/>
              <a:buAutoNum type="arabicPeriod" startAt="8"/>
            </a:pPr>
            <a:r>
              <a:rPr lang="en-GB" altLang="en-US" sz="2800" dirty="0" smtClean="0"/>
              <a:t>Give an example and explain the concept of double contingency.</a:t>
            </a:r>
          </a:p>
          <a:p>
            <a:pPr marL="514350" indent="-514350">
              <a:lnSpc>
                <a:spcPct val="80000"/>
              </a:lnSpc>
              <a:buFont typeface="Wingdings" panose="05000000000000000000" pitchFamily="2" charset="2"/>
              <a:buAutoNum type="arabicPeriod" startAt="8"/>
            </a:pPr>
            <a:r>
              <a:rPr lang="en-GB" altLang="en-US" sz="2800" dirty="0" smtClean="0"/>
              <a:t>Can we measure the complexity of an engine by listing all the components in it? How could we add to this complexity measurement the impact of the interdependencies between the listed components?</a:t>
            </a:r>
          </a:p>
          <a:p>
            <a:pPr marL="514350" indent="-514350">
              <a:lnSpc>
                <a:spcPct val="80000"/>
              </a:lnSpc>
              <a:buFont typeface="Wingdings" panose="05000000000000000000" pitchFamily="2" charset="2"/>
              <a:buAutoNum type="arabicPeriod" startAt="8"/>
            </a:pPr>
            <a:endParaRPr lang="en-GB" altLang="en-US" sz="2800" dirty="0"/>
          </a:p>
        </p:txBody>
      </p:sp>
    </p:spTree>
    <p:extLst>
      <p:ext uri="{BB962C8B-B14F-4D97-AF65-F5344CB8AC3E}">
        <p14:creationId xmlns:p14="http://schemas.microsoft.com/office/powerpoint/2010/main" val="30084288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Q&amp;A – 4 </a:t>
            </a:r>
            <a:endParaRPr lang="en-GB" dirty="0"/>
          </a:p>
        </p:txBody>
      </p:sp>
      <p:sp>
        <p:nvSpPr>
          <p:cNvPr id="3" name="Content Placeholder 2"/>
          <p:cNvSpPr>
            <a:spLocks noGrp="1"/>
          </p:cNvSpPr>
          <p:nvPr>
            <p:ph idx="1"/>
          </p:nvPr>
        </p:nvSpPr>
        <p:spPr/>
        <p:txBody>
          <a:bodyPr/>
          <a:lstStyle/>
          <a:p>
            <a:pPr marL="0" indent="0">
              <a:buNone/>
            </a:pPr>
            <a:r>
              <a:rPr lang="en-GB" dirty="0" smtClean="0"/>
              <a:t>11. Can a system have higher complexity than its environment?</a:t>
            </a:r>
          </a:p>
          <a:p>
            <a:pPr marL="0" indent="0">
              <a:buNone/>
            </a:pPr>
            <a:r>
              <a:rPr lang="en-GB" dirty="0" smtClean="0"/>
              <a:t>12. Consider the MS Word text editor software, how could you measure the complexity of this software system?</a:t>
            </a:r>
            <a:endParaRPr lang="en-GB" dirty="0"/>
          </a:p>
        </p:txBody>
      </p:sp>
      <p:sp>
        <p:nvSpPr>
          <p:cNvPr id="4" name="Slide Number Placeholder 3"/>
          <p:cNvSpPr>
            <a:spLocks noGrp="1"/>
          </p:cNvSpPr>
          <p:nvPr>
            <p:ph type="sldNum" sz="quarter" idx="12"/>
          </p:nvPr>
        </p:nvSpPr>
        <p:spPr/>
        <p:txBody>
          <a:bodyPr/>
          <a:lstStyle/>
          <a:p>
            <a:fld id="{654346BA-5EF7-473F-B731-BF32AF76FBF6}" type="slidenum">
              <a:rPr lang="en-GB" altLang="en-US" smtClean="0"/>
              <a:pPr/>
              <a:t>51</a:t>
            </a:fld>
            <a:endParaRPr lang="en-GB" altLang="en-US"/>
          </a:p>
        </p:txBody>
      </p:sp>
    </p:spTree>
    <p:extLst>
      <p:ext uri="{BB962C8B-B14F-4D97-AF65-F5344CB8AC3E}">
        <p14:creationId xmlns:p14="http://schemas.microsoft.com/office/powerpoint/2010/main" val="79168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3313E12-F83E-4F2C-8413-C58B6B05B273}" type="slidenum">
              <a:rPr lang="en-GB" altLang="en-US"/>
              <a:pPr/>
              <a:t>6</a:t>
            </a:fld>
            <a:endParaRPr lang="en-GB" altLang="en-US"/>
          </a:p>
        </p:txBody>
      </p:sp>
      <p:sp>
        <p:nvSpPr>
          <p:cNvPr id="65538" name="Rectangle 2"/>
          <p:cNvSpPr>
            <a:spLocks noGrp="1" noChangeArrowheads="1"/>
          </p:cNvSpPr>
          <p:nvPr>
            <p:ph type="title"/>
          </p:nvPr>
        </p:nvSpPr>
        <p:spPr/>
        <p:txBody>
          <a:bodyPr/>
          <a:lstStyle/>
          <a:p>
            <a:r>
              <a:rPr lang="en-GB" altLang="en-US"/>
              <a:t>What is the meaning ?</a:t>
            </a:r>
          </a:p>
        </p:txBody>
      </p:sp>
      <p:sp>
        <p:nvSpPr>
          <p:cNvPr id="65539" name="Rectangle 3"/>
          <p:cNvSpPr>
            <a:spLocks noGrp="1" noChangeArrowheads="1"/>
          </p:cNvSpPr>
          <p:nvPr>
            <p:ph type="body" idx="1"/>
          </p:nvPr>
        </p:nvSpPr>
        <p:spPr/>
        <p:txBody>
          <a:bodyPr/>
          <a:lstStyle/>
          <a:p>
            <a:r>
              <a:rPr lang="en-GB" altLang="en-US"/>
              <a:t>How does the sender and receiver attach meaning to the communication ?</a:t>
            </a:r>
          </a:p>
          <a:p>
            <a:r>
              <a:rPr lang="en-GB" altLang="en-US"/>
              <a:t>E.g., mother cat and kitten meowing, courtship dance of birds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4CCEB13-E7F7-4411-A5C4-6C05B36D68EE}" type="slidenum">
              <a:rPr lang="en-GB" altLang="en-US"/>
              <a:pPr/>
              <a:t>7</a:t>
            </a:fld>
            <a:endParaRPr lang="en-GB" altLang="en-US"/>
          </a:p>
        </p:txBody>
      </p:sp>
      <p:sp>
        <p:nvSpPr>
          <p:cNvPr id="66562" name="Rectangle 2"/>
          <p:cNvSpPr>
            <a:spLocks noGrp="1" noChangeArrowheads="1"/>
          </p:cNvSpPr>
          <p:nvPr>
            <p:ph type="title"/>
          </p:nvPr>
        </p:nvSpPr>
        <p:spPr/>
        <p:txBody>
          <a:bodyPr/>
          <a:lstStyle/>
          <a:p>
            <a:r>
              <a:rPr lang="en-GB" altLang="en-US"/>
              <a:t>Communication by the sender</a:t>
            </a:r>
          </a:p>
        </p:txBody>
      </p:sp>
      <p:sp>
        <p:nvSpPr>
          <p:cNvPr id="66563" name="Rectangle 3"/>
          <p:cNvSpPr>
            <a:spLocks noGrp="1" noChangeArrowheads="1"/>
          </p:cNvSpPr>
          <p:nvPr>
            <p:ph type="body" idx="1"/>
          </p:nvPr>
        </p:nvSpPr>
        <p:spPr/>
        <p:txBody>
          <a:bodyPr/>
          <a:lstStyle/>
          <a:p>
            <a:r>
              <a:rPr lang="en-GB" altLang="en-US" sz="2800"/>
              <a:t>Communication: sequence or pattern of signals</a:t>
            </a:r>
          </a:p>
          <a:p>
            <a:r>
              <a:rPr lang="en-GB" altLang="en-US" sz="2800"/>
              <a:t>Each signal may be followed by others with some probability</a:t>
            </a:r>
          </a:p>
          <a:p>
            <a:r>
              <a:rPr lang="en-GB" altLang="en-US" sz="2800"/>
              <a:t>The sender selects the continuation signal eliminating all other possible continuations</a:t>
            </a:r>
          </a:p>
          <a:p>
            <a:r>
              <a:rPr lang="en-GB" altLang="en-US" sz="2800"/>
              <a:t>E.g., sequence of words in human speech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765E7F0-671E-432F-9E90-9717B1A4825F}" type="slidenum">
              <a:rPr lang="en-GB" altLang="en-US"/>
              <a:pPr/>
              <a:t>8</a:t>
            </a:fld>
            <a:endParaRPr lang="en-GB" altLang="en-US"/>
          </a:p>
        </p:txBody>
      </p:sp>
      <p:sp>
        <p:nvSpPr>
          <p:cNvPr id="67586" name="Rectangle 2"/>
          <p:cNvSpPr>
            <a:spLocks noGrp="1" noChangeArrowheads="1"/>
          </p:cNvSpPr>
          <p:nvPr>
            <p:ph type="title"/>
          </p:nvPr>
        </p:nvSpPr>
        <p:spPr/>
        <p:txBody>
          <a:bodyPr/>
          <a:lstStyle/>
          <a:p>
            <a:r>
              <a:rPr lang="en-GB" altLang="en-US"/>
              <a:t>Communication to the receiver</a:t>
            </a:r>
          </a:p>
        </p:txBody>
      </p:sp>
      <p:sp>
        <p:nvSpPr>
          <p:cNvPr id="67587" name="Rectangle 3"/>
          <p:cNvSpPr>
            <a:spLocks noGrp="1" noChangeArrowheads="1"/>
          </p:cNvSpPr>
          <p:nvPr>
            <p:ph type="body" idx="1"/>
          </p:nvPr>
        </p:nvSpPr>
        <p:spPr/>
        <p:txBody>
          <a:bodyPr/>
          <a:lstStyle/>
          <a:p>
            <a:r>
              <a:rPr lang="en-GB" altLang="en-US"/>
              <a:t>Communication: sequence or pattern of signals</a:t>
            </a:r>
          </a:p>
          <a:p>
            <a:r>
              <a:rPr lang="en-GB" altLang="en-US"/>
              <a:t>Each signal is followed by others with some probability</a:t>
            </a:r>
          </a:p>
          <a:p>
            <a:r>
              <a:rPr lang="en-GB" altLang="en-US"/>
              <a:t>Each received signal eliminates all other possible continuations</a:t>
            </a:r>
          </a:p>
          <a:p>
            <a:r>
              <a:rPr lang="en-GB" altLang="en-US"/>
              <a:t>E.g., hearing human speech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DD4A5C6-41F8-4A56-856D-1373C80292B3}" type="slidenum">
              <a:rPr lang="en-GB" altLang="en-US"/>
              <a:pPr/>
              <a:t>9</a:t>
            </a:fld>
            <a:endParaRPr lang="en-GB" altLang="en-US"/>
          </a:p>
        </p:txBody>
      </p:sp>
      <p:sp>
        <p:nvSpPr>
          <p:cNvPr id="68610" name="Rectangle 2"/>
          <p:cNvSpPr>
            <a:spLocks noGrp="1" noChangeArrowheads="1"/>
          </p:cNvSpPr>
          <p:nvPr>
            <p:ph type="title"/>
          </p:nvPr>
        </p:nvSpPr>
        <p:spPr/>
        <p:txBody>
          <a:bodyPr/>
          <a:lstStyle/>
          <a:p>
            <a:r>
              <a:rPr lang="en-GB" altLang="en-US" sz="4000"/>
              <a:t>Probabilistic interpretation of the meaning – The sender – 1 </a:t>
            </a:r>
          </a:p>
        </p:txBody>
      </p:sp>
      <p:sp>
        <p:nvSpPr>
          <p:cNvPr id="68611" name="Rectangle 3"/>
          <p:cNvSpPr>
            <a:spLocks noGrp="1" noChangeArrowheads="1"/>
          </p:cNvSpPr>
          <p:nvPr>
            <p:ph type="body" idx="1"/>
          </p:nvPr>
        </p:nvSpPr>
        <p:spPr/>
        <p:txBody>
          <a:bodyPr/>
          <a:lstStyle/>
          <a:p>
            <a:pPr>
              <a:lnSpc>
                <a:spcPct val="90000"/>
              </a:lnSpc>
            </a:pPr>
            <a:r>
              <a:rPr lang="en-GB" altLang="en-US" sz="2800"/>
              <a:t>The sequence of signals is a sample of the conditional sequence continuation distributions over the signal space (a priori distributions)</a:t>
            </a:r>
          </a:p>
          <a:p>
            <a:pPr>
              <a:lnSpc>
                <a:spcPct val="90000"/>
              </a:lnSpc>
            </a:pPr>
            <a:r>
              <a:rPr lang="en-GB" altLang="en-US" sz="2800"/>
              <a:t>The sample fits the best a possibly different set of conditional distributions over the space of possible signals (a posteriori distributions)</a:t>
            </a:r>
          </a:p>
          <a:p>
            <a:pPr>
              <a:lnSpc>
                <a:spcPct val="90000"/>
              </a:lnSpc>
            </a:pPr>
            <a:r>
              <a:rPr lang="en-GB" altLang="en-US" sz="2800"/>
              <a:t>The difference between the corresponding a priori and a posteriori distributions is the meaning of the communication for the sender</a:t>
            </a:r>
          </a:p>
        </p:txBody>
      </p:sp>
    </p:spTree>
  </p:cSld>
  <p:clrMapOvr>
    <a:masterClrMapping/>
  </p:clrMapOvr>
</p:sld>
</file>

<file path=ppt/theme/theme1.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Designs\Whirlpool.pot</Template>
  <TotalTime>3812</TotalTime>
  <Words>2353</Words>
  <Application>Microsoft Office PowerPoint</Application>
  <PresentationFormat>On-screen Show (4:3)</PresentationFormat>
  <Paragraphs>280</Paragraphs>
  <Slides>51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51</vt:i4>
      </vt:variant>
    </vt:vector>
  </HeadingPairs>
  <TitlesOfParts>
    <vt:vector size="57" baseType="lpstr">
      <vt:lpstr>Arial</vt:lpstr>
      <vt:lpstr>Tahoma</vt:lpstr>
      <vt:lpstr>Times New Roman</vt:lpstr>
      <vt:lpstr>Wingdings</vt:lpstr>
      <vt:lpstr>Whirlpool</vt:lpstr>
      <vt:lpstr>Bitmap Image</vt:lpstr>
      <vt:lpstr>Evolution of Complex Systems</vt:lpstr>
      <vt:lpstr>Relevant literature</vt:lpstr>
      <vt:lpstr>Objectives</vt:lpstr>
      <vt:lpstr>Communication systems</vt:lpstr>
      <vt:lpstr>Communication</vt:lpstr>
      <vt:lpstr>What is the meaning ?</vt:lpstr>
      <vt:lpstr>Communication by the sender</vt:lpstr>
      <vt:lpstr>Communication to the receiver</vt:lpstr>
      <vt:lpstr>Probabilistic interpretation of the meaning – The sender – 1 </vt:lpstr>
      <vt:lpstr>Probabilistic interpretation of the meaning – The sender – 2 </vt:lpstr>
      <vt:lpstr>Probabilistic interpretation of the meaning – The receiver</vt:lpstr>
      <vt:lpstr>Meaning and information</vt:lpstr>
      <vt:lpstr>What is meaningless ?</vt:lpstr>
      <vt:lpstr>Structuring communication</vt:lpstr>
      <vt:lpstr>The structure of communications</vt:lpstr>
      <vt:lpstr>Probabilistic interpretation of grammatical rules</vt:lpstr>
      <vt:lpstr>Language and grammar</vt:lpstr>
      <vt:lpstr>Identifying systems by language</vt:lpstr>
      <vt:lpstr>Time and systems</vt:lpstr>
      <vt:lpstr>What are system communications about ?</vt:lpstr>
      <vt:lpstr>System and environment – 1 </vt:lpstr>
      <vt:lpstr>System and environment – 2 </vt:lpstr>
      <vt:lpstr>Memory communications</vt:lpstr>
      <vt:lpstr>Structure</vt:lpstr>
      <vt:lpstr>Subsystems and structures</vt:lpstr>
      <vt:lpstr>Subsystems - examples</vt:lpstr>
      <vt:lpstr>Information communications</vt:lpstr>
      <vt:lpstr>Information subsystem</vt:lpstr>
      <vt:lpstr>System perceptions - Revisited</vt:lpstr>
      <vt:lpstr>System actions - Revisited</vt:lpstr>
      <vt:lpstr>Action and perception</vt:lpstr>
      <vt:lpstr>Double contingency</vt:lpstr>
      <vt:lpstr>Generating a system</vt:lpstr>
      <vt:lpstr>Information subsystem and double contingency</vt:lpstr>
      <vt:lpstr>Identity violations</vt:lpstr>
      <vt:lpstr>System adaptation</vt:lpstr>
      <vt:lpstr>Wrong adaptation</vt:lpstr>
      <vt:lpstr>Are systems complex ?</vt:lpstr>
      <vt:lpstr>How to measure complexity ?</vt:lpstr>
      <vt:lpstr>Measuring system complexity – 1 </vt:lpstr>
      <vt:lpstr>Description languages</vt:lpstr>
      <vt:lpstr>Measuring system complexity – 2 </vt:lpstr>
      <vt:lpstr>The complexity of the environment</vt:lpstr>
      <vt:lpstr>Systems surviving in an environment</vt:lpstr>
      <vt:lpstr>Complex systems</vt:lpstr>
      <vt:lpstr>Summary – 1  </vt:lpstr>
      <vt:lpstr>Summary – 2  </vt:lpstr>
      <vt:lpstr>Q&amp;A – 1 </vt:lpstr>
      <vt:lpstr>Q&amp;A – 2 </vt:lpstr>
      <vt:lpstr>Q&amp;A – 3 </vt:lpstr>
      <vt:lpstr>Q&amp;A – 4 </vt:lpstr>
    </vt:vector>
  </TitlesOfParts>
  <Company>Psychology / University of Newcastle upon Tyne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Complexity</dc:title>
  <dc:creator>Andras</dc:creator>
  <cp:lastModifiedBy>Peter</cp:lastModifiedBy>
  <cp:revision>74</cp:revision>
  <dcterms:created xsi:type="dcterms:W3CDTF">2002-03-10T14:00:31Z</dcterms:created>
  <dcterms:modified xsi:type="dcterms:W3CDTF">2022-09-03T09:49:17Z</dcterms:modified>
</cp:coreProperties>
</file>