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58"/>
  </p:notesMasterIdLst>
  <p:sldIdLst>
    <p:sldId id="256" r:id="rId2"/>
    <p:sldId id="257" r:id="rId3"/>
    <p:sldId id="258" r:id="rId4"/>
    <p:sldId id="259" r:id="rId5"/>
    <p:sldId id="260" r:id="rId6"/>
    <p:sldId id="261" r:id="rId7"/>
    <p:sldId id="262" r:id="rId8"/>
    <p:sldId id="263" r:id="rId9"/>
    <p:sldId id="264" r:id="rId10"/>
    <p:sldId id="265" r:id="rId11"/>
    <p:sldId id="304" r:id="rId12"/>
    <p:sldId id="266" r:id="rId13"/>
    <p:sldId id="267" r:id="rId14"/>
    <p:sldId id="269" r:id="rId15"/>
    <p:sldId id="270" r:id="rId16"/>
    <p:sldId id="271" r:id="rId17"/>
    <p:sldId id="272" r:id="rId18"/>
    <p:sldId id="273" r:id="rId19"/>
    <p:sldId id="274" r:id="rId20"/>
    <p:sldId id="275" r:id="rId21"/>
    <p:sldId id="305" r:id="rId22"/>
    <p:sldId id="276" r:id="rId23"/>
    <p:sldId id="277" r:id="rId24"/>
    <p:sldId id="278" r:id="rId25"/>
    <p:sldId id="306" r:id="rId26"/>
    <p:sldId id="279" r:id="rId27"/>
    <p:sldId id="280" r:id="rId28"/>
    <p:sldId id="281" r:id="rId29"/>
    <p:sldId id="282" r:id="rId30"/>
    <p:sldId id="283" r:id="rId31"/>
    <p:sldId id="308" r:id="rId32"/>
    <p:sldId id="309" r:id="rId33"/>
    <p:sldId id="310" r:id="rId34"/>
    <p:sldId id="311" r:id="rId35"/>
    <p:sldId id="312" r:id="rId36"/>
    <p:sldId id="313" r:id="rId37"/>
    <p:sldId id="314" r:id="rId38"/>
    <p:sldId id="315" r:id="rId39"/>
    <p:sldId id="316" r:id="rId40"/>
    <p:sldId id="317" r:id="rId41"/>
    <p:sldId id="318" r:id="rId42"/>
    <p:sldId id="319" r:id="rId43"/>
    <p:sldId id="320" r:id="rId44"/>
    <p:sldId id="321" r:id="rId45"/>
    <p:sldId id="322" r:id="rId46"/>
    <p:sldId id="323" r:id="rId47"/>
    <p:sldId id="324" r:id="rId48"/>
    <p:sldId id="325" r:id="rId49"/>
    <p:sldId id="326" r:id="rId50"/>
    <p:sldId id="327" r:id="rId51"/>
    <p:sldId id="298" r:id="rId52"/>
    <p:sldId id="328" r:id="rId53"/>
    <p:sldId id="300" r:id="rId54"/>
    <p:sldId id="301" r:id="rId55"/>
    <p:sldId id="329" r:id="rId56"/>
    <p:sldId id="330" r:id="rId57"/>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FF3399"/>
    <a:srgbClr val="66FF33"/>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93" autoAdjust="0"/>
  </p:normalViewPr>
  <p:slideViewPr>
    <p:cSldViewPr>
      <p:cViewPr varScale="1">
        <p:scale>
          <a:sx n="82" d="100"/>
          <a:sy n="82" d="100"/>
        </p:scale>
        <p:origin x="4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634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634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34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634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634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D206307-21E6-4EB6-B8F1-F190405EE42D}"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1</a:t>
            </a:fld>
            <a:endParaRPr lang="en-GB" altLang="en-US"/>
          </a:p>
        </p:txBody>
      </p:sp>
    </p:spTree>
    <p:extLst>
      <p:ext uri="{BB962C8B-B14F-4D97-AF65-F5344CB8AC3E}">
        <p14:creationId xmlns:p14="http://schemas.microsoft.com/office/powerpoint/2010/main" val="38246031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10</a:t>
            </a:fld>
            <a:endParaRPr lang="en-GB" altLang="en-US"/>
          </a:p>
        </p:txBody>
      </p:sp>
    </p:spTree>
    <p:extLst>
      <p:ext uri="{BB962C8B-B14F-4D97-AF65-F5344CB8AC3E}">
        <p14:creationId xmlns:p14="http://schemas.microsoft.com/office/powerpoint/2010/main" val="22128478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11</a:t>
            </a:fld>
            <a:endParaRPr lang="en-GB" altLang="en-US"/>
          </a:p>
        </p:txBody>
      </p:sp>
    </p:spTree>
    <p:extLst>
      <p:ext uri="{BB962C8B-B14F-4D97-AF65-F5344CB8AC3E}">
        <p14:creationId xmlns:p14="http://schemas.microsoft.com/office/powerpoint/2010/main" val="2055835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12</a:t>
            </a:fld>
            <a:endParaRPr lang="en-GB" altLang="en-US"/>
          </a:p>
        </p:txBody>
      </p:sp>
    </p:spTree>
    <p:extLst>
      <p:ext uri="{BB962C8B-B14F-4D97-AF65-F5344CB8AC3E}">
        <p14:creationId xmlns:p14="http://schemas.microsoft.com/office/powerpoint/2010/main" val="28885251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13</a:t>
            </a:fld>
            <a:endParaRPr lang="en-GB" altLang="en-US"/>
          </a:p>
        </p:txBody>
      </p:sp>
    </p:spTree>
    <p:extLst>
      <p:ext uri="{BB962C8B-B14F-4D97-AF65-F5344CB8AC3E}">
        <p14:creationId xmlns:p14="http://schemas.microsoft.com/office/powerpoint/2010/main" val="26423879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14</a:t>
            </a:fld>
            <a:endParaRPr lang="en-GB" altLang="en-US"/>
          </a:p>
        </p:txBody>
      </p:sp>
    </p:spTree>
    <p:extLst>
      <p:ext uri="{BB962C8B-B14F-4D97-AF65-F5344CB8AC3E}">
        <p14:creationId xmlns:p14="http://schemas.microsoft.com/office/powerpoint/2010/main" val="32933651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15</a:t>
            </a:fld>
            <a:endParaRPr lang="en-GB" altLang="en-US"/>
          </a:p>
        </p:txBody>
      </p:sp>
    </p:spTree>
    <p:extLst>
      <p:ext uri="{BB962C8B-B14F-4D97-AF65-F5344CB8AC3E}">
        <p14:creationId xmlns:p14="http://schemas.microsoft.com/office/powerpoint/2010/main" val="2131926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16</a:t>
            </a:fld>
            <a:endParaRPr lang="en-GB" altLang="en-US"/>
          </a:p>
        </p:txBody>
      </p:sp>
    </p:spTree>
    <p:extLst>
      <p:ext uri="{BB962C8B-B14F-4D97-AF65-F5344CB8AC3E}">
        <p14:creationId xmlns:p14="http://schemas.microsoft.com/office/powerpoint/2010/main" val="33990148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17</a:t>
            </a:fld>
            <a:endParaRPr lang="en-GB" altLang="en-US"/>
          </a:p>
        </p:txBody>
      </p:sp>
    </p:spTree>
    <p:extLst>
      <p:ext uri="{BB962C8B-B14F-4D97-AF65-F5344CB8AC3E}">
        <p14:creationId xmlns:p14="http://schemas.microsoft.com/office/powerpoint/2010/main" val="24935592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18</a:t>
            </a:fld>
            <a:endParaRPr lang="en-GB" altLang="en-US"/>
          </a:p>
        </p:txBody>
      </p:sp>
    </p:spTree>
    <p:extLst>
      <p:ext uri="{BB962C8B-B14F-4D97-AF65-F5344CB8AC3E}">
        <p14:creationId xmlns:p14="http://schemas.microsoft.com/office/powerpoint/2010/main" val="17607997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19</a:t>
            </a:fld>
            <a:endParaRPr lang="en-GB" altLang="en-US"/>
          </a:p>
        </p:txBody>
      </p:sp>
    </p:spTree>
    <p:extLst>
      <p:ext uri="{BB962C8B-B14F-4D97-AF65-F5344CB8AC3E}">
        <p14:creationId xmlns:p14="http://schemas.microsoft.com/office/powerpoint/2010/main" val="1521644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2</a:t>
            </a:fld>
            <a:endParaRPr lang="en-GB" altLang="en-US"/>
          </a:p>
        </p:txBody>
      </p:sp>
    </p:spTree>
    <p:extLst>
      <p:ext uri="{BB962C8B-B14F-4D97-AF65-F5344CB8AC3E}">
        <p14:creationId xmlns:p14="http://schemas.microsoft.com/office/powerpoint/2010/main" val="28023542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20</a:t>
            </a:fld>
            <a:endParaRPr lang="en-GB" altLang="en-US"/>
          </a:p>
        </p:txBody>
      </p:sp>
    </p:spTree>
    <p:extLst>
      <p:ext uri="{BB962C8B-B14F-4D97-AF65-F5344CB8AC3E}">
        <p14:creationId xmlns:p14="http://schemas.microsoft.com/office/powerpoint/2010/main" val="37609174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21</a:t>
            </a:fld>
            <a:endParaRPr lang="en-GB" altLang="en-US"/>
          </a:p>
        </p:txBody>
      </p:sp>
    </p:spTree>
    <p:extLst>
      <p:ext uri="{BB962C8B-B14F-4D97-AF65-F5344CB8AC3E}">
        <p14:creationId xmlns:p14="http://schemas.microsoft.com/office/powerpoint/2010/main" val="38073867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22</a:t>
            </a:fld>
            <a:endParaRPr lang="en-GB" altLang="en-US"/>
          </a:p>
        </p:txBody>
      </p:sp>
    </p:spTree>
    <p:extLst>
      <p:ext uri="{BB962C8B-B14F-4D97-AF65-F5344CB8AC3E}">
        <p14:creationId xmlns:p14="http://schemas.microsoft.com/office/powerpoint/2010/main" val="6122258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23</a:t>
            </a:fld>
            <a:endParaRPr lang="en-GB" altLang="en-US"/>
          </a:p>
        </p:txBody>
      </p:sp>
    </p:spTree>
    <p:extLst>
      <p:ext uri="{BB962C8B-B14F-4D97-AF65-F5344CB8AC3E}">
        <p14:creationId xmlns:p14="http://schemas.microsoft.com/office/powerpoint/2010/main" val="3944316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24</a:t>
            </a:fld>
            <a:endParaRPr lang="en-GB" altLang="en-US"/>
          </a:p>
        </p:txBody>
      </p:sp>
    </p:spTree>
    <p:extLst>
      <p:ext uri="{BB962C8B-B14F-4D97-AF65-F5344CB8AC3E}">
        <p14:creationId xmlns:p14="http://schemas.microsoft.com/office/powerpoint/2010/main" val="10823065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25</a:t>
            </a:fld>
            <a:endParaRPr lang="en-GB" altLang="en-US"/>
          </a:p>
        </p:txBody>
      </p:sp>
    </p:spTree>
    <p:extLst>
      <p:ext uri="{BB962C8B-B14F-4D97-AF65-F5344CB8AC3E}">
        <p14:creationId xmlns:p14="http://schemas.microsoft.com/office/powerpoint/2010/main" val="28274166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26</a:t>
            </a:fld>
            <a:endParaRPr lang="en-GB" altLang="en-US"/>
          </a:p>
        </p:txBody>
      </p:sp>
    </p:spTree>
    <p:extLst>
      <p:ext uri="{BB962C8B-B14F-4D97-AF65-F5344CB8AC3E}">
        <p14:creationId xmlns:p14="http://schemas.microsoft.com/office/powerpoint/2010/main" val="25330665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27</a:t>
            </a:fld>
            <a:endParaRPr lang="en-GB" altLang="en-US"/>
          </a:p>
        </p:txBody>
      </p:sp>
    </p:spTree>
    <p:extLst>
      <p:ext uri="{BB962C8B-B14F-4D97-AF65-F5344CB8AC3E}">
        <p14:creationId xmlns:p14="http://schemas.microsoft.com/office/powerpoint/2010/main" val="3519743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28</a:t>
            </a:fld>
            <a:endParaRPr lang="en-GB" altLang="en-US"/>
          </a:p>
        </p:txBody>
      </p:sp>
    </p:spTree>
    <p:extLst>
      <p:ext uri="{BB962C8B-B14F-4D97-AF65-F5344CB8AC3E}">
        <p14:creationId xmlns:p14="http://schemas.microsoft.com/office/powerpoint/2010/main" val="33345092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29</a:t>
            </a:fld>
            <a:endParaRPr lang="en-GB" altLang="en-US"/>
          </a:p>
        </p:txBody>
      </p:sp>
    </p:spTree>
    <p:extLst>
      <p:ext uri="{BB962C8B-B14F-4D97-AF65-F5344CB8AC3E}">
        <p14:creationId xmlns:p14="http://schemas.microsoft.com/office/powerpoint/2010/main" val="3567559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3</a:t>
            </a:fld>
            <a:endParaRPr lang="en-GB" altLang="en-US"/>
          </a:p>
        </p:txBody>
      </p:sp>
    </p:spTree>
    <p:extLst>
      <p:ext uri="{BB962C8B-B14F-4D97-AF65-F5344CB8AC3E}">
        <p14:creationId xmlns:p14="http://schemas.microsoft.com/office/powerpoint/2010/main" val="33576106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30</a:t>
            </a:fld>
            <a:endParaRPr lang="en-GB" altLang="en-US"/>
          </a:p>
        </p:txBody>
      </p:sp>
    </p:spTree>
    <p:extLst>
      <p:ext uri="{BB962C8B-B14F-4D97-AF65-F5344CB8AC3E}">
        <p14:creationId xmlns:p14="http://schemas.microsoft.com/office/powerpoint/2010/main" val="27525811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31</a:t>
            </a:fld>
            <a:endParaRPr lang="en-GB" altLang="en-US"/>
          </a:p>
        </p:txBody>
      </p:sp>
    </p:spTree>
    <p:extLst>
      <p:ext uri="{BB962C8B-B14F-4D97-AF65-F5344CB8AC3E}">
        <p14:creationId xmlns:p14="http://schemas.microsoft.com/office/powerpoint/2010/main" val="11224150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32</a:t>
            </a:fld>
            <a:endParaRPr lang="en-GB" altLang="en-US"/>
          </a:p>
        </p:txBody>
      </p:sp>
    </p:spTree>
    <p:extLst>
      <p:ext uri="{BB962C8B-B14F-4D97-AF65-F5344CB8AC3E}">
        <p14:creationId xmlns:p14="http://schemas.microsoft.com/office/powerpoint/2010/main" val="415579307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33</a:t>
            </a:fld>
            <a:endParaRPr lang="en-GB" altLang="en-US"/>
          </a:p>
        </p:txBody>
      </p:sp>
    </p:spTree>
    <p:extLst>
      <p:ext uri="{BB962C8B-B14F-4D97-AF65-F5344CB8AC3E}">
        <p14:creationId xmlns:p14="http://schemas.microsoft.com/office/powerpoint/2010/main" val="42875056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34</a:t>
            </a:fld>
            <a:endParaRPr lang="en-GB" altLang="en-US"/>
          </a:p>
        </p:txBody>
      </p:sp>
    </p:spTree>
    <p:extLst>
      <p:ext uri="{BB962C8B-B14F-4D97-AF65-F5344CB8AC3E}">
        <p14:creationId xmlns:p14="http://schemas.microsoft.com/office/powerpoint/2010/main" val="21817930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35</a:t>
            </a:fld>
            <a:endParaRPr lang="en-GB" altLang="en-US"/>
          </a:p>
        </p:txBody>
      </p:sp>
    </p:spTree>
    <p:extLst>
      <p:ext uri="{BB962C8B-B14F-4D97-AF65-F5344CB8AC3E}">
        <p14:creationId xmlns:p14="http://schemas.microsoft.com/office/powerpoint/2010/main" val="139797405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36</a:t>
            </a:fld>
            <a:endParaRPr lang="en-GB" altLang="en-US"/>
          </a:p>
        </p:txBody>
      </p:sp>
    </p:spTree>
    <p:extLst>
      <p:ext uri="{BB962C8B-B14F-4D97-AF65-F5344CB8AC3E}">
        <p14:creationId xmlns:p14="http://schemas.microsoft.com/office/powerpoint/2010/main" val="174243372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37</a:t>
            </a:fld>
            <a:endParaRPr lang="en-GB" altLang="en-US"/>
          </a:p>
        </p:txBody>
      </p:sp>
    </p:spTree>
    <p:extLst>
      <p:ext uri="{BB962C8B-B14F-4D97-AF65-F5344CB8AC3E}">
        <p14:creationId xmlns:p14="http://schemas.microsoft.com/office/powerpoint/2010/main" val="47389099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38</a:t>
            </a:fld>
            <a:endParaRPr lang="en-GB" altLang="en-US"/>
          </a:p>
        </p:txBody>
      </p:sp>
    </p:spTree>
    <p:extLst>
      <p:ext uri="{BB962C8B-B14F-4D97-AF65-F5344CB8AC3E}">
        <p14:creationId xmlns:p14="http://schemas.microsoft.com/office/powerpoint/2010/main" val="347358940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39</a:t>
            </a:fld>
            <a:endParaRPr lang="en-GB" altLang="en-US"/>
          </a:p>
        </p:txBody>
      </p:sp>
    </p:spTree>
    <p:extLst>
      <p:ext uri="{BB962C8B-B14F-4D97-AF65-F5344CB8AC3E}">
        <p14:creationId xmlns:p14="http://schemas.microsoft.com/office/powerpoint/2010/main" val="3698055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4</a:t>
            </a:fld>
            <a:endParaRPr lang="en-GB" altLang="en-US"/>
          </a:p>
        </p:txBody>
      </p:sp>
    </p:spTree>
    <p:extLst>
      <p:ext uri="{BB962C8B-B14F-4D97-AF65-F5344CB8AC3E}">
        <p14:creationId xmlns:p14="http://schemas.microsoft.com/office/powerpoint/2010/main" val="360205638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40</a:t>
            </a:fld>
            <a:endParaRPr lang="en-GB" altLang="en-US"/>
          </a:p>
        </p:txBody>
      </p:sp>
    </p:spTree>
    <p:extLst>
      <p:ext uri="{BB962C8B-B14F-4D97-AF65-F5344CB8AC3E}">
        <p14:creationId xmlns:p14="http://schemas.microsoft.com/office/powerpoint/2010/main" val="5042164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41</a:t>
            </a:fld>
            <a:endParaRPr lang="en-GB" altLang="en-US"/>
          </a:p>
        </p:txBody>
      </p:sp>
    </p:spTree>
    <p:extLst>
      <p:ext uri="{BB962C8B-B14F-4D97-AF65-F5344CB8AC3E}">
        <p14:creationId xmlns:p14="http://schemas.microsoft.com/office/powerpoint/2010/main" val="246299787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42</a:t>
            </a:fld>
            <a:endParaRPr lang="en-GB" altLang="en-US"/>
          </a:p>
        </p:txBody>
      </p:sp>
    </p:spTree>
    <p:extLst>
      <p:ext uri="{BB962C8B-B14F-4D97-AF65-F5344CB8AC3E}">
        <p14:creationId xmlns:p14="http://schemas.microsoft.com/office/powerpoint/2010/main" val="153514281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43</a:t>
            </a:fld>
            <a:endParaRPr lang="en-GB" altLang="en-US"/>
          </a:p>
        </p:txBody>
      </p:sp>
    </p:spTree>
    <p:extLst>
      <p:ext uri="{BB962C8B-B14F-4D97-AF65-F5344CB8AC3E}">
        <p14:creationId xmlns:p14="http://schemas.microsoft.com/office/powerpoint/2010/main" val="350573857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44</a:t>
            </a:fld>
            <a:endParaRPr lang="en-GB" altLang="en-US"/>
          </a:p>
        </p:txBody>
      </p:sp>
    </p:spTree>
    <p:extLst>
      <p:ext uri="{BB962C8B-B14F-4D97-AF65-F5344CB8AC3E}">
        <p14:creationId xmlns:p14="http://schemas.microsoft.com/office/powerpoint/2010/main" val="87053940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45</a:t>
            </a:fld>
            <a:endParaRPr lang="en-GB" altLang="en-US"/>
          </a:p>
        </p:txBody>
      </p:sp>
    </p:spTree>
    <p:extLst>
      <p:ext uri="{BB962C8B-B14F-4D97-AF65-F5344CB8AC3E}">
        <p14:creationId xmlns:p14="http://schemas.microsoft.com/office/powerpoint/2010/main" val="68841503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46</a:t>
            </a:fld>
            <a:endParaRPr lang="en-GB" altLang="en-US"/>
          </a:p>
        </p:txBody>
      </p:sp>
    </p:spTree>
    <p:extLst>
      <p:ext uri="{BB962C8B-B14F-4D97-AF65-F5344CB8AC3E}">
        <p14:creationId xmlns:p14="http://schemas.microsoft.com/office/powerpoint/2010/main" val="258888327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47</a:t>
            </a:fld>
            <a:endParaRPr lang="en-GB" altLang="en-US"/>
          </a:p>
        </p:txBody>
      </p:sp>
    </p:spTree>
    <p:extLst>
      <p:ext uri="{BB962C8B-B14F-4D97-AF65-F5344CB8AC3E}">
        <p14:creationId xmlns:p14="http://schemas.microsoft.com/office/powerpoint/2010/main" val="181227540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48</a:t>
            </a:fld>
            <a:endParaRPr lang="en-GB" altLang="en-US"/>
          </a:p>
        </p:txBody>
      </p:sp>
    </p:spTree>
    <p:extLst>
      <p:ext uri="{BB962C8B-B14F-4D97-AF65-F5344CB8AC3E}">
        <p14:creationId xmlns:p14="http://schemas.microsoft.com/office/powerpoint/2010/main" val="229050620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49</a:t>
            </a:fld>
            <a:endParaRPr lang="en-GB" altLang="en-US"/>
          </a:p>
        </p:txBody>
      </p:sp>
    </p:spTree>
    <p:extLst>
      <p:ext uri="{BB962C8B-B14F-4D97-AF65-F5344CB8AC3E}">
        <p14:creationId xmlns:p14="http://schemas.microsoft.com/office/powerpoint/2010/main" val="4287564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5</a:t>
            </a:fld>
            <a:endParaRPr lang="en-GB" altLang="en-US"/>
          </a:p>
        </p:txBody>
      </p:sp>
    </p:spTree>
    <p:extLst>
      <p:ext uri="{BB962C8B-B14F-4D97-AF65-F5344CB8AC3E}">
        <p14:creationId xmlns:p14="http://schemas.microsoft.com/office/powerpoint/2010/main" val="414760632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50</a:t>
            </a:fld>
            <a:endParaRPr lang="en-GB" altLang="en-US"/>
          </a:p>
        </p:txBody>
      </p:sp>
    </p:spTree>
    <p:extLst>
      <p:ext uri="{BB962C8B-B14F-4D97-AF65-F5344CB8AC3E}">
        <p14:creationId xmlns:p14="http://schemas.microsoft.com/office/powerpoint/2010/main" val="175901381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51</a:t>
            </a:fld>
            <a:endParaRPr lang="en-GB" altLang="en-US"/>
          </a:p>
        </p:txBody>
      </p:sp>
    </p:spTree>
    <p:extLst>
      <p:ext uri="{BB962C8B-B14F-4D97-AF65-F5344CB8AC3E}">
        <p14:creationId xmlns:p14="http://schemas.microsoft.com/office/powerpoint/2010/main" val="81485627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52</a:t>
            </a:fld>
            <a:endParaRPr lang="en-GB" altLang="en-US"/>
          </a:p>
        </p:txBody>
      </p:sp>
    </p:spTree>
    <p:extLst>
      <p:ext uri="{BB962C8B-B14F-4D97-AF65-F5344CB8AC3E}">
        <p14:creationId xmlns:p14="http://schemas.microsoft.com/office/powerpoint/2010/main" val="220319677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53</a:t>
            </a:fld>
            <a:endParaRPr lang="en-GB" altLang="en-US"/>
          </a:p>
        </p:txBody>
      </p:sp>
    </p:spTree>
    <p:extLst>
      <p:ext uri="{BB962C8B-B14F-4D97-AF65-F5344CB8AC3E}">
        <p14:creationId xmlns:p14="http://schemas.microsoft.com/office/powerpoint/2010/main" val="231950636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54</a:t>
            </a:fld>
            <a:endParaRPr lang="en-GB" altLang="en-US"/>
          </a:p>
        </p:txBody>
      </p:sp>
    </p:spTree>
    <p:extLst>
      <p:ext uri="{BB962C8B-B14F-4D97-AF65-F5344CB8AC3E}">
        <p14:creationId xmlns:p14="http://schemas.microsoft.com/office/powerpoint/2010/main" val="33856610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55</a:t>
            </a:fld>
            <a:endParaRPr lang="en-GB" altLang="en-US"/>
          </a:p>
        </p:txBody>
      </p:sp>
    </p:spTree>
    <p:extLst>
      <p:ext uri="{BB962C8B-B14F-4D97-AF65-F5344CB8AC3E}">
        <p14:creationId xmlns:p14="http://schemas.microsoft.com/office/powerpoint/2010/main" val="282684169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56</a:t>
            </a:fld>
            <a:endParaRPr lang="en-GB" altLang="en-US"/>
          </a:p>
        </p:txBody>
      </p:sp>
    </p:spTree>
    <p:extLst>
      <p:ext uri="{BB962C8B-B14F-4D97-AF65-F5344CB8AC3E}">
        <p14:creationId xmlns:p14="http://schemas.microsoft.com/office/powerpoint/2010/main" val="1826497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6</a:t>
            </a:fld>
            <a:endParaRPr lang="en-GB" altLang="en-US"/>
          </a:p>
        </p:txBody>
      </p:sp>
    </p:spTree>
    <p:extLst>
      <p:ext uri="{BB962C8B-B14F-4D97-AF65-F5344CB8AC3E}">
        <p14:creationId xmlns:p14="http://schemas.microsoft.com/office/powerpoint/2010/main" val="3255308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7</a:t>
            </a:fld>
            <a:endParaRPr lang="en-GB" altLang="en-US"/>
          </a:p>
        </p:txBody>
      </p:sp>
    </p:spTree>
    <p:extLst>
      <p:ext uri="{BB962C8B-B14F-4D97-AF65-F5344CB8AC3E}">
        <p14:creationId xmlns:p14="http://schemas.microsoft.com/office/powerpoint/2010/main" val="2763199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8</a:t>
            </a:fld>
            <a:endParaRPr lang="en-GB" altLang="en-US"/>
          </a:p>
        </p:txBody>
      </p:sp>
    </p:spTree>
    <p:extLst>
      <p:ext uri="{BB962C8B-B14F-4D97-AF65-F5344CB8AC3E}">
        <p14:creationId xmlns:p14="http://schemas.microsoft.com/office/powerpoint/2010/main" val="6912997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06307-21E6-4EB6-B8F1-F190405EE42D}" type="slidenum">
              <a:rPr lang="en-GB" altLang="en-US" smtClean="0"/>
              <a:pPr/>
              <a:t>9</a:t>
            </a:fld>
            <a:endParaRPr lang="en-GB" altLang="en-US"/>
          </a:p>
        </p:txBody>
      </p:sp>
    </p:spTree>
    <p:extLst>
      <p:ext uri="{BB962C8B-B14F-4D97-AF65-F5344CB8AC3E}">
        <p14:creationId xmlns:p14="http://schemas.microsoft.com/office/powerpoint/2010/main" val="678030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098" name="Rectangle 2"/>
          <p:cNvSpPr>
            <a:spLocks noChangeArrowheads="1"/>
          </p:cNvSpPr>
          <p:nvPr/>
        </p:nvSpPr>
        <p:spPr bwMode="ltGray">
          <a:xfrm>
            <a:off x="0" y="0"/>
            <a:ext cx="825500" cy="6858000"/>
          </a:xfrm>
          <a:prstGeom prst="rect">
            <a:avLst/>
          </a:prstGeom>
          <a:solidFill>
            <a:schemeClr val="tx2">
              <a:alpha val="50000"/>
            </a:schemeClr>
          </a:solidFill>
          <a:ln>
            <a:noFill/>
          </a:ln>
          <a:extLst>
            <a:ext uri="{91240B29-F687-4F45-9708-019B960494DF}">
              <a14:hiddenLine xmlns:a14="http://schemas.microsoft.com/office/drawing/2010/main" w="9525">
                <a:solidFill>
                  <a:schemeClr val="bg1"/>
                </a:solidFill>
                <a:miter lim="800000"/>
                <a:headEnd/>
                <a:tailEnd/>
              </a14:hiddenLine>
            </a:ext>
          </a:extLst>
        </p:spPr>
        <p:txBody>
          <a:bodyPr wrap="none" anchor="ctr"/>
          <a:lstStyle/>
          <a:p>
            <a:pPr algn="ctr"/>
            <a:endParaRPr kumimoji="1" lang="en-US" altLang="en-US"/>
          </a:p>
        </p:txBody>
      </p:sp>
      <p:sp>
        <p:nvSpPr>
          <p:cNvPr id="4099" name="Rectangle 3"/>
          <p:cNvSpPr>
            <a:spLocks noGrp="1" noChangeArrowheads="1"/>
          </p:cNvSpPr>
          <p:nvPr>
            <p:ph type="ctrTitle"/>
          </p:nvPr>
        </p:nvSpPr>
        <p:spPr>
          <a:xfrm>
            <a:off x="990600" y="1171575"/>
            <a:ext cx="7467600" cy="2105025"/>
          </a:xfrm>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defRPr sz="6600">
                <a:solidFill>
                  <a:srgbClr val="CCFFFF"/>
                </a:solidFill>
              </a:defRPr>
            </a:lvl1pPr>
          </a:lstStyle>
          <a:p>
            <a:pPr lvl="0"/>
            <a:r>
              <a:rPr lang="en-GB" altLang="en-US" noProof="0" smtClean="0"/>
              <a:t>Click to edit Master title style</a:t>
            </a:r>
          </a:p>
        </p:txBody>
      </p:sp>
      <p:sp>
        <p:nvSpPr>
          <p:cNvPr id="4100" name="Rectangle 4"/>
          <p:cNvSpPr>
            <a:spLocks noGrp="1" noChangeArrowheads="1"/>
          </p:cNvSpPr>
          <p:nvPr>
            <p:ph type="subTitle" idx="1"/>
          </p:nvPr>
        </p:nvSpPr>
        <p:spPr>
          <a:xfrm>
            <a:off x="1447800" y="3886200"/>
            <a:ext cx="6400800" cy="1752600"/>
          </a:xfrm>
        </p:spPr>
        <p:txBody>
          <a:bodyPr/>
          <a:lstStyle>
            <a:lvl1pPr marL="0" indent="0" algn="ctr">
              <a:buFont typeface="Wingdings" panose="05000000000000000000" pitchFamily="2" charset="2"/>
              <a:buNone/>
              <a:defRPr sz="4000">
                <a:solidFill>
                  <a:srgbClr val="CCECFF"/>
                </a:solidFill>
              </a:defRPr>
            </a:lvl1pPr>
          </a:lstStyle>
          <a:p>
            <a:pPr lvl="0"/>
            <a:r>
              <a:rPr lang="en-GB" altLang="en-US" noProof="0" smtClean="0"/>
              <a:t>Click to edit Master subtitle style</a:t>
            </a:r>
          </a:p>
        </p:txBody>
      </p:sp>
      <p:sp>
        <p:nvSpPr>
          <p:cNvPr id="4101" name="Rectangle 5"/>
          <p:cNvSpPr>
            <a:spLocks noGrp="1" noChangeArrowheads="1"/>
          </p:cNvSpPr>
          <p:nvPr>
            <p:ph type="dt" sz="half" idx="2"/>
          </p:nvPr>
        </p:nvSpPr>
        <p:spPr>
          <a:xfrm>
            <a:off x="838200" y="6248400"/>
            <a:ext cx="1752600" cy="457200"/>
          </a:xfrm>
        </p:spPr>
        <p:txBody>
          <a:bodyPr/>
          <a:lstStyle>
            <a:lvl1pPr>
              <a:defRPr>
                <a:solidFill>
                  <a:srgbClr val="CCECFF"/>
                </a:solidFill>
              </a:defRPr>
            </a:lvl1pPr>
          </a:lstStyle>
          <a:p>
            <a:endParaRPr lang="en-GB" altLang="en-US"/>
          </a:p>
        </p:txBody>
      </p:sp>
      <p:sp>
        <p:nvSpPr>
          <p:cNvPr id="4102" name="Rectangle 6"/>
          <p:cNvSpPr>
            <a:spLocks noGrp="1" noChangeArrowheads="1"/>
          </p:cNvSpPr>
          <p:nvPr>
            <p:ph type="ftr" sz="quarter" idx="3"/>
          </p:nvPr>
        </p:nvSpPr>
        <p:spPr>
          <a:xfrm>
            <a:off x="3276600" y="6248400"/>
            <a:ext cx="2895600" cy="457200"/>
          </a:xfrm>
        </p:spPr>
        <p:txBody>
          <a:bodyPr/>
          <a:lstStyle>
            <a:lvl1pPr>
              <a:defRPr>
                <a:solidFill>
                  <a:srgbClr val="CCECFF"/>
                </a:solidFill>
              </a:defRPr>
            </a:lvl1pPr>
          </a:lstStyle>
          <a:p>
            <a:endParaRPr lang="en-GB" altLang="en-US"/>
          </a:p>
        </p:txBody>
      </p:sp>
      <p:sp>
        <p:nvSpPr>
          <p:cNvPr id="4103" name="Rectangle 7"/>
          <p:cNvSpPr>
            <a:spLocks noGrp="1" noChangeArrowheads="1"/>
          </p:cNvSpPr>
          <p:nvPr>
            <p:ph type="sldNum" sz="quarter" idx="4"/>
          </p:nvPr>
        </p:nvSpPr>
        <p:spPr>
          <a:xfrm>
            <a:off x="6934200" y="6248400"/>
            <a:ext cx="1905000" cy="457200"/>
          </a:xfrm>
        </p:spPr>
        <p:txBody>
          <a:bodyPr/>
          <a:lstStyle>
            <a:lvl1pPr>
              <a:defRPr>
                <a:solidFill>
                  <a:srgbClr val="CCECFF"/>
                </a:solidFill>
              </a:defRPr>
            </a:lvl1pPr>
          </a:lstStyle>
          <a:p>
            <a:fld id="{00111408-2055-4730-94BF-08C63451B0A4}" type="slidenum">
              <a:rPr lang="en-GB" altLang="en-US"/>
              <a:pPr/>
              <a:t>‹#›</a:t>
            </a:fld>
            <a:endParaRPr lang="en-GB" altLang="en-US"/>
          </a:p>
        </p:txBody>
      </p:sp>
      <p:sp>
        <p:nvSpPr>
          <p:cNvPr id="4104" name="Rectangle 8"/>
          <p:cNvSpPr>
            <a:spLocks noChangeArrowheads="1"/>
          </p:cNvSpPr>
          <p:nvPr/>
        </p:nvSpPr>
        <p:spPr bwMode="ltGray">
          <a:xfrm>
            <a:off x="0" y="3543300"/>
            <a:ext cx="3343275" cy="122238"/>
          </a:xfrm>
          <a:prstGeom prst="rect">
            <a:avLst/>
          </a:prstGeom>
          <a:solidFill>
            <a:schemeClr val="bg2">
              <a:alpha val="50000"/>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591952E7-3969-444C-A55E-BE2F1E8FB7FA}" type="slidenum">
              <a:rPr lang="en-GB" altLang="en-US"/>
              <a:pPr/>
              <a:t>‹#›</a:t>
            </a:fld>
            <a:endParaRPr lang="en-GB" altLang="en-US"/>
          </a:p>
        </p:txBody>
      </p:sp>
    </p:spTree>
    <p:extLst>
      <p:ext uri="{BB962C8B-B14F-4D97-AF65-F5344CB8AC3E}">
        <p14:creationId xmlns:p14="http://schemas.microsoft.com/office/powerpoint/2010/main" val="3726747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0800" y="457200"/>
            <a:ext cx="2057400" cy="5638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28600" y="457200"/>
            <a:ext cx="60198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82FD862-0E5D-46E1-9296-D58E1BC2C350}" type="slidenum">
              <a:rPr lang="en-GB" altLang="en-US"/>
              <a:pPr/>
              <a:t>‹#›</a:t>
            </a:fld>
            <a:endParaRPr lang="en-GB" altLang="en-US"/>
          </a:p>
        </p:txBody>
      </p:sp>
    </p:spTree>
    <p:extLst>
      <p:ext uri="{BB962C8B-B14F-4D97-AF65-F5344CB8AC3E}">
        <p14:creationId xmlns:p14="http://schemas.microsoft.com/office/powerpoint/2010/main" val="2894604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9F847B6-6B74-4D4F-9565-6C01C2EB44A7}" type="slidenum">
              <a:rPr lang="en-GB" altLang="en-US"/>
              <a:pPr/>
              <a:t>‹#›</a:t>
            </a:fld>
            <a:endParaRPr lang="en-GB" altLang="en-US"/>
          </a:p>
        </p:txBody>
      </p:sp>
    </p:spTree>
    <p:extLst>
      <p:ext uri="{BB962C8B-B14F-4D97-AF65-F5344CB8AC3E}">
        <p14:creationId xmlns:p14="http://schemas.microsoft.com/office/powerpoint/2010/main" val="1561677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0495266-63A1-4A7C-B5E2-8CF9FEEE7046}" type="slidenum">
              <a:rPr lang="en-GB" altLang="en-US"/>
              <a:pPr/>
              <a:t>‹#›</a:t>
            </a:fld>
            <a:endParaRPr lang="en-GB" altLang="en-US"/>
          </a:p>
        </p:txBody>
      </p:sp>
    </p:spTree>
    <p:extLst>
      <p:ext uri="{BB962C8B-B14F-4D97-AF65-F5344CB8AC3E}">
        <p14:creationId xmlns:p14="http://schemas.microsoft.com/office/powerpoint/2010/main" val="160535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30BC7F03-5ECB-4707-9FE8-0123E0644D36}" type="slidenum">
              <a:rPr lang="en-GB" altLang="en-US"/>
              <a:pPr/>
              <a:t>‹#›</a:t>
            </a:fld>
            <a:endParaRPr lang="en-GB" altLang="en-US"/>
          </a:p>
        </p:txBody>
      </p:sp>
    </p:spTree>
    <p:extLst>
      <p:ext uri="{BB962C8B-B14F-4D97-AF65-F5344CB8AC3E}">
        <p14:creationId xmlns:p14="http://schemas.microsoft.com/office/powerpoint/2010/main" val="1998509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E987C76B-CBAB-4C65-957C-A13CEFD043F5}" type="slidenum">
              <a:rPr lang="en-GB" altLang="en-US"/>
              <a:pPr/>
              <a:t>‹#›</a:t>
            </a:fld>
            <a:endParaRPr lang="en-GB" altLang="en-US"/>
          </a:p>
        </p:txBody>
      </p:sp>
    </p:spTree>
    <p:extLst>
      <p:ext uri="{BB962C8B-B14F-4D97-AF65-F5344CB8AC3E}">
        <p14:creationId xmlns:p14="http://schemas.microsoft.com/office/powerpoint/2010/main" val="309517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C7A4A758-47E4-4894-8F15-9304E01FFB00}" type="slidenum">
              <a:rPr lang="en-GB" altLang="en-US"/>
              <a:pPr/>
              <a:t>‹#›</a:t>
            </a:fld>
            <a:endParaRPr lang="en-GB" altLang="en-US"/>
          </a:p>
        </p:txBody>
      </p:sp>
    </p:spTree>
    <p:extLst>
      <p:ext uri="{BB962C8B-B14F-4D97-AF65-F5344CB8AC3E}">
        <p14:creationId xmlns:p14="http://schemas.microsoft.com/office/powerpoint/2010/main" val="1070763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032B8A8C-6C40-4EB3-97FA-42CCCD74D5CB}" type="slidenum">
              <a:rPr lang="en-GB" altLang="en-US"/>
              <a:pPr/>
              <a:t>‹#›</a:t>
            </a:fld>
            <a:endParaRPr lang="en-GB" altLang="en-US"/>
          </a:p>
        </p:txBody>
      </p:sp>
    </p:spTree>
    <p:extLst>
      <p:ext uri="{BB962C8B-B14F-4D97-AF65-F5344CB8AC3E}">
        <p14:creationId xmlns:p14="http://schemas.microsoft.com/office/powerpoint/2010/main" val="1374494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0676395F-2E6B-4B8E-807A-1707C3DE98C4}" type="slidenum">
              <a:rPr lang="en-GB" altLang="en-US"/>
              <a:pPr/>
              <a:t>‹#›</a:t>
            </a:fld>
            <a:endParaRPr lang="en-GB" altLang="en-US"/>
          </a:p>
        </p:txBody>
      </p:sp>
    </p:spTree>
    <p:extLst>
      <p:ext uri="{BB962C8B-B14F-4D97-AF65-F5344CB8AC3E}">
        <p14:creationId xmlns:p14="http://schemas.microsoft.com/office/powerpoint/2010/main" val="4262572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6C5B3804-8270-4866-BCA0-9A683ED6C045}" type="slidenum">
              <a:rPr lang="en-GB" altLang="en-US"/>
              <a:pPr/>
              <a:t>‹#›</a:t>
            </a:fld>
            <a:endParaRPr lang="en-GB" altLang="en-US"/>
          </a:p>
        </p:txBody>
      </p:sp>
    </p:spTree>
    <p:extLst>
      <p:ext uri="{BB962C8B-B14F-4D97-AF65-F5344CB8AC3E}">
        <p14:creationId xmlns:p14="http://schemas.microsoft.com/office/powerpoint/2010/main" val="110071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28600"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3076"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endParaRPr lang="en-GB" altLang="en-US"/>
          </a:p>
        </p:txBody>
      </p:sp>
      <p:sp>
        <p:nvSpPr>
          <p:cNvPr id="3077"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en-GB" altLang="en-US"/>
          </a:p>
        </p:txBody>
      </p:sp>
      <p:sp>
        <p:nvSpPr>
          <p:cNvPr id="3078"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lvl1pPr>
          </a:lstStyle>
          <a:p>
            <a:fld id="{06B8C579-4BD6-4F4B-8B2F-27D88ABCF8BC}" type="slidenum">
              <a:rPr lang="en-GB" altLang="en-US"/>
              <a:pPr/>
              <a:t>‹#›</a:t>
            </a:fld>
            <a:endParaRPr lang="en-GB" altLang="en-US"/>
          </a:p>
        </p:txBody>
      </p:sp>
      <p:sp>
        <p:nvSpPr>
          <p:cNvPr id="3079" name="Rectangle 7"/>
          <p:cNvSpPr>
            <a:spLocks noChangeArrowheads="1"/>
          </p:cNvSpPr>
          <p:nvPr/>
        </p:nvSpPr>
        <p:spPr bwMode="gray">
          <a:xfrm>
            <a:off x="0" y="1638300"/>
            <a:ext cx="3343275" cy="122238"/>
          </a:xfrm>
          <a:prstGeom prst="rect">
            <a:avLst/>
          </a:prstGeom>
          <a:solidFill>
            <a:schemeClr val="bg2">
              <a:alpha val="50000"/>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en-US"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accent1"/>
        </a:buClr>
        <a:buSzPct val="8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70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tx2"/>
        </a:buClr>
        <a:buSzPct val="5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png"/><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GB" altLang="en-US"/>
              <a:t>Evolution of Complex Systems</a:t>
            </a:r>
          </a:p>
        </p:txBody>
      </p:sp>
      <p:sp>
        <p:nvSpPr>
          <p:cNvPr id="2051" name="Rectangle 3"/>
          <p:cNvSpPr>
            <a:spLocks noGrp="1" noChangeArrowheads="1"/>
          </p:cNvSpPr>
          <p:nvPr>
            <p:ph type="subTitle" idx="1"/>
          </p:nvPr>
        </p:nvSpPr>
        <p:spPr>
          <a:xfrm>
            <a:off x="827088" y="3716338"/>
            <a:ext cx="8316912" cy="2566987"/>
          </a:xfrm>
        </p:spPr>
        <p:txBody>
          <a:bodyPr/>
          <a:lstStyle/>
          <a:p>
            <a:r>
              <a:rPr lang="en-GB" altLang="en-US" sz="3200" dirty="0"/>
              <a:t>Lecture 5: Organism and nervous system</a:t>
            </a:r>
          </a:p>
          <a:p>
            <a:r>
              <a:rPr lang="en-GB" altLang="en-US" sz="3600" dirty="0" smtClean="0"/>
              <a:t>Peter Andras peter.andras.ncl@gmail.com</a:t>
            </a:r>
            <a:endParaRPr lang="en-GB" altLang="en-US" sz="3600" dirty="0"/>
          </a:p>
        </p:txBody>
      </p:sp>
      <p:sp>
        <p:nvSpPr>
          <p:cNvPr id="4" name="TextBox 3"/>
          <p:cNvSpPr txBox="1"/>
          <p:nvPr/>
        </p:nvSpPr>
        <p:spPr>
          <a:xfrm>
            <a:off x="4067944" y="6259635"/>
            <a:ext cx="1656184" cy="400110"/>
          </a:xfrm>
          <a:prstGeom prst="rect">
            <a:avLst/>
          </a:prstGeom>
          <a:noFill/>
        </p:spPr>
        <p:txBody>
          <a:bodyPr wrap="square" rtlCol="0">
            <a:spAutoFit/>
          </a:bodyPr>
          <a:lstStyle/>
          <a:p>
            <a:r>
              <a:rPr lang="en-GB" sz="2000" dirty="0" smtClean="0"/>
              <a:t>2022 Edition</a:t>
            </a:r>
            <a:endParaRPr lang="en-GB"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A4CA613-12BA-4149-9210-22A6FABE24C7}" type="slidenum">
              <a:rPr lang="en-GB" altLang="en-US"/>
              <a:pPr/>
              <a:t>10</a:t>
            </a:fld>
            <a:endParaRPr lang="en-GB" altLang="en-US"/>
          </a:p>
        </p:txBody>
      </p:sp>
      <p:sp>
        <p:nvSpPr>
          <p:cNvPr id="71682" name="Rectangle 2"/>
          <p:cNvSpPr>
            <a:spLocks noGrp="1" noChangeArrowheads="1"/>
          </p:cNvSpPr>
          <p:nvPr>
            <p:ph type="title"/>
          </p:nvPr>
        </p:nvSpPr>
        <p:spPr/>
        <p:txBody>
          <a:bodyPr/>
          <a:lstStyle/>
          <a:p>
            <a:r>
              <a:rPr lang="en-GB" altLang="en-US"/>
              <a:t>Simple multi-cellular systems</a:t>
            </a:r>
          </a:p>
        </p:txBody>
      </p:sp>
      <p:sp>
        <p:nvSpPr>
          <p:cNvPr id="71683" name="Rectangle 3"/>
          <p:cNvSpPr>
            <a:spLocks noGrp="1" noChangeArrowheads="1"/>
          </p:cNvSpPr>
          <p:nvPr>
            <p:ph type="body" idx="1"/>
          </p:nvPr>
        </p:nvSpPr>
        <p:spPr>
          <a:xfrm>
            <a:off x="685800" y="1981200"/>
            <a:ext cx="7772400" cy="1879600"/>
          </a:xfrm>
        </p:spPr>
        <p:txBody>
          <a:bodyPr/>
          <a:lstStyle/>
          <a:p>
            <a:r>
              <a:rPr lang="en-GB" altLang="en-US" dirty="0" smtClean="0"/>
              <a:t>Cnidarian hydra</a:t>
            </a:r>
            <a:r>
              <a:rPr lang="en-GB" altLang="en-US" dirty="0"/>
              <a:t>: inner wall, outer wall, tentacles, </a:t>
            </a:r>
            <a:r>
              <a:rPr lang="en-GB" altLang="en-US" dirty="0" smtClean="0"/>
              <a:t>foot – few tens of different kinds of cells</a:t>
            </a:r>
            <a:endParaRPr lang="en-GB" altLang="en-US" dirty="0"/>
          </a:p>
          <a:p>
            <a:r>
              <a:rPr lang="en-GB" altLang="en-US" dirty="0"/>
              <a:t>Behaviour: filter feeding</a:t>
            </a:r>
          </a:p>
        </p:txBody>
      </p:sp>
      <p:graphicFrame>
        <p:nvGraphicFramePr>
          <p:cNvPr id="71685" name="Object 5"/>
          <p:cNvGraphicFramePr>
            <a:graphicFrameLocks noChangeAspect="1"/>
          </p:cNvGraphicFramePr>
          <p:nvPr>
            <p:extLst>
              <p:ext uri="{D42A27DB-BD31-4B8C-83A1-F6EECF244321}">
                <p14:modId xmlns:p14="http://schemas.microsoft.com/office/powerpoint/2010/main" val="422390916"/>
              </p:ext>
            </p:extLst>
          </p:nvPr>
        </p:nvGraphicFramePr>
        <p:xfrm>
          <a:off x="3563938" y="4076973"/>
          <a:ext cx="1670050" cy="2592387"/>
        </p:xfrm>
        <a:graphic>
          <a:graphicData uri="http://schemas.openxmlformats.org/presentationml/2006/ole">
            <mc:AlternateContent xmlns:mc="http://schemas.openxmlformats.org/markup-compatibility/2006">
              <mc:Choice xmlns:v="urn:schemas-microsoft-com:vml" Requires="v">
                <p:oleObj spid="_x0000_s71695" name="Bitmap Image" r:id="rId4" imgW="724001" imgH="1123810" progId="Paint.Picture">
                  <p:embed/>
                </p:oleObj>
              </mc:Choice>
              <mc:Fallback>
                <p:oleObj name="Bitmap Image" r:id="rId4" imgW="724001" imgH="1123810" progId="Paint.Picture">
                  <p:embed/>
                  <p:pic>
                    <p:nvPicPr>
                      <p:cNvPr id="0" name="Object 5"/>
                      <p:cNvPicPr>
                        <a:picLocks noChangeAspect="1" noChangeArrowheads="1"/>
                      </p:cNvPicPr>
                      <p:nvPr/>
                    </p:nvPicPr>
                    <p:blipFill>
                      <a:blip r:embed="rId5">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3563938" y="4076973"/>
                        <a:ext cx="1670050" cy="2592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0EA20E0-B83C-4286-A117-FBE6DA26042A}" type="slidenum">
              <a:rPr lang="en-GB" altLang="en-US"/>
              <a:pPr/>
              <a:t>11</a:t>
            </a:fld>
            <a:endParaRPr lang="en-GB" altLang="en-US"/>
          </a:p>
        </p:txBody>
      </p:sp>
      <p:sp>
        <p:nvSpPr>
          <p:cNvPr id="111618" name="Rectangle 2"/>
          <p:cNvSpPr>
            <a:spLocks noGrp="1" noChangeArrowheads="1"/>
          </p:cNvSpPr>
          <p:nvPr>
            <p:ph type="title"/>
          </p:nvPr>
        </p:nvSpPr>
        <p:spPr/>
        <p:txBody>
          <a:bodyPr/>
          <a:lstStyle/>
          <a:p>
            <a:r>
              <a:rPr lang="en-GB" altLang="en-US" sz="4000"/>
              <a:t>The environment of the organism</a:t>
            </a:r>
          </a:p>
        </p:txBody>
      </p:sp>
      <p:sp>
        <p:nvSpPr>
          <p:cNvPr id="111619" name="Rectangle 3"/>
          <p:cNvSpPr>
            <a:spLocks noGrp="1" noChangeArrowheads="1"/>
          </p:cNvSpPr>
          <p:nvPr>
            <p:ph type="body" idx="1"/>
          </p:nvPr>
        </p:nvSpPr>
        <p:spPr/>
        <p:txBody>
          <a:bodyPr/>
          <a:lstStyle/>
          <a:p>
            <a:r>
              <a:rPr lang="en-GB" altLang="en-US" sz="2800" dirty="0"/>
              <a:t>Anything that is not part of the inter-cellular communication system is part of the environment</a:t>
            </a:r>
          </a:p>
          <a:p>
            <a:r>
              <a:rPr lang="en-GB" altLang="en-US" sz="2800" dirty="0"/>
              <a:t>Communications with other cells, e.g., digestive bacteria</a:t>
            </a:r>
          </a:p>
          <a:p>
            <a:r>
              <a:rPr lang="en-GB" altLang="en-US" sz="2800" dirty="0"/>
              <a:t>The boundary is a communicational boundary</a:t>
            </a:r>
          </a:p>
          <a:p>
            <a:r>
              <a:rPr lang="en-GB" altLang="en-US" sz="2800" dirty="0"/>
              <a:t>Usually the boundary is well-defined as </a:t>
            </a:r>
            <a:r>
              <a:rPr lang="en-GB" altLang="en-US" sz="2800" dirty="0" smtClean="0"/>
              <a:t>skin and other epithelial surfaces </a:t>
            </a:r>
            <a:r>
              <a:rPr lang="en-GB" altLang="en-US" sz="2800" dirty="0"/>
              <a:t>in higher animals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2F89876-905A-4764-9A04-AF1C6AF85E9B}" type="slidenum">
              <a:rPr lang="en-GB" altLang="en-US"/>
              <a:pPr/>
              <a:t>12</a:t>
            </a:fld>
            <a:endParaRPr lang="en-GB" altLang="en-US"/>
          </a:p>
        </p:txBody>
      </p:sp>
      <p:sp>
        <p:nvSpPr>
          <p:cNvPr id="72706" name="Rectangle 2"/>
          <p:cNvSpPr>
            <a:spLocks noGrp="1" noChangeArrowheads="1"/>
          </p:cNvSpPr>
          <p:nvPr>
            <p:ph type="title"/>
          </p:nvPr>
        </p:nvSpPr>
        <p:spPr/>
        <p:txBody>
          <a:bodyPr/>
          <a:lstStyle/>
          <a:p>
            <a:r>
              <a:rPr lang="en-GB" altLang="en-US"/>
              <a:t>Actions of organisms</a:t>
            </a:r>
          </a:p>
        </p:txBody>
      </p:sp>
      <p:sp>
        <p:nvSpPr>
          <p:cNvPr id="72707" name="Rectangle 3"/>
          <p:cNvSpPr>
            <a:spLocks noGrp="1" noChangeArrowheads="1"/>
          </p:cNvSpPr>
          <p:nvPr>
            <p:ph type="body" idx="1"/>
          </p:nvPr>
        </p:nvSpPr>
        <p:spPr/>
        <p:txBody>
          <a:bodyPr/>
          <a:lstStyle/>
          <a:p>
            <a:r>
              <a:rPr lang="en-GB" altLang="en-US"/>
              <a:t>Action: a pattern of inter-cellular communications</a:t>
            </a:r>
          </a:p>
          <a:p>
            <a:r>
              <a:rPr lang="en-GB" altLang="en-US"/>
              <a:t>E.g., extending a tentacle of a hydra</a:t>
            </a:r>
          </a:p>
          <a:p>
            <a:r>
              <a:rPr lang="en-GB" altLang="en-US"/>
              <a:t>The actions act upon the environment</a:t>
            </a:r>
          </a:p>
          <a:p>
            <a:r>
              <a:rPr lang="en-GB" altLang="en-US"/>
              <a:t>The communications leading to actions are referenced by other inter-cellular communications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032A51C-120A-4A21-93D9-5FCE98F80033}" type="slidenum">
              <a:rPr lang="en-GB" altLang="en-US"/>
              <a:pPr/>
              <a:t>13</a:t>
            </a:fld>
            <a:endParaRPr lang="en-GB" altLang="en-US"/>
          </a:p>
        </p:txBody>
      </p:sp>
      <p:sp>
        <p:nvSpPr>
          <p:cNvPr id="73730" name="Rectangle 2"/>
          <p:cNvSpPr>
            <a:spLocks noGrp="1" noChangeArrowheads="1"/>
          </p:cNvSpPr>
          <p:nvPr>
            <p:ph type="title"/>
          </p:nvPr>
        </p:nvSpPr>
        <p:spPr/>
        <p:txBody>
          <a:bodyPr/>
          <a:lstStyle/>
          <a:p>
            <a:r>
              <a:rPr lang="en-GB" altLang="en-US"/>
              <a:t>Perceptions of organisms</a:t>
            </a:r>
          </a:p>
        </p:txBody>
      </p:sp>
      <p:sp>
        <p:nvSpPr>
          <p:cNvPr id="73731" name="Rectangle 3"/>
          <p:cNvSpPr>
            <a:spLocks noGrp="1" noChangeArrowheads="1"/>
          </p:cNvSpPr>
          <p:nvPr>
            <p:ph type="body" idx="1"/>
          </p:nvPr>
        </p:nvSpPr>
        <p:spPr/>
        <p:txBody>
          <a:bodyPr/>
          <a:lstStyle/>
          <a:p>
            <a:r>
              <a:rPr lang="en-GB" altLang="en-US"/>
              <a:t>The environment influences the behaviour of cells and so modifies the conditional probability distributions of cell communications</a:t>
            </a:r>
          </a:p>
          <a:p>
            <a:r>
              <a:rPr lang="en-GB" altLang="en-US"/>
              <a:t>E.g., a food particle triggers the release of digestive enzymes and the digestion of the food particle by the hydra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B9D5D8-A913-454A-8525-B07F216C144E}" type="slidenum">
              <a:rPr lang="en-GB" altLang="en-US"/>
              <a:pPr/>
              <a:t>14</a:t>
            </a:fld>
            <a:endParaRPr lang="en-GB" altLang="en-US"/>
          </a:p>
        </p:txBody>
      </p:sp>
      <p:sp>
        <p:nvSpPr>
          <p:cNvPr id="75778" name="Rectangle 2"/>
          <p:cNvSpPr>
            <a:spLocks noGrp="1" noChangeArrowheads="1"/>
          </p:cNvSpPr>
          <p:nvPr>
            <p:ph type="title"/>
          </p:nvPr>
        </p:nvSpPr>
        <p:spPr/>
        <p:txBody>
          <a:bodyPr/>
          <a:lstStyle/>
          <a:p>
            <a:r>
              <a:rPr lang="en-GB" altLang="en-US"/>
              <a:t>Specialized cells</a:t>
            </a:r>
          </a:p>
        </p:txBody>
      </p:sp>
      <p:sp>
        <p:nvSpPr>
          <p:cNvPr id="75779" name="Rectangle 3"/>
          <p:cNvSpPr>
            <a:spLocks noGrp="1" noChangeArrowheads="1"/>
          </p:cNvSpPr>
          <p:nvPr>
            <p:ph type="body" idx="1"/>
          </p:nvPr>
        </p:nvSpPr>
        <p:spPr/>
        <p:txBody>
          <a:bodyPr/>
          <a:lstStyle/>
          <a:p>
            <a:pPr>
              <a:lnSpc>
                <a:spcPct val="80000"/>
              </a:lnSpc>
            </a:pPr>
            <a:r>
              <a:rPr lang="en-GB" altLang="en-US" sz="2400"/>
              <a:t>Some communication units (cells) may specialize to produce a limited set of possible communication signals</a:t>
            </a:r>
          </a:p>
          <a:p>
            <a:pPr>
              <a:lnSpc>
                <a:spcPct val="80000"/>
              </a:lnSpc>
            </a:pPr>
            <a:r>
              <a:rPr lang="en-GB" altLang="en-US" sz="2400"/>
              <a:t>The specialization means the change of the conditional distributions of continuation signals, i.e., sharpening the distribution</a:t>
            </a:r>
          </a:p>
          <a:p>
            <a:pPr>
              <a:lnSpc>
                <a:spcPct val="80000"/>
              </a:lnSpc>
            </a:pPr>
            <a:r>
              <a:rPr lang="en-GB" altLang="en-US" sz="2400"/>
              <a:t>Specialization happens by selection of a part of the genome to be regularly expressed in the cell</a:t>
            </a:r>
          </a:p>
          <a:p>
            <a:pPr>
              <a:lnSpc>
                <a:spcPct val="80000"/>
              </a:lnSpc>
            </a:pPr>
            <a:r>
              <a:rPr lang="en-GB" altLang="en-US" sz="2400"/>
              <a:t>Specialization = constraints on inter-cellular communications </a:t>
            </a:r>
            <a:r>
              <a:rPr lang="en-GB" altLang="en-US" sz="2400">
                <a:sym typeface="Wingdings" panose="05000000000000000000" pitchFamily="2" charset="2"/>
              </a:rPr>
              <a:t> structure</a:t>
            </a:r>
            <a:endParaRPr lang="en-GB" altLang="en-US" sz="2400"/>
          </a:p>
          <a:p>
            <a:pPr>
              <a:lnSpc>
                <a:spcPct val="80000"/>
              </a:lnSpc>
            </a:pPr>
            <a:r>
              <a:rPr lang="en-GB" altLang="en-US" sz="2400"/>
              <a:t>E.g., stem cells – generalist cells; muscle cells – specialist cells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879C3C7-DDC1-452D-AEFB-0B5A799CAEB5}" type="slidenum">
              <a:rPr lang="en-GB" altLang="en-US"/>
              <a:pPr/>
              <a:t>15</a:t>
            </a:fld>
            <a:endParaRPr lang="en-GB" altLang="en-US"/>
          </a:p>
        </p:txBody>
      </p:sp>
      <p:sp>
        <p:nvSpPr>
          <p:cNvPr id="76802" name="Rectangle 2"/>
          <p:cNvSpPr>
            <a:spLocks noGrp="1" noChangeArrowheads="1"/>
          </p:cNvSpPr>
          <p:nvPr>
            <p:ph type="title"/>
          </p:nvPr>
        </p:nvSpPr>
        <p:spPr/>
        <p:txBody>
          <a:bodyPr/>
          <a:lstStyle/>
          <a:p>
            <a:r>
              <a:rPr lang="en-GB" altLang="en-US"/>
              <a:t>Tissues</a:t>
            </a:r>
          </a:p>
        </p:txBody>
      </p:sp>
      <p:sp>
        <p:nvSpPr>
          <p:cNvPr id="76803" name="Rectangle 3"/>
          <p:cNvSpPr>
            <a:spLocks noGrp="1" noChangeArrowheads="1"/>
          </p:cNvSpPr>
          <p:nvPr>
            <p:ph type="body" idx="1"/>
          </p:nvPr>
        </p:nvSpPr>
        <p:spPr>
          <a:xfrm>
            <a:off x="685800" y="1981200"/>
            <a:ext cx="5254625" cy="4114800"/>
          </a:xfrm>
        </p:spPr>
        <p:txBody>
          <a:bodyPr/>
          <a:lstStyle/>
          <a:p>
            <a:r>
              <a:rPr lang="en-GB" altLang="en-US" sz="2800"/>
              <a:t>Specialized cells form tissues</a:t>
            </a:r>
          </a:p>
          <a:p>
            <a:r>
              <a:rPr lang="en-GB" altLang="en-US" sz="2800"/>
              <a:t>Tissues usually have a special function within the organism, i.e., they deal with a subset of actions produced by the organism</a:t>
            </a:r>
          </a:p>
          <a:p>
            <a:r>
              <a:rPr lang="en-GB" altLang="en-US" sz="2800"/>
              <a:t>E.g., muscle, bone, neural tissue</a:t>
            </a:r>
          </a:p>
        </p:txBody>
      </p:sp>
      <p:pic>
        <p:nvPicPr>
          <p:cNvPr id="76805" name="Picture 5" descr="smooth4"/>
          <p:cNvPicPr>
            <a:picLocks noChangeAspect="1" noChangeArrowheads="1"/>
          </p:cNvPicPr>
          <p:nvPr/>
        </p:nvPicPr>
        <p:blipFill>
          <a:blip r:embed="rId3">
            <a:clrChange>
              <a:clrFrom>
                <a:srgbClr val="DFE1E0"/>
              </a:clrFrom>
              <a:clrTo>
                <a:srgbClr val="DFE1E0">
                  <a:alpha val="0"/>
                </a:srgbClr>
              </a:clrTo>
            </a:clrChange>
            <a:extLst>
              <a:ext uri="{28A0092B-C50C-407E-A947-70E740481C1C}">
                <a14:useLocalDpi xmlns:a14="http://schemas.microsoft.com/office/drawing/2010/main" val="0"/>
              </a:ext>
            </a:extLst>
          </a:blip>
          <a:srcRect/>
          <a:stretch>
            <a:fillRect/>
          </a:stretch>
        </p:blipFill>
        <p:spPr bwMode="auto">
          <a:xfrm>
            <a:off x="6732588" y="2247900"/>
            <a:ext cx="1487487" cy="2157413"/>
          </a:xfrm>
          <a:prstGeom prst="rect">
            <a:avLst/>
          </a:prstGeom>
          <a:noFill/>
          <a:extLst>
            <a:ext uri="{909E8E84-426E-40DD-AFC4-6F175D3DCCD1}">
              <a14:hiddenFill xmlns:a14="http://schemas.microsoft.com/office/drawing/2010/main">
                <a:solidFill>
                  <a:srgbClr val="FFFFFF"/>
                </a:solidFill>
              </a14:hiddenFill>
            </a:ext>
          </a:extLst>
        </p:spPr>
      </p:pic>
      <p:sp>
        <p:nvSpPr>
          <p:cNvPr id="76806" name="Text Box 6"/>
          <p:cNvSpPr txBox="1">
            <a:spLocks noChangeArrowheads="1"/>
          </p:cNvSpPr>
          <p:nvPr/>
        </p:nvSpPr>
        <p:spPr bwMode="auto">
          <a:xfrm>
            <a:off x="6227763" y="4911725"/>
            <a:ext cx="27368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a:t>(www.ucd.ie/vetanat/calnet/muscle)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5CA7FBF-5220-41CB-9353-964C46BBB0B6}" type="slidenum">
              <a:rPr lang="en-GB" altLang="en-US"/>
              <a:pPr/>
              <a:t>16</a:t>
            </a:fld>
            <a:endParaRPr lang="en-GB" altLang="en-US"/>
          </a:p>
        </p:txBody>
      </p:sp>
      <p:sp>
        <p:nvSpPr>
          <p:cNvPr id="77826" name="Rectangle 2"/>
          <p:cNvSpPr>
            <a:spLocks noGrp="1" noChangeArrowheads="1"/>
          </p:cNvSpPr>
          <p:nvPr>
            <p:ph type="title"/>
          </p:nvPr>
        </p:nvSpPr>
        <p:spPr/>
        <p:txBody>
          <a:bodyPr/>
          <a:lstStyle/>
          <a:p>
            <a:r>
              <a:rPr lang="en-GB" altLang="en-US"/>
              <a:t>Tissue subsystems</a:t>
            </a:r>
          </a:p>
        </p:txBody>
      </p:sp>
      <p:sp>
        <p:nvSpPr>
          <p:cNvPr id="77827" name="Rectangle 3"/>
          <p:cNvSpPr>
            <a:spLocks noGrp="1" noChangeArrowheads="1"/>
          </p:cNvSpPr>
          <p:nvPr>
            <p:ph type="body" idx="1"/>
          </p:nvPr>
        </p:nvSpPr>
        <p:spPr/>
        <p:txBody>
          <a:bodyPr/>
          <a:lstStyle/>
          <a:p>
            <a:r>
              <a:rPr lang="en-GB" altLang="en-US" sz="2800"/>
              <a:t>Tissues are formed by specialized cells, which produce preferentially a subset of possible inter-cellular communications – structure constraints</a:t>
            </a:r>
          </a:p>
          <a:p>
            <a:r>
              <a:rPr lang="en-GB" altLang="en-US" sz="2800"/>
              <a:t>These specific communications define the tissue communication system</a:t>
            </a:r>
          </a:p>
          <a:p>
            <a:r>
              <a:rPr lang="en-GB" altLang="en-US" sz="2800"/>
              <a:t>E.g., muscle cells communicate with each other about stretching and contracting</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E47C845-B1EC-4F7A-B35A-8E5906659CC8}" type="slidenum">
              <a:rPr lang="en-GB" altLang="en-US"/>
              <a:pPr/>
              <a:t>17</a:t>
            </a:fld>
            <a:endParaRPr lang="en-GB" altLang="en-US"/>
          </a:p>
        </p:txBody>
      </p:sp>
      <p:sp>
        <p:nvSpPr>
          <p:cNvPr id="78850" name="Rectangle 2"/>
          <p:cNvSpPr>
            <a:spLocks noGrp="1" noChangeArrowheads="1"/>
          </p:cNvSpPr>
          <p:nvPr>
            <p:ph type="title"/>
          </p:nvPr>
        </p:nvSpPr>
        <p:spPr/>
        <p:txBody>
          <a:bodyPr/>
          <a:lstStyle/>
          <a:p>
            <a:r>
              <a:rPr lang="en-GB" altLang="en-US"/>
              <a:t>Tissue language</a:t>
            </a:r>
          </a:p>
        </p:txBody>
      </p:sp>
      <p:sp>
        <p:nvSpPr>
          <p:cNvPr id="78851" name="Rectangle 3"/>
          <p:cNvSpPr>
            <a:spLocks noGrp="1" noChangeArrowheads="1"/>
          </p:cNvSpPr>
          <p:nvPr>
            <p:ph type="body" idx="1"/>
          </p:nvPr>
        </p:nvSpPr>
        <p:spPr>
          <a:xfrm>
            <a:off x="468313" y="1981200"/>
            <a:ext cx="8280400" cy="4114800"/>
          </a:xfrm>
        </p:spPr>
        <p:txBody>
          <a:bodyPr/>
          <a:lstStyle/>
          <a:p>
            <a:r>
              <a:rPr lang="en-GB" altLang="en-US" sz="2800"/>
              <a:t>The language of a tissue system is a specialized / modified subset of the organism’s language:</a:t>
            </a:r>
          </a:p>
          <a:p>
            <a:pPr lvl="1"/>
            <a:r>
              <a:rPr lang="en-GB" altLang="en-US" sz="2400"/>
              <a:t>The set of conditional probabilities determining which signal follows other signals</a:t>
            </a:r>
          </a:p>
          <a:p>
            <a:pPr lvl="1"/>
            <a:r>
              <a:rPr lang="en-GB" altLang="en-US" sz="2400"/>
              <a:t>The conditional probabilities are sharpened to limit the communications to the tissue specific communications</a:t>
            </a:r>
          </a:p>
          <a:p>
            <a:r>
              <a:rPr lang="en-GB" altLang="en-US" sz="2800"/>
              <a:t>E.g., muscles: all inter-muscle cell communications are about stretching/contracting</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2ABC713-809E-463A-967E-62F8A8CFC40F}" type="slidenum">
              <a:rPr lang="en-GB" altLang="en-US"/>
              <a:pPr/>
              <a:t>18</a:t>
            </a:fld>
            <a:endParaRPr lang="en-GB" altLang="en-US"/>
          </a:p>
        </p:txBody>
      </p:sp>
      <p:sp>
        <p:nvSpPr>
          <p:cNvPr id="79874" name="Rectangle 2"/>
          <p:cNvSpPr>
            <a:spLocks noGrp="1" noChangeArrowheads="1"/>
          </p:cNvSpPr>
          <p:nvPr>
            <p:ph type="title"/>
          </p:nvPr>
        </p:nvSpPr>
        <p:spPr/>
        <p:txBody>
          <a:bodyPr/>
          <a:lstStyle/>
          <a:p>
            <a:r>
              <a:rPr lang="en-GB" altLang="en-US"/>
              <a:t>The environment of tissues</a:t>
            </a:r>
          </a:p>
        </p:txBody>
      </p:sp>
      <p:sp>
        <p:nvSpPr>
          <p:cNvPr id="79875" name="Rectangle 3"/>
          <p:cNvSpPr>
            <a:spLocks noGrp="1" noChangeArrowheads="1"/>
          </p:cNvSpPr>
          <p:nvPr>
            <p:ph type="body" idx="1"/>
          </p:nvPr>
        </p:nvSpPr>
        <p:spPr/>
        <p:txBody>
          <a:bodyPr/>
          <a:lstStyle/>
          <a:p>
            <a:r>
              <a:rPr lang="en-GB" altLang="en-US"/>
              <a:t>Communication boundary: cells within a tissue communicate frequently, relatively rare communications with non-tissue cells</a:t>
            </a:r>
          </a:p>
          <a:p>
            <a:r>
              <a:rPr lang="en-GB" altLang="en-US"/>
              <a:t>The boundary is within the organism’s system boundary</a:t>
            </a:r>
          </a:p>
          <a:p>
            <a:r>
              <a:rPr lang="en-GB" altLang="en-US"/>
              <a:t>E.g., nerves and muscles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643EED3-E7F7-47D3-97E6-6B1835282AC4}" type="slidenum">
              <a:rPr lang="en-GB" altLang="en-US"/>
              <a:pPr/>
              <a:t>19</a:t>
            </a:fld>
            <a:endParaRPr lang="en-GB" altLang="en-US"/>
          </a:p>
        </p:txBody>
      </p:sp>
      <p:sp>
        <p:nvSpPr>
          <p:cNvPr id="80898" name="Rectangle 2"/>
          <p:cNvSpPr>
            <a:spLocks noGrp="1" noChangeArrowheads="1"/>
          </p:cNvSpPr>
          <p:nvPr>
            <p:ph type="title"/>
          </p:nvPr>
        </p:nvSpPr>
        <p:spPr>
          <a:xfrm>
            <a:off x="228600" y="457200"/>
            <a:ext cx="8915400" cy="1143000"/>
          </a:xfrm>
        </p:spPr>
        <p:txBody>
          <a:bodyPr/>
          <a:lstStyle/>
          <a:p>
            <a:r>
              <a:rPr lang="en-GB" altLang="en-US" sz="4000"/>
              <a:t>The function of organisms and tissues</a:t>
            </a:r>
          </a:p>
        </p:txBody>
      </p:sp>
      <p:sp>
        <p:nvSpPr>
          <p:cNvPr id="80899" name="Rectangle 3"/>
          <p:cNvSpPr>
            <a:spLocks noGrp="1" noChangeArrowheads="1"/>
          </p:cNvSpPr>
          <p:nvPr>
            <p:ph type="body" idx="1"/>
          </p:nvPr>
        </p:nvSpPr>
        <p:spPr/>
        <p:txBody>
          <a:bodyPr/>
          <a:lstStyle/>
          <a:p>
            <a:pPr>
              <a:lnSpc>
                <a:spcPct val="90000"/>
              </a:lnSpc>
            </a:pPr>
            <a:r>
              <a:rPr lang="en-GB" altLang="en-US"/>
              <a:t>Self-reproduction and expansion of their own communication system</a:t>
            </a:r>
          </a:p>
          <a:p>
            <a:pPr>
              <a:lnSpc>
                <a:spcPct val="90000"/>
              </a:lnSpc>
            </a:pPr>
            <a:r>
              <a:rPr lang="en-GB" altLang="en-US"/>
              <a:t>The self-reproduction and expansion of the organism limits the self-expansion and reproduction of it’s sub-systems (tissues)</a:t>
            </a:r>
          </a:p>
          <a:p>
            <a:pPr>
              <a:lnSpc>
                <a:spcPct val="90000"/>
              </a:lnSpc>
            </a:pPr>
            <a:r>
              <a:rPr lang="en-GB" altLang="en-US"/>
              <a:t>Implication: size, shape, organisation, location of tissues within the organism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6E10A26-0ED2-4600-B0AF-3660ABDFAE15}" type="slidenum">
              <a:rPr lang="en-GB" altLang="en-US"/>
              <a:pPr/>
              <a:t>2</a:t>
            </a:fld>
            <a:endParaRPr lang="en-GB" altLang="en-US"/>
          </a:p>
        </p:txBody>
      </p:sp>
      <p:sp>
        <p:nvSpPr>
          <p:cNvPr id="62466" name="Rectangle 2"/>
          <p:cNvSpPr>
            <a:spLocks noGrp="1" noChangeArrowheads="1"/>
          </p:cNvSpPr>
          <p:nvPr>
            <p:ph type="title"/>
          </p:nvPr>
        </p:nvSpPr>
        <p:spPr/>
        <p:txBody>
          <a:bodyPr/>
          <a:lstStyle/>
          <a:p>
            <a:r>
              <a:rPr lang="en-GB" altLang="en-US"/>
              <a:t>Objectives</a:t>
            </a:r>
          </a:p>
        </p:txBody>
      </p:sp>
      <p:sp>
        <p:nvSpPr>
          <p:cNvPr id="62467" name="Rectangle 3"/>
          <p:cNvSpPr>
            <a:spLocks noGrp="1" noChangeArrowheads="1"/>
          </p:cNvSpPr>
          <p:nvPr>
            <p:ph type="body" idx="1"/>
          </p:nvPr>
        </p:nvSpPr>
        <p:spPr/>
        <p:txBody>
          <a:bodyPr/>
          <a:lstStyle/>
          <a:p>
            <a:pPr>
              <a:lnSpc>
                <a:spcPct val="80000"/>
              </a:lnSpc>
            </a:pPr>
            <a:r>
              <a:rPr lang="en-GB" altLang="en-US" sz="2800" dirty="0"/>
              <a:t>Multi-cellular systems</a:t>
            </a:r>
          </a:p>
          <a:p>
            <a:pPr>
              <a:lnSpc>
                <a:spcPct val="80000"/>
              </a:lnSpc>
            </a:pPr>
            <a:r>
              <a:rPr lang="en-GB" altLang="en-US" sz="2800" dirty="0"/>
              <a:t>Tissues and organs</a:t>
            </a:r>
          </a:p>
          <a:p>
            <a:pPr>
              <a:lnSpc>
                <a:spcPct val="80000"/>
              </a:lnSpc>
            </a:pPr>
            <a:r>
              <a:rPr lang="en-GB" altLang="en-US" sz="2800" dirty="0"/>
              <a:t>Subsystems of </a:t>
            </a:r>
            <a:r>
              <a:rPr lang="en-GB" altLang="en-US" sz="2800" dirty="0" smtClean="0"/>
              <a:t>organisms</a:t>
            </a:r>
          </a:p>
          <a:p>
            <a:pPr>
              <a:lnSpc>
                <a:spcPct val="80000"/>
              </a:lnSpc>
            </a:pPr>
            <a:r>
              <a:rPr lang="en-GB" altLang="en-US" sz="2800" dirty="0"/>
              <a:t>Memory in the organism</a:t>
            </a:r>
          </a:p>
          <a:p>
            <a:pPr>
              <a:lnSpc>
                <a:spcPct val="80000"/>
              </a:lnSpc>
            </a:pPr>
            <a:r>
              <a:rPr lang="en-GB" altLang="en-US" sz="2800" dirty="0"/>
              <a:t>Organism identity</a:t>
            </a:r>
          </a:p>
          <a:p>
            <a:pPr>
              <a:lnSpc>
                <a:spcPct val="80000"/>
              </a:lnSpc>
            </a:pPr>
            <a:r>
              <a:rPr lang="en-GB" altLang="en-US" sz="2800" dirty="0"/>
              <a:t>Nervous system: the information subsystem of the organism</a:t>
            </a:r>
          </a:p>
          <a:p>
            <a:pPr>
              <a:lnSpc>
                <a:spcPct val="80000"/>
              </a:lnSpc>
            </a:pPr>
            <a:r>
              <a:rPr lang="en-GB" altLang="en-US" sz="2800" dirty="0"/>
              <a:t>Adaptation in response to identity violations</a:t>
            </a:r>
          </a:p>
          <a:p>
            <a:pPr>
              <a:lnSpc>
                <a:spcPct val="80000"/>
              </a:lnSpc>
            </a:pPr>
            <a:r>
              <a:rPr lang="en-GB" altLang="en-US" sz="2800" dirty="0"/>
              <a:t>Complexity of organisms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9D3A748-E011-4152-A064-205DEE02880D}" type="slidenum">
              <a:rPr lang="en-GB" altLang="en-US"/>
              <a:pPr/>
              <a:t>20</a:t>
            </a:fld>
            <a:endParaRPr lang="en-GB" altLang="en-US"/>
          </a:p>
        </p:txBody>
      </p:sp>
      <p:sp>
        <p:nvSpPr>
          <p:cNvPr id="81922" name="Rectangle 2"/>
          <p:cNvSpPr>
            <a:spLocks noGrp="1" noChangeArrowheads="1"/>
          </p:cNvSpPr>
          <p:nvPr>
            <p:ph type="title"/>
          </p:nvPr>
        </p:nvSpPr>
        <p:spPr>
          <a:xfrm>
            <a:off x="228600" y="457200"/>
            <a:ext cx="8591550" cy="1143000"/>
          </a:xfrm>
        </p:spPr>
        <p:txBody>
          <a:bodyPr/>
          <a:lstStyle/>
          <a:p>
            <a:r>
              <a:rPr lang="en-GB" altLang="en-US"/>
              <a:t>Programmed cell death</a:t>
            </a:r>
          </a:p>
        </p:txBody>
      </p:sp>
      <p:sp>
        <p:nvSpPr>
          <p:cNvPr id="81923" name="Rectangle 3"/>
          <p:cNvSpPr>
            <a:spLocks noGrp="1" noChangeArrowheads="1"/>
          </p:cNvSpPr>
          <p:nvPr>
            <p:ph type="body" idx="1"/>
          </p:nvPr>
        </p:nvSpPr>
        <p:spPr/>
        <p:txBody>
          <a:bodyPr/>
          <a:lstStyle/>
          <a:p>
            <a:r>
              <a:rPr lang="en-GB" altLang="en-US" sz="2800" dirty="0"/>
              <a:t>Organismal communications limit the growth of tissues</a:t>
            </a:r>
          </a:p>
          <a:p>
            <a:r>
              <a:rPr lang="en-GB" altLang="en-US" sz="2800" dirty="0"/>
              <a:t>This happens by inducing tissue shaping </a:t>
            </a:r>
            <a:r>
              <a:rPr lang="en-GB" altLang="en-US" sz="2800" dirty="0" smtClean="0"/>
              <a:t>by limiting growth and programmed </a:t>
            </a:r>
            <a:r>
              <a:rPr lang="en-GB" altLang="en-US" sz="2800" dirty="0"/>
              <a:t>cell death</a:t>
            </a:r>
          </a:p>
          <a:p>
            <a:r>
              <a:rPr lang="en-GB" altLang="en-US" sz="2800" dirty="0"/>
              <a:t>Programmed cell death is the result and mean of limiting tissue specific communications as part of the expansion of the organism’s communications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63E3183-01C6-4254-81BC-9319D2AE1145}" type="slidenum">
              <a:rPr lang="en-GB" altLang="en-US"/>
              <a:pPr/>
              <a:t>21</a:t>
            </a:fld>
            <a:endParaRPr lang="en-GB" altLang="en-US"/>
          </a:p>
        </p:txBody>
      </p:sp>
      <p:sp>
        <p:nvSpPr>
          <p:cNvPr id="112642" name="Rectangle 2"/>
          <p:cNvSpPr>
            <a:spLocks noGrp="1" noChangeArrowheads="1"/>
          </p:cNvSpPr>
          <p:nvPr>
            <p:ph type="title"/>
          </p:nvPr>
        </p:nvSpPr>
        <p:spPr/>
        <p:txBody>
          <a:bodyPr/>
          <a:lstStyle/>
          <a:p>
            <a:r>
              <a:rPr lang="en-GB" altLang="en-US"/>
              <a:t>Cancer</a:t>
            </a:r>
          </a:p>
        </p:txBody>
      </p:sp>
      <p:sp>
        <p:nvSpPr>
          <p:cNvPr id="112643" name="Rectangle 3"/>
          <p:cNvSpPr>
            <a:spLocks noGrp="1" noChangeArrowheads="1"/>
          </p:cNvSpPr>
          <p:nvPr>
            <p:ph type="body" idx="1"/>
          </p:nvPr>
        </p:nvSpPr>
        <p:spPr/>
        <p:txBody>
          <a:bodyPr/>
          <a:lstStyle/>
          <a:p>
            <a:pPr>
              <a:lnSpc>
                <a:spcPct val="90000"/>
              </a:lnSpc>
            </a:pPr>
            <a:r>
              <a:rPr lang="en-GB" altLang="en-US" sz="2800" dirty="0"/>
              <a:t>Cancerous cells loose their ability to participate in the tissue and organism communications</a:t>
            </a:r>
          </a:p>
          <a:p>
            <a:pPr>
              <a:lnSpc>
                <a:spcPct val="90000"/>
              </a:lnSpc>
            </a:pPr>
            <a:r>
              <a:rPr lang="en-GB" altLang="en-US" sz="2800" dirty="0"/>
              <a:t>They become communication units that communicate mainly between themselves, and reduce their communications with the rest of the organism</a:t>
            </a:r>
          </a:p>
          <a:p>
            <a:pPr>
              <a:lnSpc>
                <a:spcPct val="90000"/>
              </a:lnSpc>
            </a:pPr>
            <a:r>
              <a:rPr lang="en-GB" altLang="en-US" sz="2800" dirty="0"/>
              <a:t>The cancer is as independent multi-cellular system that expands disregarding the overall expansion of the </a:t>
            </a:r>
            <a:r>
              <a:rPr lang="en-GB" altLang="en-US" sz="2800" dirty="0" smtClean="0"/>
              <a:t>organism and the tissue level limits implied by this</a:t>
            </a:r>
            <a:endParaRPr lang="en-GB" altLang="en-U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836935C-A2B6-4C10-832B-F9243E8FD113}" type="slidenum">
              <a:rPr lang="en-GB" altLang="en-US"/>
              <a:pPr/>
              <a:t>22</a:t>
            </a:fld>
            <a:endParaRPr lang="en-GB" altLang="en-US"/>
          </a:p>
        </p:txBody>
      </p:sp>
      <p:sp>
        <p:nvSpPr>
          <p:cNvPr id="82946" name="Rectangle 2"/>
          <p:cNvSpPr>
            <a:spLocks noGrp="1" noChangeArrowheads="1"/>
          </p:cNvSpPr>
          <p:nvPr>
            <p:ph type="title"/>
          </p:nvPr>
        </p:nvSpPr>
        <p:spPr/>
        <p:txBody>
          <a:bodyPr/>
          <a:lstStyle/>
          <a:p>
            <a:r>
              <a:rPr lang="en-GB" altLang="en-US"/>
              <a:t>Organs of organisms</a:t>
            </a:r>
          </a:p>
        </p:txBody>
      </p:sp>
      <p:sp>
        <p:nvSpPr>
          <p:cNvPr id="82947" name="Rectangle 3"/>
          <p:cNvSpPr>
            <a:spLocks noGrp="1" noChangeArrowheads="1"/>
          </p:cNvSpPr>
          <p:nvPr>
            <p:ph type="body" idx="1"/>
          </p:nvPr>
        </p:nvSpPr>
        <p:spPr/>
        <p:txBody>
          <a:bodyPr/>
          <a:lstStyle/>
          <a:p>
            <a:r>
              <a:rPr lang="en-GB" altLang="en-US"/>
              <a:t>Organs: specialized parts of an organism performing some special organism behaviour</a:t>
            </a:r>
          </a:p>
          <a:p>
            <a:r>
              <a:rPr lang="en-GB" altLang="en-US"/>
              <a:t>E.g., tentacles of a hydra, ear of a cat, hand of a human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2EF8F35-DD58-41B5-B867-961B7331B983}" type="slidenum">
              <a:rPr lang="en-GB" altLang="en-US"/>
              <a:pPr/>
              <a:t>23</a:t>
            </a:fld>
            <a:endParaRPr lang="en-GB" altLang="en-US"/>
          </a:p>
        </p:txBody>
      </p:sp>
      <p:sp>
        <p:nvSpPr>
          <p:cNvPr id="83970" name="Rectangle 2"/>
          <p:cNvSpPr>
            <a:spLocks noGrp="1" noChangeArrowheads="1"/>
          </p:cNvSpPr>
          <p:nvPr>
            <p:ph type="title"/>
          </p:nvPr>
        </p:nvSpPr>
        <p:spPr/>
        <p:txBody>
          <a:bodyPr/>
          <a:lstStyle/>
          <a:p>
            <a:r>
              <a:rPr lang="en-GB" altLang="en-US"/>
              <a:t>Are the organs systems ?</a:t>
            </a:r>
          </a:p>
        </p:txBody>
      </p:sp>
      <p:sp>
        <p:nvSpPr>
          <p:cNvPr id="83971" name="Rectangle 3"/>
          <p:cNvSpPr>
            <a:spLocks noGrp="1" noChangeArrowheads="1"/>
          </p:cNvSpPr>
          <p:nvPr>
            <p:ph type="body" idx="1"/>
          </p:nvPr>
        </p:nvSpPr>
        <p:spPr/>
        <p:txBody>
          <a:bodyPr/>
          <a:lstStyle/>
          <a:p>
            <a:pPr>
              <a:lnSpc>
                <a:spcPct val="80000"/>
              </a:lnSpc>
            </a:pPr>
            <a:r>
              <a:rPr lang="en-GB" altLang="en-US" sz="2800"/>
              <a:t>Consider the cells and tissues composing an organ: e.g., ear of a cat</a:t>
            </a:r>
          </a:p>
          <a:p>
            <a:pPr>
              <a:lnSpc>
                <a:spcPct val="80000"/>
              </a:lnSpc>
            </a:pPr>
            <a:r>
              <a:rPr lang="en-GB" altLang="en-US" sz="2800"/>
              <a:t>The co-localisation of cells implies relatively frequent communications between neighbouring cells</a:t>
            </a:r>
          </a:p>
          <a:p>
            <a:pPr>
              <a:lnSpc>
                <a:spcPct val="80000"/>
              </a:lnSpc>
            </a:pPr>
            <a:r>
              <a:rPr lang="en-GB" altLang="en-US" sz="2800"/>
              <a:t>At the same time: usually there is also a considerable amount of communication between organ located and non-organ located cells (e.g., blood, neurons, lymphatic cells)</a:t>
            </a:r>
          </a:p>
          <a:p>
            <a:pPr>
              <a:lnSpc>
                <a:spcPct val="80000"/>
              </a:lnSpc>
            </a:pPr>
            <a:r>
              <a:rPr lang="en-GB" altLang="en-US" sz="2800"/>
              <a:t>Organs are not always systems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7B5559C-07A7-4637-A76F-ADDEB5815921}" type="slidenum">
              <a:rPr lang="en-GB" altLang="en-US"/>
              <a:pPr/>
              <a:t>24</a:t>
            </a:fld>
            <a:endParaRPr lang="en-GB" altLang="en-US"/>
          </a:p>
        </p:txBody>
      </p:sp>
      <p:sp>
        <p:nvSpPr>
          <p:cNvPr id="84994" name="Rectangle 2"/>
          <p:cNvSpPr>
            <a:spLocks noGrp="1" noChangeArrowheads="1"/>
          </p:cNvSpPr>
          <p:nvPr>
            <p:ph type="title"/>
          </p:nvPr>
        </p:nvSpPr>
        <p:spPr>
          <a:xfrm>
            <a:off x="228600" y="457200"/>
            <a:ext cx="8520113" cy="1143000"/>
          </a:xfrm>
        </p:spPr>
        <p:txBody>
          <a:bodyPr/>
          <a:lstStyle/>
          <a:p>
            <a:r>
              <a:rPr lang="en-GB" altLang="en-US" sz="4000"/>
              <a:t>Component ‘systems’ of organisms</a:t>
            </a:r>
          </a:p>
        </p:txBody>
      </p:sp>
      <p:sp>
        <p:nvSpPr>
          <p:cNvPr id="84995" name="Rectangle 3"/>
          <p:cNvSpPr>
            <a:spLocks noGrp="1" noChangeArrowheads="1"/>
          </p:cNvSpPr>
          <p:nvPr>
            <p:ph type="body" idx="1"/>
          </p:nvPr>
        </p:nvSpPr>
        <p:spPr/>
        <p:txBody>
          <a:bodyPr/>
          <a:lstStyle/>
          <a:p>
            <a:r>
              <a:rPr lang="en-GB" altLang="en-US"/>
              <a:t>Usually the organism is composed of several functional ‘systems’</a:t>
            </a:r>
          </a:p>
          <a:p>
            <a:r>
              <a:rPr lang="en-GB" altLang="en-US"/>
              <a:t>E.g., digestive system, locomotor system, circulatory system, respiratory system</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E339BD4-E241-456A-9FA3-BCDDF9EC248A}" type="slidenum">
              <a:rPr lang="en-GB" altLang="en-US"/>
              <a:pPr/>
              <a:t>25</a:t>
            </a:fld>
            <a:endParaRPr lang="en-GB" altLang="en-US"/>
          </a:p>
        </p:txBody>
      </p:sp>
      <p:sp>
        <p:nvSpPr>
          <p:cNvPr id="113666" name="Rectangle 2"/>
          <p:cNvSpPr>
            <a:spLocks noGrp="1" noChangeArrowheads="1"/>
          </p:cNvSpPr>
          <p:nvPr>
            <p:ph type="title"/>
          </p:nvPr>
        </p:nvSpPr>
        <p:spPr>
          <a:xfrm>
            <a:off x="228600" y="457200"/>
            <a:ext cx="8231188" cy="1143000"/>
          </a:xfrm>
        </p:spPr>
        <p:txBody>
          <a:bodyPr/>
          <a:lstStyle/>
          <a:p>
            <a:r>
              <a:rPr lang="en-GB" altLang="en-US" sz="4000"/>
              <a:t>What are the functional ‘systems’ ?</a:t>
            </a:r>
          </a:p>
        </p:txBody>
      </p:sp>
      <p:sp>
        <p:nvSpPr>
          <p:cNvPr id="113667" name="Rectangle 3"/>
          <p:cNvSpPr>
            <a:spLocks noGrp="1" noChangeArrowheads="1"/>
          </p:cNvSpPr>
          <p:nvPr>
            <p:ph type="body" idx="1"/>
          </p:nvPr>
        </p:nvSpPr>
        <p:spPr/>
        <p:txBody>
          <a:bodyPr/>
          <a:lstStyle/>
          <a:p>
            <a:pPr>
              <a:lnSpc>
                <a:spcPct val="90000"/>
              </a:lnSpc>
            </a:pPr>
            <a:r>
              <a:rPr lang="en-GB" altLang="en-US" sz="2800"/>
              <a:t>They contain cells belonging to several tissues</a:t>
            </a:r>
          </a:p>
          <a:p>
            <a:pPr>
              <a:lnSpc>
                <a:spcPct val="90000"/>
              </a:lnSpc>
            </a:pPr>
            <a:r>
              <a:rPr lang="en-GB" altLang="en-US" sz="2800"/>
              <a:t>The co-location implies some level of dense inter-neighbour communications</a:t>
            </a:r>
          </a:p>
          <a:p>
            <a:pPr>
              <a:lnSpc>
                <a:spcPct val="90000"/>
              </a:lnSpc>
            </a:pPr>
            <a:r>
              <a:rPr lang="en-GB" altLang="en-US" sz="2800"/>
              <a:t>There is also a significant amount of communication with non-local cells</a:t>
            </a:r>
          </a:p>
          <a:p>
            <a:pPr>
              <a:lnSpc>
                <a:spcPct val="90000"/>
              </a:lnSpc>
            </a:pPr>
            <a:r>
              <a:rPr lang="en-GB" altLang="en-US" sz="2800"/>
              <a:t>Like organs the functional ‘systems’ of an organism are communication patterns of cells and tissues composing the organism</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5B85D40-DAD2-415C-8C89-F1B774BB76F5}" type="slidenum">
              <a:rPr lang="en-GB" altLang="en-US"/>
              <a:pPr/>
              <a:t>26</a:t>
            </a:fld>
            <a:endParaRPr lang="en-GB" altLang="en-US"/>
          </a:p>
        </p:txBody>
      </p:sp>
      <p:sp>
        <p:nvSpPr>
          <p:cNvPr id="86018" name="Rectangle 2"/>
          <p:cNvSpPr>
            <a:spLocks noGrp="1" noChangeArrowheads="1"/>
          </p:cNvSpPr>
          <p:nvPr>
            <p:ph type="title"/>
          </p:nvPr>
        </p:nvSpPr>
        <p:spPr/>
        <p:txBody>
          <a:bodyPr/>
          <a:lstStyle/>
          <a:p>
            <a:r>
              <a:rPr lang="en-GB" altLang="en-US"/>
              <a:t>Physiological diseases</a:t>
            </a:r>
          </a:p>
        </p:txBody>
      </p:sp>
      <p:sp>
        <p:nvSpPr>
          <p:cNvPr id="86019" name="Rectangle 3"/>
          <p:cNvSpPr>
            <a:spLocks noGrp="1" noChangeArrowheads="1"/>
          </p:cNvSpPr>
          <p:nvPr>
            <p:ph type="body" idx="1"/>
          </p:nvPr>
        </p:nvSpPr>
        <p:spPr/>
        <p:txBody>
          <a:bodyPr/>
          <a:lstStyle/>
          <a:p>
            <a:r>
              <a:rPr lang="en-GB" altLang="en-US"/>
              <a:t>Disease: local disturbance of inter-cellular communications (e.g., bacteria produce toxins that change cell communications)</a:t>
            </a:r>
          </a:p>
          <a:p>
            <a:r>
              <a:rPr lang="en-GB" altLang="en-US"/>
              <a:t>The tissues of the involved cells do not function normally, i.e., the tissue specific communication do not follow their regular pattern</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DB34FA7-54A0-49A5-9DC3-2A081548C3F8}" type="slidenum">
              <a:rPr lang="en-GB" altLang="en-US"/>
              <a:pPr/>
              <a:t>27</a:t>
            </a:fld>
            <a:endParaRPr lang="en-GB" altLang="en-US"/>
          </a:p>
        </p:txBody>
      </p:sp>
      <p:sp>
        <p:nvSpPr>
          <p:cNvPr id="87042" name="Rectangle 2"/>
          <p:cNvSpPr>
            <a:spLocks noGrp="1" noChangeArrowheads="1"/>
          </p:cNvSpPr>
          <p:nvPr>
            <p:ph type="title"/>
          </p:nvPr>
        </p:nvSpPr>
        <p:spPr>
          <a:xfrm>
            <a:off x="250825" y="457200"/>
            <a:ext cx="7921625" cy="1143000"/>
          </a:xfrm>
        </p:spPr>
        <p:txBody>
          <a:bodyPr/>
          <a:lstStyle/>
          <a:p>
            <a:r>
              <a:rPr lang="en-GB" altLang="en-US" sz="4000"/>
              <a:t>Meaningful communications - Organism</a:t>
            </a:r>
          </a:p>
        </p:txBody>
      </p:sp>
      <p:sp>
        <p:nvSpPr>
          <p:cNvPr id="87043" name="Rectangle 3"/>
          <p:cNvSpPr>
            <a:spLocks noGrp="1" noChangeArrowheads="1"/>
          </p:cNvSpPr>
          <p:nvPr>
            <p:ph type="body" idx="1"/>
          </p:nvPr>
        </p:nvSpPr>
        <p:spPr/>
        <p:txBody>
          <a:bodyPr/>
          <a:lstStyle/>
          <a:p>
            <a:r>
              <a:rPr lang="en-GB" altLang="en-US" dirty="0"/>
              <a:t>All inter-cellular communications that </a:t>
            </a:r>
            <a:r>
              <a:rPr lang="en-GB" altLang="en-US" dirty="0" smtClean="0"/>
              <a:t>reference </a:t>
            </a:r>
            <a:r>
              <a:rPr lang="en-GB" altLang="en-US" dirty="0"/>
              <a:t>other such communications and provide reference for further such communications</a:t>
            </a:r>
          </a:p>
          <a:p>
            <a:r>
              <a:rPr lang="en-GB" altLang="en-US" dirty="0"/>
              <a:t>Such inter-cellular communications contribute to the self-reproduction and expansion of the organism system</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68E6FAF-13FC-418E-AAF6-FEB6C957F0A5}" type="slidenum">
              <a:rPr lang="en-GB" altLang="en-US"/>
              <a:pPr/>
              <a:t>28</a:t>
            </a:fld>
            <a:endParaRPr lang="en-GB" altLang="en-US"/>
          </a:p>
        </p:txBody>
      </p:sp>
      <p:sp>
        <p:nvSpPr>
          <p:cNvPr id="88066" name="Rectangle 2"/>
          <p:cNvSpPr>
            <a:spLocks noGrp="1" noChangeArrowheads="1"/>
          </p:cNvSpPr>
          <p:nvPr>
            <p:ph type="title"/>
          </p:nvPr>
        </p:nvSpPr>
        <p:spPr/>
        <p:txBody>
          <a:bodyPr/>
          <a:lstStyle/>
          <a:p>
            <a:r>
              <a:rPr lang="en-GB" altLang="en-US" sz="4000"/>
              <a:t>Meaningful communications - Tissues</a:t>
            </a:r>
          </a:p>
        </p:txBody>
      </p:sp>
      <p:sp>
        <p:nvSpPr>
          <p:cNvPr id="88067" name="Rectangle 3"/>
          <p:cNvSpPr>
            <a:spLocks noGrp="1" noChangeArrowheads="1"/>
          </p:cNvSpPr>
          <p:nvPr>
            <p:ph type="body" idx="1"/>
          </p:nvPr>
        </p:nvSpPr>
        <p:spPr/>
        <p:txBody>
          <a:bodyPr/>
          <a:lstStyle/>
          <a:p>
            <a:r>
              <a:rPr lang="en-GB" altLang="en-US"/>
              <a:t>All inter-cellular communications that follow the sharpened / constrained continuation rules of the tissue grammar</a:t>
            </a:r>
          </a:p>
          <a:p>
            <a:r>
              <a:rPr lang="en-GB" altLang="en-US"/>
              <a:t>The contribute to the reproduction and extension of the tissue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69D65B4-47E3-49AB-B46F-F58D69E411A3}" type="slidenum">
              <a:rPr lang="en-GB" altLang="en-US"/>
              <a:pPr/>
              <a:t>29</a:t>
            </a:fld>
            <a:endParaRPr lang="en-GB" altLang="en-US"/>
          </a:p>
        </p:txBody>
      </p:sp>
      <p:sp>
        <p:nvSpPr>
          <p:cNvPr id="89090" name="Rectangle 2"/>
          <p:cNvSpPr>
            <a:spLocks noGrp="1" noChangeArrowheads="1"/>
          </p:cNvSpPr>
          <p:nvPr>
            <p:ph type="title"/>
          </p:nvPr>
        </p:nvSpPr>
        <p:spPr/>
        <p:txBody>
          <a:bodyPr/>
          <a:lstStyle/>
          <a:p>
            <a:r>
              <a:rPr lang="en-GB" altLang="en-US" sz="4000"/>
              <a:t>Meaningless communications - Tissues</a:t>
            </a:r>
          </a:p>
        </p:txBody>
      </p:sp>
      <p:sp>
        <p:nvSpPr>
          <p:cNvPr id="89091" name="Rectangle 3"/>
          <p:cNvSpPr>
            <a:spLocks noGrp="1" noChangeArrowheads="1"/>
          </p:cNvSpPr>
          <p:nvPr>
            <p:ph type="body" idx="1"/>
          </p:nvPr>
        </p:nvSpPr>
        <p:spPr/>
        <p:txBody>
          <a:bodyPr/>
          <a:lstStyle/>
          <a:p>
            <a:r>
              <a:rPr lang="en-GB" altLang="en-US"/>
              <a:t>Inter-cellular communications between tissue cells that do not follow the grammar of the tissue language, which cannot become the reference for further tissue system regenerating and expanding communications</a:t>
            </a:r>
          </a:p>
          <a:p>
            <a:r>
              <a:rPr lang="en-GB" altLang="en-US"/>
              <a:t>E.g., cancer cells or degenerated muscle cells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B5A31C1-F49A-49B8-85D2-B83A3108AD33}" type="slidenum">
              <a:rPr lang="en-GB" altLang="en-US"/>
              <a:pPr/>
              <a:t>3</a:t>
            </a:fld>
            <a:endParaRPr lang="en-GB" altLang="en-US"/>
          </a:p>
        </p:txBody>
      </p:sp>
      <p:sp>
        <p:nvSpPr>
          <p:cNvPr id="64514" name="Rectangle 2"/>
          <p:cNvSpPr>
            <a:spLocks noGrp="1" noChangeArrowheads="1"/>
          </p:cNvSpPr>
          <p:nvPr>
            <p:ph type="title"/>
          </p:nvPr>
        </p:nvSpPr>
        <p:spPr/>
        <p:txBody>
          <a:bodyPr/>
          <a:lstStyle/>
          <a:p>
            <a:r>
              <a:rPr lang="en-GB" altLang="en-US"/>
              <a:t>The cell system</a:t>
            </a:r>
          </a:p>
        </p:txBody>
      </p:sp>
      <p:sp>
        <p:nvSpPr>
          <p:cNvPr id="64515" name="Rectangle 3"/>
          <p:cNvSpPr>
            <a:spLocks noGrp="1" noChangeArrowheads="1"/>
          </p:cNvSpPr>
          <p:nvPr>
            <p:ph type="body" idx="1"/>
          </p:nvPr>
        </p:nvSpPr>
        <p:spPr/>
        <p:txBody>
          <a:bodyPr/>
          <a:lstStyle/>
          <a:p>
            <a:r>
              <a:rPr lang="en-GB" altLang="en-US" dirty="0"/>
              <a:t>Protein – protein and protein – metabolite interactions</a:t>
            </a:r>
          </a:p>
          <a:p>
            <a:r>
              <a:rPr lang="en-GB" altLang="en-US" dirty="0"/>
              <a:t>Language: </a:t>
            </a:r>
            <a:r>
              <a:rPr lang="en-GB" altLang="en-US" dirty="0" err="1"/>
              <a:t>spatio</a:t>
            </a:r>
            <a:r>
              <a:rPr lang="en-GB" altLang="en-US" dirty="0"/>
              <a:t>-temporal pattern of such </a:t>
            </a:r>
            <a:r>
              <a:rPr lang="en-GB" altLang="en-US" dirty="0" smtClean="0"/>
              <a:t>molecular interactions</a:t>
            </a:r>
            <a:endParaRPr lang="en-GB" altLang="en-US" dirty="0"/>
          </a:p>
          <a:p>
            <a:r>
              <a:rPr lang="en-GB" altLang="en-US" dirty="0"/>
              <a:t>Information subsystem: genome</a:t>
            </a:r>
          </a:p>
        </p:txBody>
      </p:sp>
      <p:pic>
        <p:nvPicPr>
          <p:cNvPr id="64517" name="Picture 5" descr="cover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4438" y="4797425"/>
            <a:ext cx="2095500" cy="1609725"/>
          </a:xfrm>
          <a:prstGeom prst="rect">
            <a:avLst/>
          </a:prstGeom>
          <a:noFill/>
          <a:extLst>
            <a:ext uri="{909E8E84-426E-40DD-AFC4-6F175D3DCCD1}">
              <a14:hiddenFill xmlns:a14="http://schemas.microsoft.com/office/drawing/2010/main">
                <a:solidFill>
                  <a:srgbClr val="FFFFFF"/>
                </a:solidFill>
              </a14:hiddenFill>
            </a:ext>
          </a:extLst>
        </p:spPr>
      </p:pic>
      <p:sp>
        <p:nvSpPr>
          <p:cNvPr id="64518" name="Text Box 6"/>
          <p:cNvSpPr txBox="1">
            <a:spLocks noChangeArrowheads="1"/>
          </p:cNvSpPr>
          <p:nvPr/>
        </p:nvSpPr>
        <p:spPr bwMode="auto">
          <a:xfrm>
            <a:off x="2051050" y="6400800"/>
            <a:ext cx="3168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a:t>(www.cellsalive.com)</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F97225-CBCE-45F6-BA35-5D855DCA7902}" type="slidenum">
              <a:rPr lang="en-GB" altLang="en-US"/>
              <a:pPr/>
              <a:t>30</a:t>
            </a:fld>
            <a:endParaRPr lang="en-GB" altLang="en-US"/>
          </a:p>
        </p:txBody>
      </p:sp>
      <p:sp>
        <p:nvSpPr>
          <p:cNvPr id="90114" name="Rectangle 2"/>
          <p:cNvSpPr>
            <a:spLocks noGrp="1" noChangeArrowheads="1"/>
          </p:cNvSpPr>
          <p:nvPr>
            <p:ph type="title"/>
          </p:nvPr>
        </p:nvSpPr>
        <p:spPr/>
        <p:txBody>
          <a:bodyPr/>
          <a:lstStyle/>
          <a:p>
            <a:r>
              <a:rPr lang="en-GB" altLang="en-US" sz="4000"/>
              <a:t>Meaningless communications - Organism</a:t>
            </a:r>
          </a:p>
        </p:txBody>
      </p:sp>
      <p:sp>
        <p:nvSpPr>
          <p:cNvPr id="90115" name="Rectangle 3"/>
          <p:cNvSpPr>
            <a:spLocks noGrp="1" noChangeArrowheads="1"/>
          </p:cNvSpPr>
          <p:nvPr>
            <p:ph type="body" idx="1"/>
          </p:nvPr>
        </p:nvSpPr>
        <p:spPr/>
        <p:txBody>
          <a:bodyPr/>
          <a:lstStyle/>
          <a:p>
            <a:r>
              <a:rPr lang="en-GB" altLang="en-US"/>
              <a:t>Inter-cellular communications that do not respect the language of the organism</a:t>
            </a:r>
          </a:p>
          <a:p>
            <a:r>
              <a:rPr lang="en-GB" altLang="en-US"/>
              <a:t>Faulty communications</a:t>
            </a:r>
          </a:p>
          <a:p>
            <a:r>
              <a:rPr lang="en-GB" altLang="en-US"/>
              <a:t>E.g., diseased cells and tissues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984DEC5-789C-48BE-9476-B6062075C6BE}" type="slidenum">
              <a:rPr lang="en-GB" altLang="en-US"/>
              <a:pPr/>
              <a:t>31</a:t>
            </a:fld>
            <a:endParaRPr lang="en-GB" altLang="en-US"/>
          </a:p>
        </p:txBody>
      </p:sp>
      <p:sp>
        <p:nvSpPr>
          <p:cNvPr id="91138" name="Rectangle 2"/>
          <p:cNvSpPr>
            <a:spLocks noGrp="1" noChangeArrowheads="1"/>
          </p:cNvSpPr>
          <p:nvPr>
            <p:ph type="title"/>
          </p:nvPr>
        </p:nvSpPr>
        <p:spPr/>
        <p:txBody>
          <a:bodyPr/>
          <a:lstStyle/>
          <a:p>
            <a:r>
              <a:rPr lang="en-GB" altLang="en-US" sz="4000"/>
              <a:t>Memory of the organism system</a:t>
            </a:r>
          </a:p>
        </p:txBody>
      </p:sp>
      <p:sp>
        <p:nvSpPr>
          <p:cNvPr id="91139" name="Rectangle 3"/>
          <p:cNvSpPr>
            <a:spLocks noGrp="1" noChangeArrowheads="1"/>
          </p:cNvSpPr>
          <p:nvPr>
            <p:ph type="body" idx="1"/>
          </p:nvPr>
        </p:nvSpPr>
        <p:spPr/>
        <p:txBody>
          <a:bodyPr/>
          <a:lstStyle/>
          <a:p>
            <a:r>
              <a:rPr lang="en-GB" altLang="en-US" sz="2800"/>
              <a:t>Collecting information about the cell-communications composing the organism</a:t>
            </a:r>
          </a:p>
          <a:p>
            <a:r>
              <a:rPr lang="en-GB" altLang="en-US" sz="2800"/>
              <a:t>Analysing perceptions, modelling and controlling the actions</a:t>
            </a:r>
          </a:p>
          <a:p>
            <a:r>
              <a:rPr lang="en-GB" altLang="en-US" sz="2800"/>
              <a:t>Such memories facilitate the reproduction of system communications</a:t>
            </a:r>
          </a:p>
          <a:p>
            <a:r>
              <a:rPr lang="en-GB" altLang="en-US" sz="2800"/>
              <a:t>Monitoring of inter-cellular communications is done by immune cells and neurons</a:t>
            </a:r>
          </a:p>
        </p:txBody>
      </p:sp>
    </p:spTree>
    <p:extLst>
      <p:ext uri="{BB962C8B-B14F-4D97-AF65-F5344CB8AC3E}">
        <p14:creationId xmlns:p14="http://schemas.microsoft.com/office/powerpoint/2010/main" val="199759975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F01F9B0-6273-4DE3-8ECD-B051BF57B017}" type="slidenum">
              <a:rPr lang="en-GB" altLang="en-US"/>
              <a:pPr/>
              <a:t>32</a:t>
            </a:fld>
            <a:endParaRPr lang="en-GB" altLang="en-US"/>
          </a:p>
        </p:txBody>
      </p:sp>
      <p:sp>
        <p:nvSpPr>
          <p:cNvPr id="115714" name="Rectangle 2"/>
          <p:cNvSpPr>
            <a:spLocks noGrp="1" noChangeArrowheads="1"/>
          </p:cNvSpPr>
          <p:nvPr>
            <p:ph type="title"/>
          </p:nvPr>
        </p:nvSpPr>
        <p:spPr/>
        <p:txBody>
          <a:bodyPr/>
          <a:lstStyle/>
          <a:p>
            <a:r>
              <a:rPr lang="en-GB" altLang="en-US"/>
              <a:t>Immune cells</a:t>
            </a:r>
          </a:p>
        </p:txBody>
      </p:sp>
      <p:sp>
        <p:nvSpPr>
          <p:cNvPr id="115715" name="Rectangle 3"/>
          <p:cNvSpPr>
            <a:spLocks noGrp="1" noChangeArrowheads="1"/>
          </p:cNvSpPr>
          <p:nvPr>
            <p:ph type="body" idx="1"/>
          </p:nvPr>
        </p:nvSpPr>
        <p:spPr/>
        <p:txBody>
          <a:bodyPr/>
          <a:lstStyle/>
          <a:p>
            <a:r>
              <a:rPr lang="en-GB" altLang="en-US"/>
              <a:t>Immune cells monitor the validity of organismal communications and detect wrong communications – e.g. diseased cells</a:t>
            </a:r>
          </a:p>
          <a:p>
            <a:r>
              <a:rPr lang="en-GB" altLang="en-US"/>
              <a:t>Immune cells define the identity of the organism system and enforce it by trying to eliminate cells that do not fit the rules of organism communications</a:t>
            </a:r>
          </a:p>
        </p:txBody>
      </p:sp>
    </p:spTree>
    <p:extLst>
      <p:ext uri="{BB962C8B-B14F-4D97-AF65-F5344CB8AC3E}">
        <p14:creationId xmlns:p14="http://schemas.microsoft.com/office/powerpoint/2010/main" val="151281366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BAE1B59-9BB0-402C-A6E3-7F140BB0B132}" type="slidenum">
              <a:rPr lang="en-GB" altLang="en-US"/>
              <a:pPr/>
              <a:t>33</a:t>
            </a:fld>
            <a:endParaRPr lang="en-GB" altLang="en-US"/>
          </a:p>
        </p:txBody>
      </p:sp>
      <p:sp>
        <p:nvSpPr>
          <p:cNvPr id="116738" name="Rectangle 2"/>
          <p:cNvSpPr>
            <a:spLocks noGrp="1" noChangeArrowheads="1"/>
          </p:cNvSpPr>
          <p:nvPr>
            <p:ph type="title"/>
          </p:nvPr>
        </p:nvSpPr>
        <p:spPr/>
        <p:txBody>
          <a:bodyPr/>
          <a:lstStyle/>
          <a:p>
            <a:r>
              <a:rPr lang="en-GB" altLang="en-US"/>
              <a:t>Neurons</a:t>
            </a:r>
          </a:p>
        </p:txBody>
      </p:sp>
      <p:sp>
        <p:nvSpPr>
          <p:cNvPr id="116739" name="Rectangle 3"/>
          <p:cNvSpPr>
            <a:spLocks noGrp="1" noChangeArrowheads="1"/>
          </p:cNvSpPr>
          <p:nvPr>
            <p:ph type="body" idx="1"/>
          </p:nvPr>
        </p:nvSpPr>
        <p:spPr/>
        <p:txBody>
          <a:bodyPr/>
          <a:lstStyle/>
          <a:p>
            <a:r>
              <a:rPr lang="en-GB" altLang="en-US"/>
              <a:t>Neurons monitor inter-cellular communications and facilitate the recreation of system conform communications – e.g. movements of the organism</a:t>
            </a:r>
          </a:p>
          <a:p>
            <a:r>
              <a:rPr lang="en-GB" altLang="en-US"/>
              <a:t>Communications between neurons combine memories of organism communications</a:t>
            </a:r>
          </a:p>
        </p:txBody>
      </p:sp>
    </p:spTree>
    <p:extLst>
      <p:ext uri="{BB962C8B-B14F-4D97-AF65-F5344CB8AC3E}">
        <p14:creationId xmlns:p14="http://schemas.microsoft.com/office/powerpoint/2010/main" val="385641885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0011C70-3532-4D25-AEE4-88AD02011436}" type="slidenum">
              <a:rPr lang="en-GB" altLang="en-US"/>
              <a:pPr/>
              <a:t>34</a:t>
            </a:fld>
            <a:endParaRPr lang="en-GB" altLang="en-US"/>
          </a:p>
        </p:txBody>
      </p:sp>
      <p:sp>
        <p:nvSpPr>
          <p:cNvPr id="114690" name="Rectangle 2"/>
          <p:cNvSpPr>
            <a:spLocks noGrp="1" noChangeArrowheads="1"/>
          </p:cNvSpPr>
          <p:nvPr>
            <p:ph type="title"/>
          </p:nvPr>
        </p:nvSpPr>
        <p:spPr/>
        <p:txBody>
          <a:bodyPr/>
          <a:lstStyle/>
          <a:p>
            <a:r>
              <a:rPr lang="en-GB" altLang="en-US"/>
              <a:t>Information subsystem</a:t>
            </a:r>
          </a:p>
        </p:txBody>
      </p:sp>
      <p:sp>
        <p:nvSpPr>
          <p:cNvPr id="114691" name="Rectangle 3"/>
          <p:cNvSpPr>
            <a:spLocks noGrp="1" noChangeArrowheads="1"/>
          </p:cNvSpPr>
          <p:nvPr>
            <p:ph type="body" idx="1"/>
          </p:nvPr>
        </p:nvSpPr>
        <p:spPr>
          <a:xfrm>
            <a:off x="685800" y="1981200"/>
            <a:ext cx="8062913" cy="4114800"/>
          </a:xfrm>
        </p:spPr>
        <p:txBody>
          <a:bodyPr/>
          <a:lstStyle/>
          <a:p>
            <a:pPr>
              <a:lnSpc>
                <a:spcPct val="90000"/>
              </a:lnSpc>
            </a:pPr>
            <a:r>
              <a:rPr lang="en-GB" altLang="en-US" sz="2800"/>
              <a:t>The immune system constitutes a component of the information system of the organism dealing with identity checking and identity enforcement of the organism</a:t>
            </a:r>
          </a:p>
          <a:p>
            <a:pPr>
              <a:lnSpc>
                <a:spcPct val="90000"/>
              </a:lnSpc>
            </a:pPr>
            <a:r>
              <a:rPr lang="en-GB" altLang="en-US" sz="2800"/>
              <a:t>The main part of the information subsystem of the multi-cellular organism is its nervous system that processes memory communications and contributes to large extent to the identity definition, checking and enforcement communications within the organism </a:t>
            </a:r>
          </a:p>
        </p:txBody>
      </p:sp>
    </p:spTree>
    <p:extLst>
      <p:ext uri="{BB962C8B-B14F-4D97-AF65-F5344CB8AC3E}">
        <p14:creationId xmlns:p14="http://schemas.microsoft.com/office/powerpoint/2010/main" val="16471655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4AA4C7F-A81C-41E2-9199-DE8950788B72}" type="slidenum">
              <a:rPr lang="en-GB" altLang="en-US"/>
              <a:pPr/>
              <a:t>35</a:t>
            </a:fld>
            <a:endParaRPr lang="en-GB" altLang="en-US"/>
          </a:p>
        </p:txBody>
      </p:sp>
      <p:sp>
        <p:nvSpPr>
          <p:cNvPr id="92162" name="Rectangle 2"/>
          <p:cNvSpPr>
            <a:spLocks noGrp="1" noChangeArrowheads="1"/>
          </p:cNvSpPr>
          <p:nvPr>
            <p:ph type="title"/>
          </p:nvPr>
        </p:nvSpPr>
        <p:spPr/>
        <p:txBody>
          <a:bodyPr/>
          <a:lstStyle/>
          <a:p>
            <a:r>
              <a:rPr lang="en-GB" altLang="en-US"/>
              <a:t>The nervous system</a:t>
            </a:r>
          </a:p>
        </p:txBody>
      </p:sp>
      <p:sp>
        <p:nvSpPr>
          <p:cNvPr id="92163" name="Rectangle 3"/>
          <p:cNvSpPr>
            <a:spLocks noGrp="1" noChangeArrowheads="1"/>
          </p:cNvSpPr>
          <p:nvPr>
            <p:ph type="body" idx="1"/>
          </p:nvPr>
        </p:nvSpPr>
        <p:spPr>
          <a:xfrm>
            <a:off x="685800" y="1700808"/>
            <a:ext cx="7772400" cy="4114800"/>
          </a:xfrm>
        </p:spPr>
        <p:txBody>
          <a:bodyPr/>
          <a:lstStyle/>
          <a:p>
            <a:r>
              <a:rPr lang="en-GB" altLang="en-US" sz="2800" dirty="0"/>
              <a:t>Hydra: neurons dispersed in the body dealing with local action and perception; they are loosely connected and their inter-neuron communications are not much more than their communications with other non-neuron cells; they do not form a </a:t>
            </a:r>
            <a:r>
              <a:rPr lang="en-GB" altLang="en-US" sz="2800" dirty="0" smtClean="0"/>
              <a:t>well defined nervous tissue beyond a loose network of a few hundred of neurons</a:t>
            </a:r>
            <a:endParaRPr lang="en-GB" altLang="en-US" sz="2800" dirty="0"/>
          </a:p>
          <a:p>
            <a:r>
              <a:rPr lang="en-GB" altLang="en-US" sz="2800" dirty="0"/>
              <a:t>Higher organism: there is a nervous tissue with intense communications within the tissue, e.g., insect ganglions, human brain</a:t>
            </a:r>
          </a:p>
        </p:txBody>
      </p:sp>
    </p:spTree>
    <p:extLst>
      <p:ext uri="{BB962C8B-B14F-4D97-AF65-F5344CB8AC3E}">
        <p14:creationId xmlns:p14="http://schemas.microsoft.com/office/powerpoint/2010/main" val="23484357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A075102-7886-49F4-BDA0-18558CBA66AB}" type="slidenum">
              <a:rPr lang="en-GB" altLang="en-US"/>
              <a:pPr/>
              <a:t>36</a:t>
            </a:fld>
            <a:endParaRPr lang="en-GB" altLang="en-US"/>
          </a:p>
        </p:txBody>
      </p:sp>
      <p:sp>
        <p:nvSpPr>
          <p:cNvPr id="93186" name="Rectangle 2"/>
          <p:cNvSpPr>
            <a:spLocks noGrp="1" noChangeArrowheads="1"/>
          </p:cNvSpPr>
          <p:nvPr>
            <p:ph type="title"/>
          </p:nvPr>
        </p:nvSpPr>
        <p:spPr>
          <a:xfrm>
            <a:off x="228600" y="457200"/>
            <a:ext cx="8591550" cy="1143000"/>
          </a:xfrm>
        </p:spPr>
        <p:txBody>
          <a:bodyPr/>
          <a:lstStyle/>
          <a:p>
            <a:r>
              <a:rPr lang="en-GB" altLang="en-US" sz="4000"/>
              <a:t>Communications between neurons</a:t>
            </a:r>
          </a:p>
        </p:txBody>
      </p:sp>
      <p:sp>
        <p:nvSpPr>
          <p:cNvPr id="93187" name="Rectangle 3"/>
          <p:cNvSpPr>
            <a:spLocks noGrp="1" noChangeArrowheads="1"/>
          </p:cNvSpPr>
          <p:nvPr>
            <p:ph type="body" idx="1"/>
          </p:nvPr>
        </p:nvSpPr>
        <p:spPr/>
        <p:txBody>
          <a:bodyPr/>
          <a:lstStyle/>
          <a:p>
            <a:r>
              <a:rPr lang="en-GB" altLang="en-US"/>
              <a:t>Signals: transmitter molecules, electric junction molecules – inter-cellular interactions</a:t>
            </a:r>
          </a:p>
          <a:p>
            <a:r>
              <a:rPr lang="en-GB" altLang="en-US"/>
              <a:t>Integration of incoming signals followed by the generation of outgoing signal</a:t>
            </a:r>
          </a:p>
          <a:p>
            <a:r>
              <a:rPr lang="en-GB" altLang="en-US"/>
              <a:t>Signalling actions: graded potentials or spikes</a:t>
            </a:r>
          </a:p>
        </p:txBody>
      </p:sp>
      <p:pic>
        <p:nvPicPr>
          <p:cNvPr id="93189" name="Picture 5"/>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2700338" y="5070475"/>
            <a:ext cx="4881562" cy="18145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173614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p:txBody>
          <a:bodyPr/>
          <a:lstStyle/>
          <a:p>
            <a:fld id="{633E64C6-93B6-4295-83C0-F801CB8BBED5}" type="slidenum">
              <a:rPr lang="en-GB" altLang="en-US"/>
              <a:pPr/>
              <a:t>37</a:t>
            </a:fld>
            <a:endParaRPr lang="en-GB" altLang="en-US"/>
          </a:p>
        </p:txBody>
      </p:sp>
      <p:sp>
        <p:nvSpPr>
          <p:cNvPr id="94210" name="Rectangle 2"/>
          <p:cNvSpPr>
            <a:spLocks noGrp="1" noChangeArrowheads="1"/>
          </p:cNvSpPr>
          <p:nvPr>
            <p:ph type="title"/>
          </p:nvPr>
        </p:nvSpPr>
        <p:spPr>
          <a:xfrm>
            <a:off x="228600" y="457200"/>
            <a:ext cx="8915400" cy="1143000"/>
          </a:xfrm>
        </p:spPr>
        <p:txBody>
          <a:bodyPr/>
          <a:lstStyle/>
          <a:p>
            <a:r>
              <a:rPr lang="en-GB" altLang="en-US" sz="4000"/>
              <a:t>Referencing in neuron communications</a:t>
            </a:r>
          </a:p>
        </p:txBody>
      </p:sp>
      <p:sp>
        <p:nvSpPr>
          <p:cNvPr id="94211" name="Rectangle 3"/>
          <p:cNvSpPr>
            <a:spLocks noGrp="1" noChangeArrowheads="1"/>
          </p:cNvSpPr>
          <p:nvPr>
            <p:ph type="body" idx="1"/>
          </p:nvPr>
        </p:nvSpPr>
        <p:spPr/>
        <p:txBody>
          <a:bodyPr/>
          <a:lstStyle/>
          <a:p>
            <a:r>
              <a:rPr lang="en-GB" altLang="en-US"/>
              <a:t>The incoming spatio-temporal pattern of neural signals determines the outgoing signal</a:t>
            </a:r>
          </a:p>
          <a:p>
            <a:r>
              <a:rPr lang="en-GB" altLang="en-US"/>
              <a:t>E.g., IF (integrate-and-fire) neurons</a:t>
            </a:r>
          </a:p>
        </p:txBody>
      </p:sp>
      <p:sp>
        <p:nvSpPr>
          <p:cNvPr id="94212" name="Oval 4"/>
          <p:cNvSpPr>
            <a:spLocks noChangeArrowheads="1"/>
          </p:cNvSpPr>
          <p:nvPr/>
        </p:nvSpPr>
        <p:spPr bwMode="auto">
          <a:xfrm>
            <a:off x="2627313" y="4724400"/>
            <a:ext cx="865187" cy="936625"/>
          </a:xfrm>
          <a:prstGeom prst="ellipse">
            <a:avLst/>
          </a:prstGeom>
          <a:solidFill>
            <a:schemeClr val="accent1"/>
          </a:soli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4213" name="Line 5"/>
          <p:cNvSpPr>
            <a:spLocks noChangeShapeType="1"/>
          </p:cNvSpPr>
          <p:nvPr/>
        </p:nvSpPr>
        <p:spPr bwMode="auto">
          <a:xfrm>
            <a:off x="1908175" y="4508500"/>
            <a:ext cx="792163" cy="504825"/>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94214" name="Line 6"/>
          <p:cNvSpPr>
            <a:spLocks noChangeShapeType="1"/>
          </p:cNvSpPr>
          <p:nvPr/>
        </p:nvSpPr>
        <p:spPr bwMode="auto">
          <a:xfrm flipV="1">
            <a:off x="1619250" y="5300663"/>
            <a:ext cx="1008063" cy="2159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94215" name="Line 7"/>
          <p:cNvSpPr>
            <a:spLocks noChangeShapeType="1"/>
          </p:cNvSpPr>
          <p:nvPr/>
        </p:nvSpPr>
        <p:spPr bwMode="auto">
          <a:xfrm flipV="1">
            <a:off x="2124075" y="5516563"/>
            <a:ext cx="647700" cy="576262"/>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94216" name="Line 8"/>
          <p:cNvSpPr>
            <a:spLocks noChangeShapeType="1"/>
          </p:cNvSpPr>
          <p:nvPr/>
        </p:nvSpPr>
        <p:spPr bwMode="auto">
          <a:xfrm>
            <a:off x="1763713" y="5013325"/>
            <a:ext cx="863600" cy="144463"/>
          </a:xfrm>
          <a:prstGeom prst="line">
            <a:avLst/>
          </a:prstGeom>
          <a:noFill/>
          <a:ln w="19050">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94217" name="Line 9"/>
          <p:cNvSpPr>
            <a:spLocks noChangeShapeType="1"/>
          </p:cNvSpPr>
          <p:nvPr/>
        </p:nvSpPr>
        <p:spPr bwMode="auto">
          <a:xfrm>
            <a:off x="2411413" y="4437063"/>
            <a:ext cx="431800" cy="431800"/>
          </a:xfrm>
          <a:prstGeom prst="line">
            <a:avLst/>
          </a:prstGeom>
          <a:noFill/>
          <a:ln w="38100">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94218" name="Line 10"/>
          <p:cNvSpPr>
            <a:spLocks noChangeShapeType="1"/>
          </p:cNvSpPr>
          <p:nvPr/>
        </p:nvSpPr>
        <p:spPr bwMode="auto">
          <a:xfrm>
            <a:off x="3492500" y="5229225"/>
            <a:ext cx="574675" cy="0"/>
          </a:xfrm>
          <a:prstGeom prst="line">
            <a:avLst/>
          </a:prstGeom>
          <a:noFill/>
          <a:ln w="9525">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94219" name="Line 11"/>
          <p:cNvSpPr>
            <a:spLocks noChangeShapeType="1"/>
          </p:cNvSpPr>
          <p:nvPr/>
        </p:nvSpPr>
        <p:spPr bwMode="auto">
          <a:xfrm flipV="1">
            <a:off x="1979613" y="5445125"/>
            <a:ext cx="720725" cy="288925"/>
          </a:xfrm>
          <a:prstGeom prst="line">
            <a:avLst/>
          </a:prstGeom>
          <a:noFill/>
          <a:ln w="76200">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Tree>
    <p:extLst>
      <p:ext uri="{BB962C8B-B14F-4D97-AF65-F5344CB8AC3E}">
        <p14:creationId xmlns:p14="http://schemas.microsoft.com/office/powerpoint/2010/main" val="193450044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6AB2372-BC45-40E4-811E-8D3E23D181EE}" type="slidenum">
              <a:rPr lang="en-GB" altLang="en-US"/>
              <a:pPr/>
              <a:t>38</a:t>
            </a:fld>
            <a:endParaRPr lang="en-GB" altLang="en-US"/>
          </a:p>
        </p:txBody>
      </p:sp>
      <p:sp>
        <p:nvSpPr>
          <p:cNvPr id="95234" name="Rectangle 2"/>
          <p:cNvSpPr>
            <a:spLocks noGrp="1" noChangeArrowheads="1"/>
          </p:cNvSpPr>
          <p:nvPr>
            <p:ph type="title"/>
          </p:nvPr>
        </p:nvSpPr>
        <p:spPr>
          <a:xfrm>
            <a:off x="228600" y="457200"/>
            <a:ext cx="8664575" cy="1143000"/>
          </a:xfrm>
        </p:spPr>
        <p:txBody>
          <a:bodyPr/>
          <a:lstStyle/>
          <a:p>
            <a:r>
              <a:rPr lang="en-GB" altLang="en-US" sz="4000"/>
              <a:t>Nervous system and its environment</a:t>
            </a:r>
          </a:p>
        </p:txBody>
      </p:sp>
      <p:sp>
        <p:nvSpPr>
          <p:cNvPr id="95235" name="Rectangle 3"/>
          <p:cNvSpPr>
            <a:spLocks noGrp="1" noChangeArrowheads="1"/>
          </p:cNvSpPr>
          <p:nvPr>
            <p:ph type="body" idx="1"/>
          </p:nvPr>
        </p:nvSpPr>
        <p:spPr/>
        <p:txBody>
          <a:bodyPr/>
          <a:lstStyle/>
          <a:p>
            <a:r>
              <a:rPr lang="en-GB" altLang="en-US"/>
              <a:t>System: communications between neurons</a:t>
            </a:r>
          </a:p>
          <a:p>
            <a:r>
              <a:rPr lang="en-GB" altLang="en-US"/>
              <a:t>Dense communications between neurons, relatively rare communications with other cells</a:t>
            </a:r>
          </a:p>
          <a:p>
            <a:r>
              <a:rPr lang="en-GB" altLang="en-US"/>
              <a:t>Dense / rare communications boundary of the system / environment</a:t>
            </a:r>
          </a:p>
        </p:txBody>
      </p:sp>
    </p:spTree>
    <p:extLst>
      <p:ext uri="{BB962C8B-B14F-4D97-AF65-F5344CB8AC3E}">
        <p14:creationId xmlns:p14="http://schemas.microsoft.com/office/powerpoint/2010/main" val="374861216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C59901-3F17-4316-8D5B-8DFF50475878}" type="slidenum">
              <a:rPr lang="en-GB" altLang="en-US"/>
              <a:pPr/>
              <a:t>39</a:t>
            </a:fld>
            <a:endParaRPr lang="en-GB" altLang="en-US"/>
          </a:p>
        </p:txBody>
      </p:sp>
      <p:sp>
        <p:nvSpPr>
          <p:cNvPr id="96258" name="Rectangle 2"/>
          <p:cNvSpPr>
            <a:spLocks noGrp="1" noChangeArrowheads="1"/>
          </p:cNvSpPr>
          <p:nvPr>
            <p:ph type="title"/>
          </p:nvPr>
        </p:nvSpPr>
        <p:spPr/>
        <p:txBody>
          <a:bodyPr/>
          <a:lstStyle/>
          <a:p>
            <a:r>
              <a:rPr lang="en-GB" altLang="en-US"/>
              <a:t>Actions of the nervous system</a:t>
            </a:r>
          </a:p>
        </p:txBody>
      </p:sp>
      <p:sp>
        <p:nvSpPr>
          <p:cNvPr id="96259" name="Rectangle 3"/>
          <p:cNvSpPr>
            <a:spLocks noGrp="1" noChangeArrowheads="1"/>
          </p:cNvSpPr>
          <p:nvPr>
            <p:ph type="body" idx="1"/>
          </p:nvPr>
        </p:nvSpPr>
        <p:spPr/>
        <p:txBody>
          <a:bodyPr/>
          <a:lstStyle/>
          <a:p>
            <a:r>
              <a:rPr lang="en-GB" altLang="en-US"/>
              <a:t>Neurons send signals to muscles and other cells triggering communications in their local tissue systems</a:t>
            </a:r>
          </a:p>
          <a:p>
            <a:r>
              <a:rPr lang="en-GB" altLang="en-US"/>
              <a:t>These are actions of the nervous system on it’s environment</a:t>
            </a:r>
          </a:p>
          <a:p>
            <a:r>
              <a:rPr lang="en-GB" altLang="en-US"/>
              <a:t>Such actions may result in actions of the organism on it’s environment</a:t>
            </a:r>
          </a:p>
        </p:txBody>
      </p:sp>
    </p:spTree>
    <p:extLst>
      <p:ext uri="{BB962C8B-B14F-4D97-AF65-F5344CB8AC3E}">
        <p14:creationId xmlns:p14="http://schemas.microsoft.com/office/powerpoint/2010/main" val="34137213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7DE860C-4584-4754-A8C3-56C8251242A1}" type="slidenum">
              <a:rPr lang="en-GB" altLang="en-US"/>
              <a:pPr/>
              <a:t>4</a:t>
            </a:fld>
            <a:endParaRPr lang="en-GB" altLang="en-US"/>
          </a:p>
        </p:txBody>
      </p:sp>
      <p:sp>
        <p:nvSpPr>
          <p:cNvPr id="65538" name="Rectangle 2"/>
          <p:cNvSpPr>
            <a:spLocks noGrp="1" noChangeArrowheads="1"/>
          </p:cNvSpPr>
          <p:nvPr>
            <p:ph type="title"/>
          </p:nvPr>
        </p:nvSpPr>
        <p:spPr/>
        <p:txBody>
          <a:bodyPr/>
          <a:lstStyle/>
          <a:p>
            <a:r>
              <a:rPr lang="en-GB" altLang="en-US" sz="4000"/>
              <a:t>The cell system from the outside</a:t>
            </a:r>
          </a:p>
        </p:txBody>
      </p:sp>
      <p:sp>
        <p:nvSpPr>
          <p:cNvPr id="65539" name="Rectangle 3"/>
          <p:cNvSpPr>
            <a:spLocks noGrp="1" noChangeArrowheads="1"/>
          </p:cNvSpPr>
          <p:nvPr>
            <p:ph type="body" idx="1"/>
          </p:nvPr>
        </p:nvSpPr>
        <p:spPr/>
        <p:txBody>
          <a:bodyPr/>
          <a:lstStyle/>
          <a:p>
            <a:r>
              <a:rPr lang="en-GB" altLang="en-US"/>
              <a:t>Communication unit</a:t>
            </a:r>
          </a:p>
          <a:p>
            <a:r>
              <a:rPr lang="en-GB" altLang="en-US"/>
              <a:t>Communication signals / behaviours:</a:t>
            </a:r>
          </a:p>
          <a:p>
            <a:pPr lvl="1"/>
            <a:r>
              <a:rPr lang="en-GB" altLang="en-US"/>
              <a:t>Expression of a set of proteins in the cell membrane</a:t>
            </a:r>
          </a:p>
          <a:p>
            <a:pPr lvl="1"/>
            <a:r>
              <a:rPr lang="en-GB" altLang="en-US"/>
              <a:t>Release of proteins and other metabolites as secretions</a:t>
            </a:r>
          </a:p>
          <a:p>
            <a:r>
              <a:rPr lang="en-GB" altLang="en-US"/>
              <a:t>Cell actions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BBFD05D-C801-4CAB-BE00-60E866EDC1B4}" type="slidenum">
              <a:rPr lang="en-GB" altLang="en-US"/>
              <a:pPr/>
              <a:t>40</a:t>
            </a:fld>
            <a:endParaRPr lang="en-GB" altLang="en-US"/>
          </a:p>
        </p:txBody>
      </p:sp>
      <p:sp>
        <p:nvSpPr>
          <p:cNvPr id="97282" name="Rectangle 2"/>
          <p:cNvSpPr>
            <a:spLocks noGrp="1" noChangeArrowheads="1"/>
          </p:cNvSpPr>
          <p:nvPr>
            <p:ph type="title"/>
          </p:nvPr>
        </p:nvSpPr>
        <p:spPr>
          <a:xfrm>
            <a:off x="228600" y="457200"/>
            <a:ext cx="8520113" cy="1143000"/>
          </a:xfrm>
        </p:spPr>
        <p:txBody>
          <a:bodyPr/>
          <a:lstStyle/>
          <a:p>
            <a:r>
              <a:rPr lang="en-GB" altLang="en-US" sz="4000"/>
              <a:t>Perceptions of the nervous system</a:t>
            </a:r>
          </a:p>
        </p:txBody>
      </p:sp>
      <p:sp>
        <p:nvSpPr>
          <p:cNvPr id="97283" name="Rectangle 3"/>
          <p:cNvSpPr>
            <a:spLocks noGrp="1" noChangeArrowheads="1"/>
          </p:cNvSpPr>
          <p:nvPr>
            <p:ph type="body" idx="1"/>
          </p:nvPr>
        </p:nvSpPr>
        <p:spPr/>
        <p:txBody>
          <a:bodyPr/>
          <a:lstStyle/>
          <a:p>
            <a:pPr>
              <a:lnSpc>
                <a:spcPct val="90000"/>
              </a:lnSpc>
            </a:pPr>
            <a:r>
              <a:rPr lang="en-GB" altLang="en-US" sz="2800"/>
              <a:t>As a result of nervous system actions and organism actions the environment acts upon the organism and its tissues, modifying the local communications between cells</a:t>
            </a:r>
          </a:p>
          <a:p>
            <a:pPr>
              <a:lnSpc>
                <a:spcPct val="90000"/>
              </a:lnSpc>
            </a:pPr>
            <a:r>
              <a:rPr lang="en-GB" altLang="en-US" sz="2800"/>
              <a:t>These local communications are received by neurons and specialized receptor cells</a:t>
            </a:r>
          </a:p>
          <a:p>
            <a:pPr>
              <a:lnSpc>
                <a:spcPct val="90000"/>
              </a:lnSpc>
            </a:pPr>
            <a:r>
              <a:rPr lang="en-GB" altLang="en-US" sz="2800"/>
              <a:t>The effects of these communications generate changed communications within the nervous system implying perceptions within the nervous system</a:t>
            </a:r>
          </a:p>
        </p:txBody>
      </p:sp>
    </p:spTree>
    <p:extLst>
      <p:ext uri="{BB962C8B-B14F-4D97-AF65-F5344CB8AC3E}">
        <p14:creationId xmlns:p14="http://schemas.microsoft.com/office/powerpoint/2010/main" val="30891977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BB7AFE5-D70B-4427-A789-AB337EBBD140}" type="slidenum">
              <a:rPr lang="en-GB" altLang="en-US"/>
              <a:pPr/>
              <a:t>41</a:t>
            </a:fld>
            <a:endParaRPr lang="en-GB" altLang="en-US"/>
          </a:p>
        </p:txBody>
      </p:sp>
      <p:sp>
        <p:nvSpPr>
          <p:cNvPr id="98306" name="Rectangle 2"/>
          <p:cNvSpPr>
            <a:spLocks noGrp="1" noChangeArrowheads="1"/>
          </p:cNvSpPr>
          <p:nvPr>
            <p:ph type="title"/>
          </p:nvPr>
        </p:nvSpPr>
        <p:spPr/>
        <p:txBody>
          <a:bodyPr/>
          <a:lstStyle/>
          <a:p>
            <a:r>
              <a:rPr lang="en-GB" altLang="en-US" sz="4000"/>
              <a:t>Language of the nervous system</a:t>
            </a:r>
          </a:p>
        </p:txBody>
      </p:sp>
      <p:sp>
        <p:nvSpPr>
          <p:cNvPr id="98307" name="Rectangle 3"/>
          <p:cNvSpPr>
            <a:spLocks noGrp="1" noChangeArrowheads="1"/>
          </p:cNvSpPr>
          <p:nvPr>
            <p:ph type="body" idx="1"/>
          </p:nvPr>
        </p:nvSpPr>
        <p:spPr/>
        <p:txBody>
          <a:bodyPr/>
          <a:lstStyle/>
          <a:p>
            <a:r>
              <a:rPr lang="en-GB" altLang="en-US"/>
              <a:t>Spatio-temporal patterns of neural signals and conditional continuation distributions </a:t>
            </a:r>
          </a:p>
          <a:p>
            <a:r>
              <a:rPr lang="en-GB" altLang="en-US"/>
              <a:t>Referencing rules and continuation rules</a:t>
            </a:r>
          </a:p>
        </p:txBody>
      </p:sp>
    </p:spTree>
    <p:extLst>
      <p:ext uri="{BB962C8B-B14F-4D97-AF65-F5344CB8AC3E}">
        <p14:creationId xmlns:p14="http://schemas.microsoft.com/office/powerpoint/2010/main" val="137604776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F9884A9-1585-41FD-98EE-654F53A621EA}" type="slidenum">
              <a:rPr lang="en-GB" altLang="en-US"/>
              <a:pPr/>
              <a:t>42</a:t>
            </a:fld>
            <a:endParaRPr lang="en-GB" altLang="en-US"/>
          </a:p>
        </p:txBody>
      </p:sp>
      <p:sp>
        <p:nvSpPr>
          <p:cNvPr id="99330" name="Rectangle 2"/>
          <p:cNvSpPr>
            <a:spLocks noGrp="1" noChangeArrowheads="1"/>
          </p:cNvSpPr>
          <p:nvPr>
            <p:ph type="title"/>
          </p:nvPr>
        </p:nvSpPr>
        <p:spPr>
          <a:xfrm>
            <a:off x="228600" y="457200"/>
            <a:ext cx="8447088" cy="1143000"/>
          </a:xfrm>
        </p:spPr>
        <p:txBody>
          <a:bodyPr/>
          <a:lstStyle/>
          <a:p>
            <a:r>
              <a:rPr lang="en-GB" altLang="en-US" sz="4000"/>
              <a:t>Meaningful neural communications</a:t>
            </a:r>
          </a:p>
        </p:txBody>
      </p:sp>
      <p:sp>
        <p:nvSpPr>
          <p:cNvPr id="99331" name="Rectangle 3"/>
          <p:cNvSpPr>
            <a:spLocks noGrp="1" noChangeArrowheads="1"/>
          </p:cNvSpPr>
          <p:nvPr>
            <p:ph type="body" idx="1"/>
          </p:nvPr>
        </p:nvSpPr>
        <p:spPr/>
        <p:txBody>
          <a:bodyPr/>
          <a:lstStyle/>
          <a:p>
            <a:r>
              <a:rPr lang="en-GB" altLang="en-US"/>
              <a:t>Communications that follow the rules of the grammar, reference other communications, and are referenced by further communications</a:t>
            </a:r>
          </a:p>
          <a:p>
            <a:r>
              <a:rPr lang="en-GB" altLang="en-US"/>
              <a:t>Contribute to the reproduction and extension of the nervous system</a:t>
            </a:r>
          </a:p>
        </p:txBody>
      </p:sp>
    </p:spTree>
    <p:extLst>
      <p:ext uri="{BB962C8B-B14F-4D97-AF65-F5344CB8AC3E}">
        <p14:creationId xmlns:p14="http://schemas.microsoft.com/office/powerpoint/2010/main" val="222030124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009A2B0-755B-49F6-A861-8EE4DC352FD9}" type="slidenum">
              <a:rPr lang="en-GB" altLang="en-US"/>
              <a:pPr/>
              <a:t>43</a:t>
            </a:fld>
            <a:endParaRPr lang="en-GB" altLang="en-US"/>
          </a:p>
        </p:txBody>
      </p:sp>
      <p:sp>
        <p:nvSpPr>
          <p:cNvPr id="100354" name="Rectangle 2"/>
          <p:cNvSpPr>
            <a:spLocks noGrp="1" noChangeArrowheads="1"/>
          </p:cNvSpPr>
          <p:nvPr>
            <p:ph type="title"/>
          </p:nvPr>
        </p:nvSpPr>
        <p:spPr>
          <a:xfrm>
            <a:off x="228600" y="457200"/>
            <a:ext cx="8447088" cy="1143000"/>
          </a:xfrm>
        </p:spPr>
        <p:txBody>
          <a:bodyPr/>
          <a:lstStyle/>
          <a:p>
            <a:r>
              <a:rPr lang="en-GB" altLang="en-US" sz="4000"/>
              <a:t>Meaningless neural communications</a:t>
            </a:r>
          </a:p>
        </p:txBody>
      </p:sp>
      <p:sp>
        <p:nvSpPr>
          <p:cNvPr id="100355" name="Rectangle 3"/>
          <p:cNvSpPr>
            <a:spLocks noGrp="1" noChangeArrowheads="1"/>
          </p:cNvSpPr>
          <p:nvPr>
            <p:ph type="body" idx="1"/>
          </p:nvPr>
        </p:nvSpPr>
        <p:spPr/>
        <p:txBody>
          <a:bodyPr/>
          <a:lstStyle/>
          <a:p>
            <a:r>
              <a:rPr lang="en-GB" altLang="en-US" sz="2800"/>
              <a:t>False perceptions, false action commands</a:t>
            </a:r>
          </a:p>
          <a:p>
            <a:r>
              <a:rPr lang="en-GB" altLang="en-US" sz="2800"/>
              <a:t>Lead to model errors, wrong behaviours – faulty communications leading to errors</a:t>
            </a:r>
          </a:p>
          <a:p>
            <a:r>
              <a:rPr lang="en-GB" altLang="en-US" sz="2800"/>
              <a:t>E.g., epileptic seizure = short term self-reproducing and expanding communication system involving neurons as communication units that does not fit into the communication system of the nervous system</a:t>
            </a:r>
          </a:p>
        </p:txBody>
      </p:sp>
    </p:spTree>
    <p:extLst>
      <p:ext uri="{BB962C8B-B14F-4D97-AF65-F5344CB8AC3E}">
        <p14:creationId xmlns:p14="http://schemas.microsoft.com/office/powerpoint/2010/main" val="28628102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03DDB16-87E6-4353-8D52-A4987E141F23}" type="slidenum">
              <a:rPr lang="en-GB" altLang="en-US"/>
              <a:pPr/>
              <a:t>44</a:t>
            </a:fld>
            <a:endParaRPr lang="en-GB" altLang="en-US"/>
          </a:p>
        </p:txBody>
      </p:sp>
      <p:sp>
        <p:nvSpPr>
          <p:cNvPr id="101378" name="Rectangle 2"/>
          <p:cNvSpPr>
            <a:spLocks noGrp="1" noChangeArrowheads="1"/>
          </p:cNvSpPr>
          <p:nvPr>
            <p:ph type="title"/>
          </p:nvPr>
        </p:nvSpPr>
        <p:spPr>
          <a:xfrm>
            <a:off x="228600" y="457200"/>
            <a:ext cx="8591550" cy="1143000"/>
          </a:xfrm>
        </p:spPr>
        <p:txBody>
          <a:bodyPr/>
          <a:lstStyle/>
          <a:p>
            <a:r>
              <a:rPr lang="en-GB" altLang="en-US" sz="4000"/>
              <a:t>Subsystems of the nervous system</a:t>
            </a:r>
          </a:p>
        </p:txBody>
      </p:sp>
      <p:sp>
        <p:nvSpPr>
          <p:cNvPr id="101379" name="Rectangle 3"/>
          <p:cNvSpPr>
            <a:spLocks noGrp="1" noChangeArrowheads="1"/>
          </p:cNvSpPr>
          <p:nvPr>
            <p:ph type="body" idx="1"/>
          </p:nvPr>
        </p:nvSpPr>
        <p:spPr/>
        <p:txBody>
          <a:bodyPr/>
          <a:lstStyle/>
          <a:p>
            <a:pPr>
              <a:lnSpc>
                <a:spcPct val="90000"/>
              </a:lnSpc>
            </a:pPr>
            <a:r>
              <a:rPr lang="en-GB" altLang="en-US"/>
              <a:t>Constraints on communication - structures</a:t>
            </a:r>
          </a:p>
          <a:p>
            <a:pPr>
              <a:lnSpc>
                <a:spcPct val="90000"/>
              </a:lnSpc>
            </a:pPr>
            <a:r>
              <a:rPr lang="en-GB" altLang="en-US"/>
              <a:t>Neural communications about some particular subset of actions and / or perceptions – constrained communications</a:t>
            </a:r>
          </a:p>
          <a:p>
            <a:pPr>
              <a:lnSpc>
                <a:spcPct val="90000"/>
              </a:lnSpc>
            </a:pPr>
            <a:r>
              <a:rPr lang="en-GB" altLang="en-US"/>
              <a:t>E.g., motor system, visual system, olfactory system</a:t>
            </a:r>
          </a:p>
        </p:txBody>
      </p:sp>
    </p:spTree>
    <p:extLst>
      <p:ext uri="{BB962C8B-B14F-4D97-AF65-F5344CB8AC3E}">
        <p14:creationId xmlns:p14="http://schemas.microsoft.com/office/powerpoint/2010/main" val="84584095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37F2A7-90B2-410D-B725-ACB44F57E095}" type="slidenum">
              <a:rPr lang="en-GB" altLang="en-US"/>
              <a:pPr/>
              <a:t>45</a:t>
            </a:fld>
            <a:endParaRPr lang="en-GB" altLang="en-US"/>
          </a:p>
        </p:txBody>
      </p:sp>
      <p:sp>
        <p:nvSpPr>
          <p:cNvPr id="102402" name="Rectangle 2"/>
          <p:cNvSpPr>
            <a:spLocks noGrp="1" noChangeArrowheads="1"/>
          </p:cNvSpPr>
          <p:nvPr>
            <p:ph type="title"/>
          </p:nvPr>
        </p:nvSpPr>
        <p:spPr/>
        <p:txBody>
          <a:bodyPr/>
          <a:lstStyle/>
          <a:p>
            <a:r>
              <a:rPr lang="en-GB" altLang="en-US" sz="4000"/>
              <a:t>Reproduction and expansion of the nervous system</a:t>
            </a:r>
          </a:p>
        </p:txBody>
      </p:sp>
      <p:sp>
        <p:nvSpPr>
          <p:cNvPr id="102403" name="Rectangle 3"/>
          <p:cNvSpPr>
            <a:spLocks noGrp="1" noChangeArrowheads="1"/>
          </p:cNvSpPr>
          <p:nvPr>
            <p:ph type="body" idx="1"/>
          </p:nvPr>
        </p:nvSpPr>
        <p:spPr/>
        <p:txBody>
          <a:bodyPr/>
          <a:lstStyle/>
          <a:p>
            <a:r>
              <a:rPr lang="en-GB" altLang="en-US"/>
              <a:t>Neurons which do not receive and send meaningful signals die</a:t>
            </a:r>
          </a:p>
          <a:p>
            <a:r>
              <a:rPr lang="en-GB" altLang="en-US"/>
              <a:t>New communications referencing earlier ones and providing reference for further more inter-neuron communications</a:t>
            </a:r>
          </a:p>
        </p:txBody>
      </p:sp>
    </p:spTree>
    <p:extLst>
      <p:ext uri="{BB962C8B-B14F-4D97-AF65-F5344CB8AC3E}">
        <p14:creationId xmlns:p14="http://schemas.microsoft.com/office/powerpoint/2010/main" val="349781368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F336EC3-EB89-4485-AC6B-A3EB005D9773}" type="slidenum">
              <a:rPr lang="en-GB" altLang="en-US"/>
              <a:pPr/>
              <a:t>46</a:t>
            </a:fld>
            <a:endParaRPr lang="en-GB" altLang="en-US"/>
          </a:p>
        </p:txBody>
      </p:sp>
      <p:sp>
        <p:nvSpPr>
          <p:cNvPr id="117762" name="Rectangle 2"/>
          <p:cNvSpPr>
            <a:spLocks noGrp="1" noChangeArrowheads="1"/>
          </p:cNvSpPr>
          <p:nvPr>
            <p:ph type="title"/>
          </p:nvPr>
        </p:nvSpPr>
        <p:spPr/>
        <p:txBody>
          <a:bodyPr/>
          <a:lstStyle/>
          <a:p>
            <a:r>
              <a:rPr lang="en-GB" altLang="en-US"/>
              <a:t>Identity violations</a:t>
            </a:r>
          </a:p>
        </p:txBody>
      </p:sp>
      <p:sp>
        <p:nvSpPr>
          <p:cNvPr id="117763" name="Rectangle 3"/>
          <p:cNvSpPr>
            <a:spLocks noGrp="1" noChangeArrowheads="1"/>
          </p:cNvSpPr>
          <p:nvPr>
            <p:ph type="body" idx="1"/>
          </p:nvPr>
        </p:nvSpPr>
        <p:spPr/>
        <p:txBody>
          <a:bodyPr/>
          <a:lstStyle/>
          <a:p>
            <a:r>
              <a:rPr lang="en-GB" altLang="en-US" sz="2800"/>
              <a:t>Faults: wrong inter-cellular communications – e.g. cancer, phantom pain</a:t>
            </a:r>
          </a:p>
          <a:p>
            <a:r>
              <a:rPr lang="en-GB" altLang="en-US" sz="2800"/>
              <a:t>Errors: lack of continuation of communications – e.g. toxins blocking channels in neuromuscular junctions, asphyxiation – lungs cannot exchange CO2 for oxygen</a:t>
            </a:r>
          </a:p>
          <a:p>
            <a:r>
              <a:rPr lang="en-GB" altLang="en-US" sz="2800"/>
              <a:t>Failure: neuro-degenerative disease, infection leading to death of the organism</a:t>
            </a:r>
          </a:p>
        </p:txBody>
      </p:sp>
    </p:spTree>
    <p:extLst>
      <p:ext uri="{BB962C8B-B14F-4D97-AF65-F5344CB8AC3E}">
        <p14:creationId xmlns:p14="http://schemas.microsoft.com/office/powerpoint/2010/main" val="17773231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6639ED4-08ED-4369-803D-DEA4B293EFD4}" type="slidenum">
              <a:rPr lang="en-GB" altLang="en-US"/>
              <a:pPr/>
              <a:t>47</a:t>
            </a:fld>
            <a:endParaRPr lang="en-GB" altLang="en-US"/>
          </a:p>
        </p:txBody>
      </p:sp>
      <p:sp>
        <p:nvSpPr>
          <p:cNvPr id="118786" name="Rectangle 2"/>
          <p:cNvSpPr>
            <a:spLocks noGrp="1" noChangeArrowheads="1"/>
          </p:cNvSpPr>
          <p:nvPr>
            <p:ph type="title"/>
          </p:nvPr>
        </p:nvSpPr>
        <p:spPr/>
        <p:txBody>
          <a:bodyPr/>
          <a:lstStyle/>
          <a:p>
            <a:r>
              <a:rPr lang="en-GB" altLang="en-US"/>
              <a:t>Adaptation – Organism </a:t>
            </a:r>
          </a:p>
        </p:txBody>
      </p:sp>
      <p:sp>
        <p:nvSpPr>
          <p:cNvPr id="118787" name="Rectangle 3"/>
          <p:cNvSpPr>
            <a:spLocks noGrp="1" noChangeArrowheads="1"/>
          </p:cNvSpPr>
          <p:nvPr>
            <p:ph type="body" idx="1"/>
          </p:nvPr>
        </p:nvSpPr>
        <p:spPr/>
        <p:txBody>
          <a:bodyPr/>
          <a:lstStyle/>
          <a:p>
            <a:pPr>
              <a:lnSpc>
                <a:spcPct val="90000"/>
              </a:lnSpc>
            </a:pPr>
            <a:r>
              <a:rPr lang="en-GB" altLang="en-US" sz="2800"/>
              <a:t>Lack of food triggers the movement of C. Elegans worms:</a:t>
            </a:r>
          </a:p>
          <a:p>
            <a:pPr lvl="1">
              <a:lnSpc>
                <a:spcPct val="90000"/>
              </a:lnSpc>
            </a:pPr>
            <a:r>
              <a:rPr lang="en-GB" altLang="en-US" sz="2400"/>
              <a:t>There is an expectation of inter-cellular communications, which can happen only if there is enough nutrient in the body of the worm</a:t>
            </a:r>
          </a:p>
          <a:p>
            <a:pPr lvl="1">
              <a:lnSpc>
                <a:spcPct val="90000"/>
              </a:lnSpc>
            </a:pPr>
            <a:r>
              <a:rPr lang="en-GB" altLang="en-US" sz="2400"/>
              <a:t>Lack of food causes the lack of continuation of the above inter-cellular communications</a:t>
            </a:r>
          </a:p>
          <a:p>
            <a:pPr lvl="1">
              <a:lnSpc>
                <a:spcPct val="90000"/>
              </a:lnSpc>
            </a:pPr>
            <a:r>
              <a:rPr lang="en-GB" altLang="en-US" sz="2400"/>
              <a:t>This is monitored by the nervous system, which sends new communications to the muscle cells triggering the movement of the worm towards a place with possibly more bacterial food</a:t>
            </a:r>
          </a:p>
        </p:txBody>
      </p:sp>
    </p:spTree>
    <p:extLst>
      <p:ext uri="{BB962C8B-B14F-4D97-AF65-F5344CB8AC3E}">
        <p14:creationId xmlns:p14="http://schemas.microsoft.com/office/powerpoint/2010/main" val="249477404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D3C1854-73FB-4599-8220-FE3900F50720}" type="slidenum">
              <a:rPr lang="en-GB" altLang="en-US"/>
              <a:pPr/>
              <a:t>48</a:t>
            </a:fld>
            <a:endParaRPr lang="en-GB" altLang="en-US"/>
          </a:p>
        </p:txBody>
      </p:sp>
      <p:sp>
        <p:nvSpPr>
          <p:cNvPr id="119810" name="Rectangle 2"/>
          <p:cNvSpPr>
            <a:spLocks noGrp="1" noChangeArrowheads="1"/>
          </p:cNvSpPr>
          <p:nvPr>
            <p:ph type="title"/>
          </p:nvPr>
        </p:nvSpPr>
        <p:spPr/>
        <p:txBody>
          <a:bodyPr/>
          <a:lstStyle/>
          <a:p>
            <a:r>
              <a:rPr lang="en-GB" altLang="en-US"/>
              <a:t>Adaptation – Nervous system</a:t>
            </a:r>
          </a:p>
        </p:txBody>
      </p:sp>
      <p:sp>
        <p:nvSpPr>
          <p:cNvPr id="119811" name="Rectangle 3"/>
          <p:cNvSpPr>
            <a:spLocks noGrp="1" noChangeArrowheads="1"/>
          </p:cNvSpPr>
          <p:nvPr>
            <p:ph type="body" idx="1"/>
          </p:nvPr>
        </p:nvSpPr>
        <p:spPr/>
        <p:txBody>
          <a:bodyPr/>
          <a:lstStyle/>
          <a:p>
            <a:r>
              <a:rPr lang="en-GB" altLang="en-US"/>
              <a:t>New connections between neurons are formed and many other existing connections released during the development of the organism</a:t>
            </a:r>
          </a:p>
          <a:p>
            <a:r>
              <a:rPr lang="en-GB" altLang="en-US"/>
              <a:t>E.g. lack of visual input may lead to the participation of normally vision brain areas in the processing of auditory information in young cats</a:t>
            </a:r>
          </a:p>
        </p:txBody>
      </p:sp>
    </p:spTree>
    <p:extLst>
      <p:ext uri="{BB962C8B-B14F-4D97-AF65-F5344CB8AC3E}">
        <p14:creationId xmlns:p14="http://schemas.microsoft.com/office/powerpoint/2010/main" val="307637815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2BA1053-D2E8-47D3-AE9E-1E0799ED7E2F}" type="slidenum">
              <a:rPr lang="en-GB" altLang="en-US"/>
              <a:pPr/>
              <a:t>49</a:t>
            </a:fld>
            <a:endParaRPr lang="en-GB" altLang="en-US"/>
          </a:p>
        </p:txBody>
      </p:sp>
      <p:sp>
        <p:nvSpPr>
          <p:cNvPr id="103426" name="Rectangle 2"/>
          <p:cNvSpPr>
            <a:spLocks noGrp="1" noChangeArrowheads="1"/>
          </p:cNvSpPr>
          <p:nvPr>
            <p:ph type="title"/>
          </p:nvPr>
        </p:nvSpPr>
        <p:spPr>
          <a:xfrm>
            <a:off x="228600" y="457200"/>
            <a:ext cx="8375650" cy="1143000"/>
          </a:xfrm>
        </p:spPr>
        <p:txBody>
          <a:bodyPr/>
          <a:lstStyle/>
          <a:p>
            <a:r>
              <a:rPr lang="en-GB" altLang="en-US" sz="4000"/>
              <a:t>Complexity of the nervous system</a:t>
            </a:r>
          </a:p>
        </p:txBody>
      </p:sp>
      <p:sp>
        <p:nvSpPr>
          <p:cNvPr id="103427" name="Rectangle 3"/>
          <p:cNvSpPr>
            <a:spLocks noGrp="1" noChangeArrowheads="1"/>
          </p:cNvSpPr>
          <p:nvPr>
            <p:ph type="body" idx="1"/>
          </p:nvPr>
        </p:nvSpPr>
        <p:spPr/>
        <p:txBody>
          <a:bodyPr/>
          <a:lstStyle/>
          <a:p>
            <a:pPr>
              <a:lnSpc>
                <a:spcPct val="90000"/>
              </a:lnSpc>
            </a:pPr>
            <a:r>
              <a:rPr lang="en-GB" altLang="en-US"/>
              <a:t>Amount of communications and neurons</a:t>
            </a:r>
          </a:p>
          <a:p>
            <a:pPr>
              <a:lnSpc>
                <a:spcPct val="90000"/>
              </a:lnSpc>
            </a:pPr>
            <a:r>
              <a:rPr lang="en-GB" altLang="en-US"/>
              <a:t>Number of sub-systems</a:t>
            </a:r>
          </a:p>
          <a:p>
            <a:pPr>
              <a:lnSpc>
                <a:spcPct val="90000"/>
              </a:lnSpc>
            </a:pPr>
            <a:r>
              <a:rPr lang="en-GB" altLang="en-US"/>
              <a:t>More complex information system allows more complex description of the organism / environment allowing more efficient maintenance and reproduction of the organism</a:t>
            </a:r>
          </a:p>
        </p:txBody>
      </p:sp>
    </p:spTree>
    <p:extLst>
      <p:ext uri="{BB962C8B-B14F-4D97-AF65-F5344CB8AC3E}">
        <p14:creationId xmlns:p14="http://schemas.microsoft.com/office/powerpoint/2010/main" val="1963296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704F8C5-9821-4ACE-B204-6F85336E63A3}" type="slidenum">
              <a:rPr lang="en-GB" altLang="en-US"/>
              <a:pPr/>
              <a:t>5</a:t>
            </a:fld>
            <a:endParaRPr lang="en-GB" altLang="en-US"/>
          </a:p>
        </p:txBody>
      </p:sp>
      <p:sp>
        <p:nvSpPr>
          <p:cNvPr id="66562" name="Rectangle 2"/>
          <p:cNvSpPr>
            <a:spLocks noGrp="1" noChangeArrowheads="1"/>
          </p:cNvSpPr>
          <p:nvPr>
            <p:ph type="title"/>
          </p:nvPr>
        </p:nvSpPr>
        <p:spPr/>
        <p:txBody>
          <a:bodyPr/>
          <a:lstStyle/>
          <a:p>
            <a:r>
              <a:rPr lang="en-GB" altLang="en-US" sz="4000"/>
              <a:t>Communication signals between cells</a:t>
            </a:r>
          </a:p>
        </p:txBody>
      </p:sp>
      <p:sp>
        <p:nvSpPr>
          <p:cNvPr id="66563" name="Rectangle 3"/>
          <p:cNvSpPr>
            <a:spLocks noGrp="1" noChangeArrowheads="1"/>
          </p:cNvSpPr>
          <p:nvPr>
            <p:ph type="body" idx="1"/>
          </p:nvPr>
        </p:nvSpPr>
        <p:spPr/>
        <p:txBody>
          <a:bodyPr/>
          <a:lstStyle/>
          <a:p>
            <a:r>
              <a:rPr lang="en-GB" altLang="en-US" sz="2800"/>
              <a:t>Two cells, both cells communicate by expression and release of molecules</a:t>
            </a:r>
          </a:p>
          <a:p>
            <a:r>
              <a:rPr lang="en-GB" altLang="en-US" sz="2800"/>
              <a:t>The communication signals are sent by one cell, transmitted to the other cell by diffusion of released molecules or by binding of surface molecules, and received by the other cell through its receptor molecules</a:t>
            </a:r>
          </a:p>
          <a:p>
            <a:r>
              <a:rPr lang="en-GB" altLang="en-US" sz="2800"/>
              <a:t>E.g., neurons: neurotransmitters, electric junction molecules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9035697-8BF9-4AFF-B837-19E8FB5B648A}" type="slidenum">
              <a:rPr lang="en-GB" altLang="en-US"/>
              <a:pPr/>
              <a:t>50</a:t>
            </a:fld>
            <a:endParaRPr lang="en-GB" altLang="en-US"/>
          </a:p>
        </p:txBody>
      </p:sp>
      <p:sp>
        <p:nvSpPr>
          <p:cNvPr id="104450" name="Rectangle 2"/>
          <p:cNvSpPr>
            <a:spLocks noGrp="1" noChangeArrowheads="1"/>
          </p:cNvSpPr>
          <p:nvPr>
            <p:ph type="title"/>
          </p:nvPr>
        </p:nvSpPr>
        <p:spPr/>
        <p:txBody>
          <a:bodyPr/>
          <a:lstStyle/>
          <a:p>
            <a:r>
              <a:rPr lang="en-GB" altLang="en-US"/>
              <a:t>Complexity of organisms</a:t>
            </a:r>
          </a:p>
        </p:txBody>
      </p:sp>
      <p:sp>
        <p:nvSpPr>
          <p:cNvPr id="104451" name="Rectangle 3"/>
          <p:cNvSpPr>
            <a:spLocks noGrp="1" noChangeArrowheads="1"/>
          </p:cNvSpPr>
          <p:nvPr>
            <p:ph type="body" idx="1"/>
          </p:nvPr>
        </p:nvSpPr>
        <p:spPr/>
        <p:txBody>
          <a:bodyPr/>
          <a:lstStyle/>
          <a:p>
            <a:r>
              <a:rPr lang="en-GB" altLang="en-US"/>
              <a:t>No nervous system / information subsystem </a:t>
            </a:r>
            <a:r>
              <a:rPr lang="en-GB" altLang="en-US">
                <a:sym typeface="Wingdings" panose="05000000000000000000" pitchFamily="2" charset="2"/>
              </a:rPr>
              <a:t> low complexity</a:t>
            </a:r>
          </a:p>
          <a:p>
            <a:r>
              <a:rPr lang="en-GB" altLang="en-US">
                <a:sym typeface="Wingdings" panose="05000000000000000000" pitchFamily="2" charset="2"/>
              </a:rPr>
              <a:t>Complex nervous system  high complexity</a:t>
            </a:r>
            <a:endParaRPr lang="en-GB" altLang="en-US"/>
          </a:p>
        </p:txBody>
      </p:sp>
    </p:spTree>
    <p:extLst>
      <p:ext uri="{BB962C8B-B14F-4D97-AF65-F5344CB8AC3E}">
        <p14:creationId xmlns:p14="http://schemas.microsoft.com/office/powerpoint/2010/main" val="21281704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0C22BF8-FBD7-46E4-9015-64D97DC3F917}" type="slidenum">
              <a:rPr lang="en-GB" altLang="en-US"/>
              <a:pPr/>
              <a:t>51</a:t>
            </a:fld>
            <a:endParaRPr lang="en-GB" altLang="en-US"/>
          </a:p>
        </p:txBody>
      </p:sp>
      <p:sp>
        <p:nvSpPr>
          <p:cNvPr id="105474" name="Rectangle 2"/>
          <p:cNvSpPr>
            <a:spLocks noGrp="1" noChangeArrowheads="1"/>
          </p:cNvSpPr>
          <p:nvPr>
            <p:ph type="title"/>
          </p:nvPr>
        </p:nvSpPr>
        <p:spPr/>
        <p:txBody>
          <a:bodyPr/>
          <a:lstStyle/>
          <a:p>
            <a:r>
              <a:rPr lang="en-GB" altLang="en-US" dirty="0" smtClean="0"/>
              <a:t>Summary – 1   </a:t>
            </a:r>
            <a:endParaRPr lang="en-GB" altLang="en-US" dirty="0"/>
          </a:p>
        </p:txBody>
      </p:sp>
      <p:sp>
        <p:nvSpPr>
          <p:cNvPr id="105475" name="Rectangle 3"/>
          <p:cNvSpPr>
            <a:spLocks noGrp="1" noChangeArrowheads="1"/>
          </p:cNvSpPr>
          <p:nvPr>
            <p:ph type="body" idx="1"/>
          </p:nvPr>
        </p:nvSpPr>
        <p:spPr/>
        <p:txBody>
          <a:bodyPr/>
          <a:lstStyle/>
          <a:p>
            <a:r>
              <a:rPr lang="en-GB" altLang="en-US" dirty="0"/>
              <a:t>Multi-cellular systems</a:t>
            </a:r>
          </a:p>
          <a:p>
            <a:r>
              <a:rPr lang="en-GB" altLang="en-US" dirty="0"/>
              <a:t>Tissues</a:t>
            </a:r>
          </a:p>
          <a:p>
            <a:r>
              <a:rPr lang="en-GB" altLang="en-US" dirty="0"/>
              <a:t>Organs</a:t>
            </a:r>
          </a:p>
          <a:p>
            <a:r>
              <a:rPr lang="en-GB" altLang="en-US" dirty="0"/>
              <a:t>Functional ‘systems</a:t>
            </a:r>
            <a:r>
              <a:rPr lang="en-GB" altLang="en-US" dirty="0" smtClean="0"/>
              <a:t>’</a:t>
            </a:r>
            <a:endParaRPr lang="en-GB" alt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0C22BF8-FBD7-46E4-9015-64D97DC3F917}" type="slidenum">
              <a:rPr lang="en-GB" altLang="en-US"/>
              <a:pPr/>
              <a:t>52</a:t>
            </a:fld>
            <a:endParaRPr lang="en-GB" altLang="en-US"/>
          </a:p>
        </p:txBody>
      </p:sp>
      <p:sp>
        <p:nvSpPr>
          <p:cNvPr id="105474" name="Rectangle 2"/>
          <p:cNvSpPr>
            <a:spLocks noGrp="1" noChangeArrowheads="1"/>
          </p:cNvSpPr>
          <p:nvPr>
            <p:ph type="title"/>
          </p:nvPr>
        </p:nvSpPr>
        <p:spPr/>
        <p:txBody>
          <a:bodyPr/>
          <a:lstStyle/>
          <a:p>
            <a:r>
              <a:rPr lang="en-GB" altLang="en-US" dirty="0" smtClean="0"/>
              <a:t>Summary – 2  </a:t>
            </a:r>
            <a:endParaRPr lang="en-GB" altLang="en-US" dirty="0"/>
          </a:p>
        </p:txBody>
      </p:sp>
      <p:sp>
        <p:nvSpPr>
          <p:cNvPr id="105475" name="Rectangle 3"/>
          <p:cNvSpPr>
            <a:spLocks noGrp="1" noChangeArrowheads="1"/>
          </p:cNvSpPr>
          <p:nvPr>
            <p:ph type="body" idx="1"/>
          </p:nvPr>
        </p:nvSpPr>
        <p:spPr/>
        <p:txBody>
          <a:bodyPr/>
          <a:lstStyle/>
          <a:p>
            <a:r>
              <a:rPr lang="en-GB" altLang="en-US" dirty="0" smtClean="0"/>
              <a:t>Memory</a:t>
            </a:r>
            <a:endParaRPr lang="en-GB" altLang="en-US" dirty="0"/>
          </a:p>
          <a:p>
            <a:r>
              <a:rPr lang="en-GB" altLang="en-US" dirty="0" smtClean="0"/>
              <a:t>Identity</a:t>
            </a:r>
          </a:p>
          <a:p>
            <a:r>
              <a:rPr lang="en-GB" altLang="en-US" dirty="0" smtClean="0"/>
              <a:t>Organism information subsystem: nervous system</a:t>
            </a:r>
          </a:p>
          <a:p>
            <a:r>
              <a:rPr lang="en-GB" altLang="en-US" dirty="0" smtClean="0"/>
              <a:t>The system of neurons</a:t>
            </a:r>
          </a:p>
          <a:p>
            <a:r>
              <a:rPr lang="en-GB" altLang="en-US" dirty="0" smtClean="0"/>
              <a:t>Subsystems of the nervous system</a:t>
            </a:r>
          </a:p>
          <a:p>
            <a:r>
              <a:rPr lang="en-GB" altLang="en-US" dirty="0" smtClean="0"/>
              <a:t>Complexity</a:t>
            </a:r>
            <a:endParaRPr lang="en-GB" altLang="en-US" dirty="0"/>
          </a:p>
        </p:txBody>
      </p:sp>
    </p:spTree>
    <p:extLst>
      <p:ext uri="{BB962C8B-B14F-4D97-AF65-F5344CB8AC3E}">
        <p14:creationId xmlns:p14="http://schemas.microsoft.com/office/powerpoint/2010/main" val="410622300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C0D2163-2804-4DBE-949F-2A96C98DB62C}" type="slidenum">
              <a:rPr lang="en-GB" altLang="en-US"/>
              <a:pPr/>
              <a:t>53</a:t>
            </a:fld>
            <a:endParaRPr lang="en-GB" altLang="en-US"/>
          </a:p>
        </p:txBody>
      </p:sp>
      <p:sp>
        <p:nvSpPr>
          <p:cNvPr id="107522" name="Rectangle 2"/>
          <p:cNvSpPr>
            <a:spLocks noGrp="1" noChangeArrowheads="1"/>
          </p:cNvSpPr>
          <p:nvPr>
            <p:ph type="title"/>
          </p:nvPr>
        </p:nvSpPr>
        <p:spPr/>
        <p:txBody>
          <a:bodyPr/>
          <a:lstStyle/>
          <a:p>
            <a:r>
              <a:rPr lang="en-GB" altLang="en-US"/>
              <a:t>Q&amp;A – 1 </a:t>
            </a:r>
          </a:p>
        </p:txBody>
      </p:sp>
      <p:sp>
        <p:nvSpPr>
          <p:cNvPr id="107523" name="Rectangle 3"/>
          <p:cNvSpPr>
            <a:spLocks noGrp="1" noChangeArrowheads="1"/>
          </p:cNvSpPr>
          <p:nvPr>
            <p:ph type="body" idx="1"/>
          </p:nvPr>
        </p:nvSpPr>
        <p:spPr/>
        <p:txBody>
          <a:bodyPr/>
          <a:lstStyle/>
          <a:p>
            <a:pPr marL="609600" indent="-609600">
              <a:lnSpc>
                <a:spcPct val="90000"/>
              </a:lnSpc>
              <a:buFont typeface="Wingdings" panose="05000000000000000000" pitchFamily="2" charset="2"/>
              <a:buAutoNum type="arabicPeriod"/>
            </a:pPr>
            <a:r>
              <a:rPr lang="en-GB" altLang="en-US" sz="2400" dirty="0"/>
              <a:t>Is it true that cells communicate with each other by generating lipid membranes ?</a:t>
            </a:r>
          </a:p>
          <a:p>
            <a:pPr marL="609600" indent="-609600">
              <a:lnSpc>
                <a:spcPct val="90000"/>
              </a:lnSpc>
              <a:buFont typeface="Wingdings" panose="05000000000000000000" pitchFamily="2" charset="2"/>
              <a:buAutoNum type="arabicPeriod"/>
            </a:pPr>
            <a:r>
              <a:rPr lang="en-GB" altLang="en-US" sz="2400" dirty="0"/>
              <a:t>Is it true that referencing in a multi-cellular system means that each cell’s communication depends on its earlier communication signals and the communication signals of other cells </a:t>
            </a:r>
            <a:r>
              <a:rPr lang="en-GB" altLang="en-US" sz="2400" dirty="0" smtClean="0"/>
              <a:t>?</a:t>
            </a:r>
          </a:p>
          <a:p>
            <a:pPr marL="609600" indent="-609600">
              <a:lnSpc>
                <a:spcPct val="90000"/>
              </a:lnSpc>
              <a:buFont typeface="Wingdings" panose="05000000000000000000" pitchFamily="2" charset="2"/>
              <a:buAutoNum type="arabicPeriod"/>
            </a:pPr>
            <a:r>
              <a:rPr lang="en-GB" altLang="en-US" sz="2400" dirty="0"/>
              <a:t>Is it true that the muscle cells form a tissue system, which is a subsystem of the organism ?</a:t>
            </a:r>
          </a:p>
          <a:p>
            <a:pPr marL="609600" indent="-609600">
              <a:lnSpc>
                <a:spcPct val="90000"/>
              </a:lnSpc>
              <a:buFont typeface="Wingdings" panose="05000000000000000000" pitchFamily="2" charset="2"/>
              <a:buAutoNum type="arabicPeriod"/>
            </a:pPr>
            <a:r>
              <a:rPr lang="en-GB" altLang="en-US" sz="2400" dirty="0" smtClean="0"/>
              <a:t>Is </a:t>
            </a:r>
            <a:r>
              <a:rPr lang="en-GB" altLang="en-US" sz="2400" dirty="0"/>
              <a:t>it true that the environment for the muscle tissue is the same as the environment for the whole organism ?</a:t>
            </a:r>
          </a:p>
          <a:p>
            <a:pPr marL="609600" indent="-609600">
              <a:lnSpc>
                <a:spcPct val="90000"/>
              </a:lnSpc>
              <a:buFont typeface="Wingdings" panose="05000000000000000000" pitchFamily="2" charset="2"/>
              <a:buAutoNum type="arabicPeriod"/>
            </a:pPr>
            <a:endParaRPr lang="en-GB" altLang="en-US" sz="24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680A913-DC43-4E91-91BD-05C88C5F78B3}" type="slidenum">
              <a:rPr lang="en-GB" altLang="en-US"/>
              <a:pPr/>
              <a:t>54</a:t>
            </a:fld>
            <a:endParaRPr lang="en-GB" altLang="en-US"/>
          </a:p>
        </p:txBody>
      </p:sp>
      <p:sp>
        <p:nvSpPr>
          <p:cNvPr id="108546" name="Rectangle 2"/>
          <p:cNvSpPr>
            <a:spLocks noGrp="1" noChangeArrowheads="1"/>
          </p:cNvSpPr>
          <p:nvPr>
            <p:ph type="title"/>
          </p:nvPr>
        </p:nvSpPr>
        <p:spPr/>
        <p:txBody>
          <a:bodyPr/>
          <a:lstStyle/>
          <a:p>
            <a:r>
              <a:rPr lang="en-GB" altLang="en-US"/>
              <a:t>Q&amp;A – 2 </a:t>
            </a:r>
          </a:p>
        </p:txBody>
      </p:sp>
      <p:sp>
        <p:nvSpPr>
          <p:cNvPr id="108547" name="Rectangle 3"/>
          <p:cNvSpPr>
            <a:spLocks noGrp="1" noChangeArrowheads="1"/>
          </p:cNvSpPr>
          <p:nvPr>
            <p:ph type="body" idx="1"/>
          </p:nvPr>
        </p:nvSpPr>
        <p:spPr>
          <a:xfrm>
            <a:off x="685800" y="1981200"/>
            <a:ext cx="8207375" cy="4114800"/>
          </a:xfrm>
        </p:spPr>
        <p:txBody>
          <a:bodyPr/>
          <a:lstStyle/>
          <a:p>
            <a:pPr>
              <a:buFont typeface="Wingdings" panose="05000000000000000000" pitchFamily="2" charset="2"/>
              <a:buNone/>
            </a:pPr>
            <a:r>
              <a:rPr lang="en-GB" altLang="en-US" sz="2800" dirty="0"/>
              <a:t>5</a:t>
            </a:r>
            <a:r>
              <a:rPr lang="en-GB" altLang="en-US" sz="2800" dirty="0" smtClean="0"/>
              <a:t>. </a:t>
            </a:r>
            <a:r>
              <a:rPr lang="en-GB" altLang="en-US" sz="2800" dirty="0"/>
              <a:t>Is it true that the programmed cell death causes meaningless communications within a tissue ? What about this in the context of a cell system </a:t>
            </a:r>
            <a:r>
              <a:rPr lang="en-GB" altLang="en-US" sz="2800" dirty="0" smtClean="0"/>
              <a:t>?</a:t>
            </a:r>
          </a:p>
          <a:p>
            <a:pPr>
              <a:buNone/>
            </a:pPr>
            <a:r>
              <a:rPr lang="en-GB" altLang="en-US" sz="2800" dirty="0"/>
              <a:t>6</a:t>
            </a:r>
            <a:r>
              <a:rPr lang="en-GB" altLang="en-US" sz="2800" dirty="0" smtClean="0"/>
              <a:t>. Is </a:t>
            </a:r>
            <a:r>
              <a:rPr lang="en-GB" altLang="en-US" sz="2800" dirty="0"/>
              <a:t>it true that organs constitute subsystems of an organism ?</a:t>
            </a:r>
          </a:p>
          <a:p>
            <a:pPr>
              <a:buNone/>
            </a:pPr>
            <a:r>
              <a:rPr lang="en-GB" altLang="en-US" sz="2800" dirty="0" smtClean="0"/>
              <a:t>7. </a:t>
            </a:r>
            <a:r>
              <a:rPr lang="en-GB" altLang="en-US" sz="2800" dirty="0"/>
              <a:t>Is it true that physiological diseases can be seen as generation of meaningless communications within some local tissue ?</a:t>
            </a:r>
          </a:p>
          <a:p>
            <a:pPr>
              <a:buFont typeface="Wingdings" panose="05000000000000000000" pitchFamily="2" charset="2"/>
              <a:buNone/>
            </a:pPr>
            <a:endParaRPr lang="en-GB" altLang="en-US" sz="28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C0D2163-2804-4DBE-949F-2A96C98DB62C}" type="slidenum">
              <a:rPr lang="en-GB" altLang="en-US"/>
              <a:pPr/>
              <a:t>55</a:t>
            </a:fld>
            <a:endParaRPr lang="en-GB" altLang="en-US"/>
          </a:p>
        </p:txBody>
      </p:sp>
      <p:sp>
        <p:nvSpPr>
          <p:cNvPr id="107522" name="Rectangle 2"/>
          <p:cNvSpPr>
            <a:spLocks noGrp="1" noChangeArrowheads="1"/>
          </p:cNvSpPr>
          <p:nvPr>
            <p:ph type="title"/>
          </p:nvPr>
        </p:nvSpPr>
        <p:spPr/>
        <p:txBody>
          <a:bodyPr/>
          <a:lstStyle/>
          <a:p>
            <a:r>
              <a:rPr lang="en-GB" altLang="en-US" dirty="0"/>
              <a:t>Q&amp;A – </a:t>
            </a:r>
            <a:r>
              <a:rPr lang="en-GB" altLang="en-US" dirty="0" smtClean="0"/>
              <a:t>3 </a:t>
            </a:r>
            <a:endParaRPr lang="en-GB" altLang="en-US" dirty="0"/>
          </a:p>
        </p:txBody>
      </p:sp>
      <p:sp>
        <p:nvSpPr>
          <p:cNvPr id="107523" name="Rectangle 3"/>
          <p:cNvSpPr>
            <a:spLocks noGrp="1" noChangeArrowheads="1"/>
          </p:cNvSpPr>
          <p:nvPr>
            <p:ph type="body" idx="1"/>
          </p:nvPr>
        </p:nvSpPr>
        <p:spPr>
          <a:xfrm>
            <a:off x="685800" y="1981200"/>
            <a:ext cx="7990656" cy="4114800"/>
          </a:xfrm>
        </p:spPr>
        <p:txBody>
          <a:bodyPr/>
          <a:lstStyle/>
          <a:p>
            <a:pPr marL="609600" indent="-609600">
              <a:lnSpc>
                <a:spcPct val="90000"/>
              </a:lnSpc>
              <a:buFont typeface="+mj-lt"/>
              <a:buAutoNum type="arabicPeriod" startAt="8"/>
            </a:pPr>
            <a:r>
              <a:rPr lang="en-GB" altLang="en-US" sz="2400" dirty="0" smtClean="0"/>
              <a:t>Is </a:t>
            </a:r>
            <a:r>
              <a:rPr lang="en-GB" altLang="en-US" sz="2400" dirty="0"/>
              <a:t>it true that the letters of the neural communication language in higher nervous systems are the spikes, while the words of the communications are </a:t>
            </a:r>
            <a:r>
              <a:rPr lang="en-GB" altLang="en-US" sz="2400" dirty="0" err="1"/>
              <a:t>spatio</a:t>
            </a:r>
            <a:r>
              <a:rPr lang="en-GB" altLang="en-US" sz="2400" dirty="0"/>
              <a:t>-temporal patterns of spikes </a:t>
            </a:r>
            <a:r>
              <a:rPr lang="en-GB" altLang="en-US" sz="2400" dirty="0" smtClean="0"/>
              <a:t>?</a:t>
            </a:r>
          </a:p>
          <a:p>
            <a:pPr marL="609600" indent="-609600">
              <a:lnSpc>
                <a:spcPct val="90000"/>
              </a:lnSpc>
              <a:buFont typeface="Wingdings" panose="05000000000000000000" pitchFamily="2" charset="2"/>
              <a:buAutoNum type="arabicPeriod" startAt="8"/>
            </a:pPr>
            <a:r>
              <a:rPr lang="en-GB" altLang="en-US" sz="2400" dirty="0" smtClean="0"/>
              <a:t>Is it true that the perceptions of the nervous system are about the environment of the organism ?</a:t>
            </a:r>
          </a:p>
          <a:p>
            <a:pPr marL="609600" indent="-609600">
              <a:lnSpc>
                <a:spcPct val="90000"/>
              </a:lnSpc>
              <a:buFont typeface="Wingdings" panose="05000000000000000000" pitchFamily="2" charset="2"/>
              <a:buAutoNum type="arabicPeriod" startAt="8"/>
            </a:pPr>
            <a:r>
              <a:rPr lang="en-GB" altLang="en-US" sz="2400" dirty="0" smtClean="0"/>
              <a:t>Is it true that nervous system describes the environment of the organism ?</a:t>
            </a:r>
          </a:p>
          <a:p>
            <a:pPr marL="609600" indent="-609600">
              <a:lnSpc>
                <a:spcPct val="90000"/>
              </a:lnSpc>
              <a:buFont typeface="Wingdings" panose="05000000000000000000" pitchFamily="2" charset="2"/>
              <a:buAutoNum type="arabicPeriod" startAt="8"/>
            </a:pPr>
            <a:endParaRPr lang="en-GB" altLang="en-US" sz="2400" dirty="0"/>
          </a:p>
        </p:txBody>
      </p:sp>
    </p:spTree>
    <p:extLst>
      <p:ext uri="{BB962C8B-B14F-4D97-AF65-F5344CB8AC3E}">
        <p14:creationId xmlns:p14="http://schemas.microsoft.com/office/powerpoint/2010/main" val="67505814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36FC3EB-930D-4403-BF12-2BAE2944AA4C}" type="slidenum">
              <a:rPr lang="en-GB" altLang="en-US"/>
              <a:pPr/>
              <a:t>56</a:t>
            </a:fld>
            <a:endParaRPr lang="en-GB" altLang="en-US"/>
          </a:p>
        </p:txBody>
      </p:sp>
      <p:sp>
        <p:nvSpPr>
          <p:cNvPr id="110594" name="Rectangle 2"/>
          <p:cNvSpPr>
            <a:spLocks noGrp="1" noChangeArrowheads="1"/>
          </p:cNvSpPr>
          <p:nvPr>
            <p:ph type="title"/>
          </p:nvPr>
        </p:nvSpPr>
        <p:spPr/>
        <p:txBody>
          <a:bodyPr/>
          <a:lstStyle/>
          <a:p>
            <a:r>
              <a:rPr lang="en-GB" altLang="en-US" dirty="0"/>
              <a:t>Q&amp;A – 4</a:t>
            </a:r>
            <a:r>
              <a:rPr lang="en-GB" altLang="en-US" dirty="0" smtClean="0"/>
              <a:t> </a:t>
            </a:r>
            <a:endParaRPr lang="en-GB" altLang="en-US" dirty="0"/>
          </a:p>
        </p:txBody>
      </p:sp>
      <p:sp>
        <p:nvSpPr>
          <p:cNvPr id="110595" name="Rectangle 3"/>
          <p:cNvSpPr>
            <a:spLocks noGrp="1" noChangeArrowheads="1"/>
          </p:cNvSpPr>
          <p:nvPr>
            <p:ph type="body" idx="1"/>
          </p:nvPr>
        </p:nvSpPr>
        <p:spPr/>
        <p:txBody>
          <a:bodyPr/>
          <a:lstStyle/>
          <a:p>
            <a:pPr>
              <a:buFont typeface="Wingdings" panose="05000000000000000000" pitchFamily="2" charset="2"/>
              <a:buNone/>
            </a:pPr>
            <a:r>
              <a:rPr lang="en-GB" altLang="en-US" sz="2800" dirty="0" smtClean="0"/>
              <a:t>11. Is </a:t>
            </a:r>
            <a:r>
              <a:rPr lang="en-GB" altLang="en-US" sz="2800" dirty="0"/>
              <a:t>it true that the nervous system has subsystems ?</a:t>
            </a:r>
          </a:p>
          <a:p>
            <a:pPr>
              <a:buFont typeface="Wingdings" panose="05000000000000000000" pitchFamily="2" charset="2"/>
              <a:buNone/>
            </a:pPr>
            <a:r>
              <a:rPr lang="en-GB" altLang="en-US" sz="2800" dirty="0" smtClean="0"/>
              <a:t>12. </a:t>
            </a:r>
            <a:r>
              <a:rPr lang="en-GB" altLang="en-US" sz="2800" dirty="0"/>
              <a:t>Is it true that organisms without nervous system can have the same complexity as organisms with nervous system ?</a:t>
            </a:r>
          </a:p>
        </p:txBody>
      </p:sp>
    </p:spTree>
    <p:extLst>
      <p:ext uri="{BB962C8B-B14F-4D97-AF65-F5344CB8AC3E}">
        <p14:creationId xmlns:p14="http://schemas.microsoft.com/office/powerpoint/2010/main" val="597020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EAAE915-B692-4412-A0B7-498DC00282A6}" type="slidenum">
              <a:rPr lang="en-GB" altLang="en-US"/>
              <a:pPr/>
              <a:t>6</a:t>
            </a:fld>
            <a:endParaRPr lang="en-GB" altLang="en-US"/>
          </a:p>
        </p:txBody>
      </p:sp>
      <p:sp>
        <p:nvSpPr>
          <p:cNvPr id="67586" name="Rectangle 2"/>
          <p:cNvSpPr>
            <a:spLocks noGrp="1" noChangeArrowheads="1"/>
          </p:cNvSpPr>
          <p:nvPr>
            <p:ph type="title"/>
          </p:nvPr>
        </p:nvSpPr>
        <p:spPr/>
        <p:txBody>
          <a:bodyPr/>
          <a:lstStyle/>
          <a:p>
            <a:r>
              <a:rPr lang="en-GB" altLang="en-US"/>
              <a:t>Communication of cells</a:t>
            </a:r>
          </a:p>
        </p:txBody>
      </p:sp>
      <p:sp>
        <p:nvSpPr>
          <p:cNvPr id="67587" name="Rectangle 3"/>
          <p:cNvSpPr>
            <a:spLocks noGrp="1" noChangeArrowheads="1"/>
          </p:cNvSpPr>
          <p:nvPr>
            <p:ph type="body" idx="1"/>
          </p:nvPr>
        </p:nvSpPr>
        <p:spPr>
          <a:xfrm>
            <a:off x="323850" y="1989138"/>
            <a:ext cx="4462463" cy="4114800"/>
          </a:xfrm>
        </p:spPr>
        <p:txBody>
          <a:bodyPr/>
          <a:lstStyle/>
          <a:p>
            <a:pPr>
              <a:lnSpc>
                <a:spcPct val="90000"/>
              </a:lnSpc>
            </a:pPr>
            <a:r>
              <a:rPr lang="en-GB" altLang="en-US" sz="2400" dirty="0"/>
              <a:t>Cells produce a sequence / pattern of signals</a:t>
            </a:r>
          </a:p>
          <a:p>
            <a:pPr>
              <a:lnSpc>
                <a:spcPct val="90000"/>
              </a:lnSpc>
            </a:pPr>
            <a:r>
              <a:rPr lang="en-GB" altLang="en-US" sz="2400" dirty="0"/>
              <a:t>A new signal is determined by the </a:t>
            </a:r>
            <a:r>
              <a:rPr lang="en-GB" altLang="en-US" sz="2400" dirty="0" smtClean="0"/>
              <a:t>current or recent </a:t>
            </a:r>
            <a:r>
              <a:rPr lang="en-GB" altLang="en-US" sz="2400" dirty="0"/>
              <a:t>signals and the signals of other cells received by the cell</a:t>
            </a:r>
          </a:p>
          <a:p>
            <a:pPr>
              <a:lnSpc>
                <a:spcPct val="90000"/>
              </a:lnSpc>
            </a:pPr>
            <a:r>
              <a:rPr lang="en-GB" altLang="en-US" sz="2400" dirty="0"/>
              <a:t>Note: we ignore the internal part of the cell, which actually determines the signals produced by the cell</a:t>
            </a:r>
          </a:p>
        </p:txBody>
      </p:sp>
      <p:pic>
        <p:nvPicPr>
          <p:cNvPr id="67589" name="Picture 5" descr="memb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725" y="2133600"/>
            <a:ext cx="3333750" cy="2981325"/>
          </a:xfrm>
          <a:prstGeom prst="rect">
            <a:avLst/>
          </a:prstGeom>
          <a:noFill/>
          <a:extLst>
            <a:ext uri="{909E8E84-426E-40DD-AFC4-6F175D3DCCD1}">
              <a14:hiddenFill xmlns:a14="http://schemas.microsoft.com/office/drawing/2010/main">
                <a:solidFill>
                  <a:srgbClr val="FFFFFF"/>
                </a:solidFill>
              </a14:hiddenFill>
            </a:ext>
          </a:extLst>
        </p:spPr>
      </p:pic>
      <p:sp>
        <p:nvSpPr>
          <p:cNvPr id="67590" name="Text Box 6"/>
          <p:cNvSpPr txBox="1">
            <a:spLocks noChangeArrowheads="1"/>
          </p:cNvSpPr>
          <p:nvPr/>
        </p:nvSpPr>
        <p:spPr bwMode="auto">
          <a:xfrm>
            <a:off x="5292725" y="5373688"/>
            <a:ext cx="3529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a:t>(cellbio.utmb.edu/cellbio)</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AD2DB46-C7C5-48C0-A04E-23A01EC2BD81}" type="slidenum">
              <a:rPr lang="en-GB" altLang="en-US"/>
              <a:pPr/>
              <a:t>7</a:t>
            </a:fld>
            <a:endParaRPr lang="en-GB" altLang="en-US"/>
          </a:p>
        </p:txBody>
      </p:sp>
      <p:sp>
        <p:nvSpPr>
          <p:cNvPr id="68610" name="Rectangle 2"/>
          <p:cNvSpPr>
            <a:spLocks noGrp="1" noChangeArrowheads="1"/>
          </p:cNvSpPr>
          <p:nvPr>
            <p:ph type="title"/>
          </p:nvPr>
        </p:nvSpPr>
        <p:spPr/>
        <p:txBody>
          <a:bodyPr/>
          <a:lstStyle/>
          <a:p>
            <a:r>
              <a:rPr lang="en-GB" altLang="en-US"/>
              <a:t>Rules of cell communications</a:t>
            </a:r>
          </a:p>
        </p:txBody>
      </p:sp>
      <p:sp>
        <p:nvSpPr>
          <p:cNvPr id="68611" name="Rectangle 3"/>
          <p:cNvSpPr>
            <a:spLocks noGrp="1" noChangeArrowheads="1"/>
          </p:cNvSpPr>
          <p:nvPr>
            <p:ph type="body" idx="1"/>
          </p:nvPr>
        </p:nvSpPr>
        <p:spPr/>
        <p:txBody>
          <a:bodyPr/>
          <a:lstStyle/>
          <a:p>
            <a:pPr>
              <a:lnSpc>
                <a:spcPct val="90000"/>
              </a:lnSpc>
            </a:pPr>
            <a:r>
              <a:rPr lang="en-GB" altLang="en-US" sz="2800"/>
              <a:t>It is not possible to produce any signal after any other signal</a:t>
            </a:r>
          </a:p>
          <a:p>
            <a:pPr>
              <a:lnSpc>
                <a:spcPct val="90000"/>
              </a:lnSpc>
            </a:pPr>
            <a:r>
              <a:rPr lang="en-GB" altLang="en-US" sz="2800"/>
              <a:t>The possible following signals are determined by the interior mechanisms of the cell</a:t>
            </a:r>
          </a:p>
          <a:p>
            <a:pPr>
              <a:lnSpc>
                <a:spcPct val="90000"/>
              </a:lnSpc>
            </a:pPr>
            <a:r>
              <a:rPr lang="en-GB" altLang="en-US" sz="2800"/>
              <a:t>From outside we see a conditional probability distribution over the set of all communication signals that can be produced by the cell</a:t>
            </a:r>
          </a:p>
          <a:p>
            <a:pPr>
              <a:lnSpc>
                <a:spcPct val="90000"/>
              </a:lnSpc>
            </a:pPr>
            <a:r>
              <a:rPr lang="en-GB" altLang="en-US" sz="2800"/>
              <a:t>E.g., refractory period in neurons that follow spikes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1414A75-ABDD-4D98-8C13-9DA2DC82DCAD}" type="slidenum">
              <a:rPr lang="en-GB" altLang="en-US"/>
              <a:pPr/>
              <a:t>8</a:t>
            </a:fld>
            <a:endParaRPr lang="en-GB" altLang="en-US"/>
          </a:p>
        </p:txBody>
      </p:sp>
      <p:sp>
        <p:nvSpPr>
          <p:cNvPr id="69634" name="Rectangle 2"/>
          <p:cNvSpPr>
            <a:spLocks noGrp="1" noChangeArrowheads="1"/>
          </p:cNvSpPr>
          <p:nvPr>
            <p:ph type="title"/>
          </p:nvPr>
        </p:nvSpPr>
        <p:spPr>
          <a:xfrm>
            <a:off x="228600" y="457200"/>
            <a:ext cx="8591550" cy="1143000"/>
          </a:xfrm>
        </p:spPr>
        <p:txBody>
          <a:bodyPr/>
          <a:lstStyle/>
          <a:p>
            <a:r>
              <a:rPr lang="en-GB" altLang="en-US" sz="4000"/>
              <a:t>Referencing in cell communications</a:t>
            </a:r>
          </a:p>
        </p:txBody>
      </p:sp>
      <p:sp>
        <p:nvSpPr>
          <p:cNvPr id="69635" name="Rectangle 3"/>
          <p:cNvSpPr>
            <a:spLocks noGrp="1" noChangeArrowheads="1"/>
          </p:cNvSpPr>
          <p:nvPr>
            <p:ph type="body" idx="1"/>
          </p:nvPr>
        </p:nvSpPr>
        <p:spPr/>
        <p:txBody>
          <a:bodyPr/>
          <a:lstStyle/>
          <a:p>
            <a:r>
              <a:rPr lang="en-GB" altLang="en-US"/>
              <a:t>The new communication depends on earlier communications of the cell and communications of other cells, which are received by the cell</a:t>
            </a:r>
          </a:p>
          <a:p>
            <a:r>
              <a:rPr lang="en-GB" altLang="en-US"/>
              <a:t>E.g., neurons: inhibition and excitation signals received from other cells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5D1690-C52A-4DC4-BDCD-628A391765AD}" type="slidenum">
              <a:rPr lang="en-GB" altLang="en-US"/>
              <a:pPr/>
              <a:t>9</a:t>
            </a:fld>
            <a:endParaRPr lang="en-GB" altLang="en-US"/>
          </a:p>
        </p:txBody>
      </p:sp>
      <p:sp>
        <p:nvSpPr>
          <p:cNvPr id="70658" name="Rectangle 2"/>
          <p:cNvSpPr>
            <a:spLocks noGrp="1" noChangeArrowheads="1"/>
          </p:cNvSpPr>
          <p:nvPr>
            <p:ph type="title"/>
          </p:nvPr>
        </p:nvSpPr>
        <p:spPr/>
        <p:txBody>
          <a:bodyPr/>
          <a:lstStyle/>
          <a:p>
            <a:r>
              <a:rPr lang="en-GB" altLang="en-US"/>
              <a:t>Multi-cellular systems</a:t>
            </a:r>
          </a:p>
        </p:txBody>
      </p:sp>
      <p:sp>
        <p:nvSpPr>
          <p:cNvPr id="70659" name="Rectangle 3"/>
          <p:cNvSpPr>
            <a:spLocks noGrp="1" noChangeArrowheads="1"/>
          </p:cNvSpPr>
          <p:nvPr>
            <p:ph type="body" idx="1"/>
          </p:nvPr>
        </p:nvSpPr>
        <p:spPr>
          <a:xfrm>
            <a:off x="250825" y="1981200"/>
            <a:ext cx="5041900" cy="4114800"/>
          </a:xfrm>
        </p:spPr>
        <p:txBody>
          <a:bodyPr/>
          <a:lstStyle/>
          <a:p>
            <a:r>
              <a:rPr lang="en-GB" altLang="en-US" sz="2800"/>
              <a:t>Many cells which act as communication units</a:t>
            </a:r>
          </a:p>
          <a:p>
            <a:r>
              <a:rPr lang="en-GB" altLang="en-US" sz="2800"/>
              <a:t>Generate a system of communications between cells = organism</a:t>
            </a:r>
          </a:p>
          <a:p>
            <a:r>
              <a:rPr lang="en-GB" altLang="en-US" sz="2800"/>
              <a:t>E.g., bacteria biofilms, slime mould, sponges, cat, human</a:t>
            </a:r>
          </a:p>
        </p:txBody>
      </p:sp>
      <p:pic>
        <p:nvPicPr>
          <p:cNvPr id="70661" name="Picture 5" descr="plasmodm"/>
          <p:cNvPicPr>
            <a:picLocks noChangeAspect="1" noChangeArrowheads="1"/>
          </p:cNvPicPr>
          <p:nvPr/>
        </p:nvPicPr>
        <p:blipFill>
          <a:blip r:embed="rId3">
            <a:clrChange>
              <a:clrFrom>
                <a:srgbClr val="131313"/>
              </a:clrFrom>
              <a:clrTo>
                <a:srgbClr val="131313">
                  <a:alpha val="0"/>
                </a:srgbClr>
              </a:clrTo>
            </a:clrChange>
            <a:extLst>
              <a:ext uri="{28A0092B-C50C-407E-A947-70E740481C1C}">
                <a14:useLocalDpi xmlns:a14="http://schemas.microsoft.com/office/drawing/2010/main" val="0"/>
              </a:ext>
            </a:extLst>
          </a:blip>
          <a:srcRect/>
          <a:stretch>
            <a:fillRect/>
          </a:stretch>
        </p:blipFill>
        <p:spPr bwMode="auto">
          <a:xfrm>
            <a:off x="5148263" y="1557338"/>
            <a:ext cx="3762375" cy="3638550"/>
          </a:xfrm>
          <a:prstGeom prst="rect">
            <a:avLst/>
          </a:prstGeom>
          <a:noFill/>
          <a:extLst>
            <a:ext uri="{909E8E84-426E-40DD-AFC4-6F175D3DCCD1}">
              <a14:hiddenFill xmlns:a14="http://schemas.microsoft.com/office/drawing/2010/main">
                <a:solidFill>
                  <a:srgbClr val="FFFFFF"/>
                </a:solidFill>
              </a14:hiddenFill>
            </a:ext>
          </a:extLst>
        </p:spPr>
      </p:pic>
      <p:sp>
        <p:nvSpPr>
          <p:cNvPr id="70662" name="Text Box 6"/>
          <p:cNvSpPr txBox="1">
            <a:spLocks noChangeArrowheads="1"/>
          </p:cNvSpPr>
          <p:nvPr/>
        </p:nvSpPr>
        <p:spPr bwMode="auto">
          <a:xfrm>
            <a:off x="5724525" y="5157788"/>
            <a:ext cx="33115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a:t>(www.shef.ac.uk/ ~mb1rwa/rwaresea.html)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Designs\Whirlpool.pot</Template>
  <TotalTime>5704</TotalTime>
  <Words>2487</Words>
  <Application>Microsoft Office PowerPoint</Application>
  <PresentationFormat>On-screen Show (4:3)</PresentationFormat>
  <Paragraphs>341</Paragraphs>
  <Slides>56</Slides>
  <Notes>56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56</vt:i4>
      </vt:variant>
    </vt:vector>
  </HeadingPairs>
  <TitlesOfParts>
    <vt:vector size="62" baseType="lpstr">
      <vt:lpstr>Arial</vt:lpstr>
      <vt:lpstr>Tahoma</vt:lpstr>
      <vt:lpstr>Times New Roman</vt:lpstr>
      <vt:lpstr>Wingdings</vt:lpstr>
      <vt:lpstr>Whirlpool</vt:lpstr>
      <vt:lpstr>Bitmap Image</vt:lpstr>
      <vt:lpstr>Evolution of Complex Systems</vt:lpstr>
      <vt:lpstr>Objectives</vt:lpstr>
      <vt:lpstr>The cell system</vt:lpstr>
      <vt:lpstr>The cell system from the outside</vt:lpstr>
      <vt:lpstr>Communication signals between cells</vt:lpstr>
      <vt:lpstr>Communication of cells</vt:lpstr>
      <vt:lpstr>Rules of cell communications</vt:lpstr>
      <vt:lpstr>Referencing in cell communications</vt:lpstr>
      <vt:lpstr>Multi-cellular systems</vt:lpstr>
      <vt:lpstr>Simple multi-cellular systems</vt:lpstr>
      <vt:lpstr>The environment of the organism</vt:lpstr>
      <vt:lpstr>Actions of organisms</vt:lpstr>
      <vt:lpstr>Perceptions of organisms</vt:lpstr>
      <vt:lpstr>Specialized cells</vt:lpstr>
      <vt:lpstr>Tissues</vt:lpstr>
      <vt:lpstr>Tissue subsystems</vt:lpstr>
      <vt:lpstr>Tissue language</vt:lpstr>
      <vt:lpstr>The environment of tissues</vt:lpstr>
      <vt:lpstr>The function of organisms and tissues</vt:lpstr>
      <vt:lpstr>Programmed cell death</vt:lpstr>
      <vt:lpstr>Cancer</vt:lpstr>
      <vt:lpstr>Organs of organisms</vt:lpstr>
      <vt:lpstr>Are the organs systems ?</vt:lpstr>
      <vt:lpstr>Component ‘systems’ of organisms</vt:lpstr>
      <vt:lpstr>What are the functional ‘systems’ ?</vt:lpstr>
      <vt:lpstr>Physiological diseases</vt:lpstr>
      <vt:lpstr>Meaningful communications - Organism</vt:lpstr>
      <vt:lpstr>Meaningful communications - Tissues</vt:lpstr>
      <vt:lpstr>Meaningless communications - Tissues</vt:lpstr>
      <vt:lpstr>Meaningless communications - Organism</vt:lpstr>
      <vt:lpstr>Memory of the organism system</vt:lpstr>
      <vt:lpstr>Immune cells</vt:lpstr>
      <vt:lpstr>Neurons</vt:lpstr>
      <vt:lpstr>Information subsystem</vt:lpstr>
      <vt:lpstr>The nervous system</vt:lpstr>
      <vt:lpstr>Communications between neurons</vt:lpstr>
      <vt:lpstr>Referencing in neuron communications</vt:lpstr>
      <vt:lpstr>Nervous system and its environment</vt:lpstr>
      <vt:lpstr>Actions of the nervous system</vt:lpstr>
      <vt:lpstr>Perceptions of the nervous system</vt:lpstr>
      <vt:lpstr>Language of the nervous system</vt:lpstr>
      <vt:lpstr>Meaningful neural communications</vt:lpstr>
      <vt:lpstr>Meaningless neural communications</vt:lpstr>
      <vt:lpstr>Subsystems of the nervous system</vt:lpstr>
      <vt:lpstr>Reproduction and expansion of the nervous system</vt:lpstr>
      <vt:lpstr>Identity violations</vt:lpstr>
      <vt:lpstr>Adaptation – Organism </vt:lpstr>
      <vt:lpstr>Adaptation – Nervous system</vt:lpstr>
      <vt:lpstr>Complexity of the nervous system</vt:lpstr>
      <vt:lpstr>Complexity of organisms</vt:lpstr>
      <vt:lpstr>Summary – 1   </vt:lpstr>
      <vt:lpstr>Summary – 2  </vt:lpstr>
      <vt:lpstr>Q&amp;A – 1 </vt:lpstr>
      <vt:lpstr>Q&amp;A – 2 </vt:lpstr>
      <vt:lpstr>Q&amp;A – 3 </vt:lpstr>
      <vt:lpstr>Q&amp;A – 4 </vt:lpstr>
    </vt:vector>
  </TitlesOfParts>
  <Company>Psychology / University of Newcastle upon Tyne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Complexity</dc:title>
  <dc:creator>Andras</dc:creator>
  <cp:lastModifiedBy>Peter</cp:lastModifiedBy>
  <cp:revision>67</cp:revision>
  <dcterms:created xsi:type="dcterms:W3CDTF">2002-03-10T14:00:31Z</dcterms:created>
  <dcterms:modified xsi:type="dcterms:W3CDTF">2022-09-03T09:49:53Z</dcterms:modified>
</cp:coreProperties>
</file>