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93" r:id="rId18"/>
    <p:sldId id="294" r:id="rId19"/>
    <p:sldId id="296" r:id="rId20"/>
    <p:sldId id="272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290" r:id="rId43"/>
    <p:sldId id="291" r:id="rId44"/>
    <p:sldId id="319" r:id="rId4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B3140D-C277-4C88-8CCB-D44638CC27C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4349D30F-D2AB-41AA-A1CB-BCDDCB9484C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95207-C4D7-47DE-8C2B-98A0719C7C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7395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9B7CF-665B-4E11-BC53-78624C0172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741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CE276C-4DFB-46F5-85F5-A7A51C7E97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286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274E8-4701-41AA-A60E-4B24938DBB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948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BEE6B-96E9-454C-B9F8-1C67195441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639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A7C80-9C5C-4F90-88B1-482FF5F485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057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C000D-FD6F-4B51-972E-DD556B4E57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761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A102E-507F-4F65-93E1-1AD9687A57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24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519CF-5E56-43E1-880B-1CA95C0B210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9045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F3BD7-CCDC-43C2-99CD-85910A8001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205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9EF60077-1C46-4D69-BAE7-58F6C4093B2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erendip.brynmawr.edu/bb/kinser/Fine3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056438" cy="2566987"/>
          </a:xfrm>
        </p:spPr>
        <p:txBody>
          <a:bodyPr/>
          <a:lstStyle/>
          <a:p>
            <a:r>
              <a:rPr lang="en-GB" altLang="en-US" sz="3600" dirty="0"/>
              <a:t>Lecture 6: Brain and </a:t>
            </a:r>
            <a:r>
              <a:rPr lang="en-GB" altLang="en-US" sz="3600" dirty="0" smtClean="0"/>
              <a:t>mind</a:t>
            </a:r>
          </a:p>
          <a:p>
            <a:r>
              <a:rPr lang="en-GB" altLang="en-US" sz="3600" dirty="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  <a:p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73C96-F5BD-4C55-8868-A6DEBEAF0EFF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Sensory systems – 2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Higher areas are dealing with more detailed information using more abstract descriptions</a:t>
            </a:r>
          </a:p>
          <a:p>
            <a:r>
              <a:rPr lang="en-GB" altLang="en-US"/>
              <a:t>E.g., visual system: V1, V2 – oriented bars, continuous lines; V2, V4 – colour, shape; V3, V5 – motion, location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E8EA-E849-4142-B26B-E3CA5F93B7A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Motor system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Cortical motor area</a:t>
            </a:r>
          </a:p>
          <a:p>
            <a:r>
              <a:rPr lang="en-GB" altLang="en-US"/>
              <a:t>Cerebellum</a:t>
            </a:r>
          </a:p>
          <a:p>
            <a:r>
              <a:rPr lang="en-GB" altLang="en-US"/>
              <a:t>Lower brain centres</a:t>
            </a:r>
          </a:p>
          <a:p>
            <a:r>
              <a:rPr lang="en-GB" altLang="en-US"/>
              <a:t>Motor nerve ganglions</a:t>
            </a:r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 flipV="1">
            <a:off x="5867400" y="2060575"/>
            <a:ext cx="0" cy="2808288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 rot="10800000">
            <a:off x="6156325" y="2060575"/>
            <a:ext cx="549275" cy="237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More abstract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D0CC-8574-4AF1-BE9B-CC8CF6AA37C9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Association areas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Cortical areas not directly involved in sensory-motor processes</a:t>
            </a:r>
          </a:p>
          <a:p>
            <a:r>
              <a:rPr lang="en-GB" altLang="en-US"/>
              <a:t>Large part of the cortex</a:t>
            </a:r>
          </a:p>
          <a:p>
            <a:r>
              <a:rPr lang="en-GB" altLang="en-US"/>
              <a:t>E.g., human brain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4B29-8921-47C0-957E-8169AB42865D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Integration of neural subsystems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Association neural subsystems</a:t>
            </a:r>
          </a:p>
          <a:p>
            <a:r>
              <a:rPr lang="en-GB" altLang="en-US"/>
              <a:t>Integrates information form other subsystems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DD4F-BC66-4A05-8767-82A15EB7E7D8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964613" cy="1143000"/>
          </a:xfrm>
        </p:spPr>
        <p:txBody>
          <a:bodyPr/>
          <a:lstStyle/>
          <a:p>
            <a:r>
              <a:rPr lang="en-GB" altLang="en-US" sz="4000"/>
              <a:t>Communications in neural subsystems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Specialized content, special references, special language of activity patterns</a:t>
            </a:r>
          </a:p>
          <a:p>
            <a:r>
              <a:rPr lang="en-GB" altLang="en-US" dirty="0"/>
              <a:t>The same basic unit neurons communicate by neurotransmitters using spikes as communication </a:t>
            </a:r>
            <a:r>
              <a:rPr lang="en-GB" altLang="en-US" dirty="0" smtClean="0"/>
              <a:t>actions</a:t>
            </a:r>
          </a:p>
          <a:p>
            <a:pPr lvl="1"/>
            <a:r>
              <a:rPr lang="en-GB" altLang="en-US" sz="2000" dirty="0" smtClean="0"/>
              <a:t>However, there are two major classes of neurons: excitatory and inhibitory neurons, and there are many kinds of neurons for each of these classes, with different gene expression profiles, different neurotransmitters and different behavioural patterns</a:t>
            </a:r>
            <a:endParaRPr lang="en-GB" alt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34733-893A-44ED-A4C2-34604B7E39FF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57200"/>
            <a:ext cx="8137525" cy="1143000"/>
          </a:xfrm>
        </p:spPr>
        <p:txBody>
          <a:bodyPr/>
          <a:lstStyle/>
          <a:p>
            <a:r>
              <a:rPr lang="en-GB" altLang="en-US" sz="4000"/>
              <a:t>System boundary of neural subsystems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Intense communication within the subsystem about the sensory perceptions or motor commands related to the specialist topic</a:t>
            </a:r>
          </a:p>
          <a:p>
            <a:r>
              <a:rPr lang="en-GB" altLang="en-US"/>
              <a:t>Relatively low amount of communications with the outside of the subsystem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7687-599F-4106-B6AC-5599B614DFDC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Meaningful and meaningless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Meaningful: interpretations that fit the specialist model</a:t>
            </a:r>
          </a:p>
          <a:p>
            <a:r>
              <a:rPr lang="en-GB" altLang="en-US" sz="2800"/>
              <a:t>Meaningless: unsolvable interpretation problems, i.e., the received sensory information cannot be interpreted  / understood within the limits / the language of the specialist subsystem </a:t>
            </a:r>
            <a:r>
              <a:rPr lang="en-GB" altLang="en-US" sz="2800">
                <a:sym typeface="Wingdings" panose="05000000000000000000" pitchFamily="2" charset="2"/>
              </a:rPr>
              <a:t> identity violation</a:t>
            </a:r>
            <a:endParaRPr lang="en-GB" altLang="en-US" sz="2800"/>
          </a:p>
          <a:p>
            <a:r>
              <a:rPr lang="en-GB" altLang="en-US" sz="2800"/>
              <a:t>E.g., hallucinations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418AC-3E23-42B2-A8A3-E44BE77FB3BB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Memory and the nervous system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Memory: recordings of earlier communications within the nervous system</a:t>
            </a:r>
          </a:p>
          <a:p>
            <a:r>
              <a:rPr lang="en-GB" altLang="en-US"/>
              <a:t>E.g., memories of earlier neural communications representing perceptions and actions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96D2-35A0-4474-98AD-07FE6D752A30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Information subsystem of an information subsystem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Interactions between memories</a:t>
            </a:r>
          </a:p>
          <a:p>
            <a:r>
              <a:rPr lang="en-GB" altLang="en-US"/>
              <a:t>Virtual planning of actions using memories, evaluation of new perception using memories</a:t>
            </a:r>
          </a:p>
          <a:p>
            <a:r>
              <a:rPr lang="en-GB" altLang="en-US"/>
              <a:t>Memory processing </a:t>
            </a:r>
            <a:r>
              <a:rPr lang="en-GB" altLang="en-US">
                <a:sym typeface="Wingdings" panose="05000000000000000000" pitchFamily="2" charset="2"/>
              </a:rPr>
              <a:t> information subsystem of the nervous system</a:t>
            </a:r>
            <a:endParaRPr lang="en-GB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50AFC-03E2-4CF6-815A-3C30F36B8BEB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Long-term memory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Communications between memories </a:t>
            </a:r>
            <a:r>
              <a:rPr lang="en-GB" altLang="en-US" dirty="0">
                <a:sym typeface="Wingdings" panose="05000000000000000000" pitchFamily="2" charset="2"/>
              </a:rPr>
              <a:t> short-term </a:t>
            </a:r>
            <a:r>
              <a:rPr lang="en-GB" altLang="en-US" dirty="0" smtClean="0">
                <a:sym typeface="Wingdings" panose="05000000000000000000" pitchFamily="2" charset="2"/>
              </a:rPr>
              <a:t>planning (e.g. control of reflex behaviour)</a:t>
            </a:r>
            <a:endParaRPr lang="en-GB" altLang="en-US" dirty="0">
              <a:sym typeface="Wingdings" panose="05000000000000000000" pitchFamily="2" charset="2"/>
            </a:endParaRPr>
          </a:p>
          <a:p>
            <a:r>
              <a:rPr lang="en-GB" altLang="en-US" dirty="0">
                <a:sym typeface="Wingdings" panose="05000000000000000000" pitchFamily="2" charset="2"/>
              </a:rPr>
              <a:t>Memories of communications between memories  long-term memory</a:t>
            </a:r>
          </a:p>
          <a:p>
            <a:r>
              <a:rPr lang="en-GB" altLang="en-US" dirty="0">
                <a:sym typeface="Wingdings" panose="05000000000000000000" pitchFamily="2" charset="2"/>
              </a:rPr>
              <a:t>Dreaming – communications between long-term memories</a:t>
            </a:r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5AFC-5A6F-4F94-AD99-269667DAFB7A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Subsystems of the nervous system</a:t>
            </a:r>
          </a:p>
          <a:p>
            <a:r>
              <a:rPr lang="en-GB" altLang="en-US" dirty="0"/>
              <a:t>Brain structure</a:t>
            </a:r>
          </a:p>
          <a:p>
            <a:r>
              <a:rPr lang="en-GB" altLang="en-US" dirty="0"/>
              <a:t>Sensory and motor subsystems</a:t>
            </a:r>
          </a:p>
          <a:p>
            <a:r>
              <a:rPr lang="en-GB" altLang="en-US" dirty="0"/>
              <a:t>Information subsystem of the brain: memory and </a:t>
            </a:r>
            <a:r>
              <a:rPr lang="en-GB" altLang="en-US" dirty="0" smtClean="0"/>
              <a:t>language</a:t>
            </a:r>
          </a:p>
          <a:p>
            <a:r>
              <a:rPr lang="en-GB" altLang="en-US" dirty="0" smtClean="0"/>
              <a:t>Language </a:t>
            </a:r>
            <a:r>
              <a:rPr lang="en-GB" altLang="en-US" dirty="0"/>
              <a:t>and mind</a:t>
            </a:r>
          </a:p>
          <a:p>
            <a:r>
              <a:rPr lang="en-GB" altLang="en-US" dirty="0"/>
              <a:t>Identity violation and adaptation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7F6F7-154C-4CD0-B7F8-7A8FBD33AA74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Memory and brain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Understanding / interpreting / modelling the perception and action generation by the nervous system</a:t>
            </a:r>
          </a:p>
          <a:p>
            <a:r>
              <a:rPr lang="en-GB" altLang="en-US" sz="2800"/>
              <a:t>Short-term memory and long-term memory</a:t>
            </a:r>
          </a:p>
          <a:p>
            <a:r>
              <a:rPr lang="en-GB" altLang="en-US" sz="2800"/>
              <a:t>Communications about the functioning of the brain</a:t>
            </a:r>
          </a:p>
          <a:p>
            <a:r>
              <a:rPr lang="en-GB" altLang="en-US" sz="2800"/>
              <a:t>This is the role of the association areas organized as a system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EB10-70F7-4323-8782-B5D0A1F0F2FD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‘Who am I ?’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The main question of the information subsystem of the brain: what neural communications are correct, which are part of the correct informational model </a:t>
            </a:r>
            <a:r>
              <a:rPr lang="en-GB" altLang="en-US">
                <a:sym typeface="Wingdings" panose="05000000000000000000" pitchFamily="2" charset="2"/>
              </a:rPr>
              <a:t> system identity 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Deciding what is ‘I’ and what is not ‘I’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Communications about the proper interpretation of neural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27457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6EEFF-F4AF-4721-AE15-0DF372EAD2A2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Actions of the information subsystem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Identity definition, identity checking, identity enforcement</a:t>
            </a:r>
          </a:p>
          <a:p>
            <a:r>
              <a:rPr lang="en-GB" altLang="en-US"/>
              <a:t>Communications questioning the correctness of interpretations generating questioning actions: intentional actions</a:t>
            </a:r>
          </a:p>
          <a:p>
            <a:r>
              <a:rPr lang="en-GB" altLang="en-US"/>
              <a:t>E.g., intentional body movements</a:t>
            </a:r>
          </a:p>
        </p:txBody>
      </p:sp>
    </p:spTree>
    <p:extLst>
      <p:ext uri="{BB962C8B-B14F-4D97-AF65-F5344CB8AC3E}">
        <p14:creationId xmlns:p14="http://schemas.microsoft.com/office/powerpoint/2010/main" val="33188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75C-54A5-4ACE-8E87-B99984FBCA1C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231188" cy="1143000"/>
          </a:xfrm>
        </p:spPr>
        <p:txBody>
          <a:bodyPr/>
          <a:lstStyle/>
          <a:p>
            <a:r>
              <a:rPr lang="en-GB" altLang="en-US" sz="4000"/>
              <a:t>Perceptions of the information subsystem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Analysis of interpretations by neural subsystems in order to decide what perception interpretations are part of the proper self, which fit the identity of the system</a:t>
            </a:r>
          </a:p>
          <a:p>
            <a:r>
              <a:rPr lang="en-GB" altLang="en-US"/>
              <a:t>E.g., conscious perceptions</a:t>
            </a:r>
          </a:p>
        </p:txBody>
      </p:sp>
    </p:spTree>
    <p:extLst>
      <p:ext uri="{BB962C8B-B14F-4D97-AF65-F5344CB8AC3E}">
        <p14:creationId xmlns:p14="http://schemas.microsoft.com/office/powerpoint/2010/main" val="333512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BAA9-E955-463D-BA65-1024F04C27F0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Memory and language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between long-term memories</a:t>
            </a:r>
          </a:p>
          <a:p>
            <a:r>
              <a:rPr lang="en-GB" altLang="en-US"/>
              <a:t>Language: the language of communications about long-term memories – memories of communications between long-term memories</a:t>
            </a:r>
          </a:p>
        </p:txBody>
      </p:sp>
    </p:spTree>
    <p:extLst>
      <p:ext uri="{BB962C8B-B14F-4D97-AF65-F5344CB8AC3E}">
        <p14:creationId xmlns:p14="http://schemas.microsoft.com/office/powerpoint/2010/main" val="16327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74E6-D995-4BAA-8FA0-30A6752D0DB2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 and reference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The language deals with the self identity, with what is intentional and what is not, and what is consciously perceived and what is not, what is part of the identity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These communications are based on a specialist neural communication language representing the communication signals of the identity system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In humans this is the identity defining language that we use to monologue about ourselves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Such communications refer to earlier ones and their root is the initial question of defining the ‘I’</a:t>
            </a:r>
          </a:p>
        </p:txBody>
      </p:sp>
    </p:spTree>
    <p:extLst>
      <p:ext uri="{BB962C8B-B14F-4D97-AF65-F5344CB8AC3E}">
        <p14:creationId xmlns:p14="http://schemas.microsoft.com/office/powerpoint/2010/main" val="250313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6C22-8171-4C7E-9BD0-5FEB294686FA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mind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 communication system about the conscious identity constitutes the mind – the core of the information subsystem of the brain</a:t>
            </a:r>
          </a:p>
          <a:p>
            <a:r>
              <a:rPr lang="en-GB" altLang="en-US" sz="2800"/>
              <a:t>The mind’s language is the internal language used to communicate about long-term memories and identity. It is aimed to decide what is part of ‘I’ and what is not </a:t>
            </a:r>
            <a:r>
              <a:rPr lang="en-GB" altLang="en-US" sz="2800">
                <a:sym typeface="Wingdings" panose="05000000000000000000" pitchFamily="2" charset="2"/>
              </a:rPr>
              <a:t> personality</a:t>
            </a:r>
            <a:endParaRPr lang="en-GB" altLang="en-US" sz="2800"/>
          </a:p>
        </p:txBody>
      </p:sp>
    </p:spTree>
    <p:extLst>
      <p:ext uri="{BB962C8B-B14F-4D97-AF65-F5344CB8AC3E}">
        <p14:creationId xmlns:p14="http://schemas.microsoft.com/office/powerpoint/2010/main" val="417342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Good and bad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The system of communications about the identity of the ‘I’ adapts as the individual develops and experiences their environment</a:t>
            </a:r>
          </a:p>
          <a:p>
            <a:r>
              <a:rPr lang="en-GB" sz="2000" dirty="0" smtClean="0"/>
              <a:t>This adaptation is driven mainly by the interaction with individuals of the same species – the social environment</a:t>
            </a:r>
          </a:p>
          <a:p>
            <a:r>
              <a:rPr lang="en-GB" sz="2000" dirty="0"/>
              <a:t>C</a:t>
            </a:r>
            <a:r>
              <a:rPr lang="en-GB" sz="2000" dirty="0" smtClean="0"/>
              <a:t>ommunications about the ‘I’ drive patterns of behaviours and some patterns are perceived as correct / good while others as incorrect / bad (e.g. good / potentially effective and bad / most likely ineffective versions of courtship behaviour)</a:t>
            </a:r>
          </a:p>
          <a:p>
            <a:r>
              <a:rPr lang="en-GB" sz="2000" dirty="0" smtClean="0"/>
              <a:t>In humans this leads to the distinction between good and bad, which acts as anchor for the communications about the self </a:t>
            </a:r>
            <a:r>
              <a:rPr lang="en-GB" sz="2000" dirty="0" smtClean="0">
                <a:sym typeface="Wingdings" panose="05000000000000000000" pitchFamily="2" charset="2"/>
              </a:rPr>
              <a:t> foundation of morality and ethics in a social context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276C-4DFB-46F5-85F5-A7A51C7E97AD}" type="slidenum">
              <a:rPr lang="en-GB" altLang="en-US" smtClean="0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819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8CB3D-96D2-4104-95CB-4B88377A78E5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The mind subsystem of the nervous system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Boundary: dense communications about the identity of the self, rare communications with other parts of the brain, i.e., getting the info that is analysed in many details</a:t>
            </a:r>
          </a:p>
          <a:p>
            <a:r>
              <a:rPr lang="en-GB" altLang="en-US" sz="2800"/>
              <a:t>It is a subsystem of the nervous system like the sensory subsystems, but this deals with the information subsystem of the nervous system </a:t>
            </a:r>
            <a:r>
              <a:rPr lang="en-GB" altLang="en-US" sz="2800">
                <a:sym typeface="Wingdings" panose="05000000000000000000" pitchFamily="2" charset="2"/>
              </a:rPr>
              <a:t> identity subsystem</a:t>
            </a:r>
            <a:endParaRPr lang="en-GB" altLang="en-US" sz="2800"/>
          </a:p>
        </p:txBody>
      </p:sp>
    </p:spTree>
    <p:extLst>
      <p:ext uri="{BB962C8B-B14F-4D97-AF65-F5344CB8AC3E}">
        <p14:creationId xmlns:p14="http://schemas.microsoft.com/office/powerpoint/2010/main" val="25770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80AC-0D46-4171-B43C-5245F62AD000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 grammar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The grammar: conditional continuation distributions are the grammatical rules of human language in the case of </a:t>
            </a:r>
            <a:r>
              <a:rPr lang="en-GB" altLang="en-US" dirty="0" smtClean="0"/>
              <a:t>humans</a:t>
            </a:r>
          </a:p>
        </p:txBody>
      </p:sp>
    </p:spTree>
    <p:extLst>
      <p:ext uri="{BB962C8B-B14F-4D97-AF65-F5344CB8AC3E}">
        <p14:creationId xmlns:p14="http://schemas.microsoft.com/office/powerpoint/2010/main" val="340143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8ECE6-0352-4792-B09F-19596AB1D5DC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Neurons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Specialized cells dealing with information about the organism</a:t>
            </a:r>
          </a:p>
          <a:p>
            <a:r>
              <a:rPr lang="en-GB" altLang="en-US"/>
              <a:t>Special communications: neurotransmitters</a:t>
            </a:r>
          </a:p>
          <a:p>
            <a:r>
              <a:rPr lang="en-GB" altLang="en-US"/>
              <a:t>Special communication actions: graded potentials, spikes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037D-923B-4B01-B19D-08C8786980D3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Meaningful communications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about the identity that reference other such communications and are referenced by further communications</a:t>
            </a:r>
          </a:p>
          <a:p>
            <a:r>
              <a:rPr lang="en-GB" altLang="en-US"/>
              <a:t>These communications fit with the identity of the system</a:t>
            </a:r>
          </a:p>
        </p:txBody>
      </p:sp>
    </p:spTree>
    <p:extLst>
      <p:ext uri="{BB962C8B-B14F-4D97-AF65-F5344CB8AC3E}">
        <p14:creationId xmlns:p14="http://schemas.microsoft.com/office/powerpoint/2010/main" val="195540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84A77-9D76-425F-A02C-B7BCCF5DFB21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Meaningless communications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Communications that do not fit the identity of the personality</a:t>
            </a:r>
          </a:p>
          <a:p>
            <a:pPr>
              <a:lnSpc>
                <a:spcPct val="90000"/>
              </a:lnSpc>
            </a:pPr>
            <a:r>
              <a:rPr lang="en-GB" altLang="en-US"/>
              <a:t>These end up with contradictions, communications about which it is impossible to decide whether they are about a part of the identity or not </a:t>
            </a:r>
            <a:r>
              <a:rPr lang="en-GB" altLang="en-US">
                <a:sym typeface="Wingdings" panose="05000000000000000000" pitchFamily="2" charset="2"/>
              </a:rPr>
              <a:t> identity violations</a:t>
            </a:r>
            <a:endParaRPr lang="en-GB" altLang="en-US"/>
          </a:p>
          <a:p>
            <a:pPr>
              <a:lnSpc>
                <a:spcPct val="90000"/>
              </a:lnSpc>
            </a:pPr>
            <a:r>
              <a:rPr lang="en-GB" altLang="en-US"/>
              <a:t>E.g., self-analysis paradoxes</a:t>
            </a:r>
          </a:p>
        </p:txBody>
      </p:sp>
    </p:spTree>
    <p:extLst>
      <p:ext uri="{BB962C8B-B14F-4D97-AF65-F5344CB8AC3E}">
        <p14:creationId xmlns:p14="http://schemas.microsoft.com/office/powerpoint/2010/main" val="28269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FA576-92B9-4DED-8ED4-8AD846730652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Happiness and euphoria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identity self perception when limit expectations about the identity are confirmed, i.e., low probability conditional continuations are experienced about the identity</a:t>
            </a:r>
          </a:p>
          <a:p>
            <a:r>
              <a:rPr lang="en-GB" altLang="en-US"/>
              <a:t>Euphoria: extreme happiness</a:t>
            </a:r>
          </a:p>
        </p:txBody>
      </p:sp>
    </p:spTree>
    <p:extLst>
      <p:ext uri="{BB962C8B-B14F-4D97-AF65-F5344CB8AC3E}">
        <p14:creationId xmlns:p14="http://schemas.microsoft.com/office/powerpoint/2010/main" val="130424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04FF6-7250-4934-AF1E-E88BAC434C2D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Sadness and depression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 identity system runs into paradoxes repeatedly or into communications contrary to the expectations, i.e., zero probability continuation communications are experienced, which do not fit into the identity model</a:t>
            </a:r>
          </a:p>
          <a:p>
            <a:r>
              <a:rPr lang="en-GB" altLang="en-US" sz="2800"/>
              <a:t>Identity violations (faults, errors) add up to system failure</a:t>
            </a:r>
          </a:p>
          <a:p>
            <a:r>
              <a:rPr lang="en-GB" altLang="en-US" sz="2800"/>
              <a:t>Depression: extreme sadness</a:t>
            </a:r>
          </a:p>
        </p:txBody>
      </p:sp>
    </p:spTree>
    <p:extLst>
      <p:ext uri="{BB962C8B-B14F-4D97-AF65-F5344CB8AC3E}">
        <p14:creationId xmlns:p14="http://schemas.microsoft.com/office/powerpoint/2010/main" val="10396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A9E15-03D2-4875-8FB7-93D96E0C770F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Suicide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about the identity that lead to the destruction of the identity system by running regularly and frequently into paradoxes</a:t>
            </a:r>
          </a:p>
          <a:p>
            <a:r>
              <a:rPr lang="en-GB" altLang="en-US"/>
              <a:t>The identity system is not maintained, which triggers corresponding actions of the nervous system and of the organism – complete system failure</a:t>
            </a:r>
          </a:p>
        </p:txBody>
      </p:sp>
    </p:spTree>
    <p:extLst>
      <p:ext uri="{BB962C8B-B14F-4D97-AF65-F5344CB8AC3E}">
        <p14:creationId xmlns:p14="http://schemas.microsoft.com/office/powerpoint/2010/main" val="59863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DB6A-DADF-4460-85B5-12D1A1B52B09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Multiple-personality disorder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Possibly due </a:t>
            </a:r>
            <a:r>
              <a:rPr lang="en-GB" altLang="en-US" dirty="0"/>
              <a:t>to paradoxes the identity system divides into subsystems developing </a:t>
            </a:r>
            <a:r>
              <a:rPr lang="en-GB" altLang="en-US" dirty="0" smtClean="0"/>
              <a:t>separately</a:t>
            </a:r>
            <a:endParaRPr lang="en-GB" altLang="en-US" dirty="0"/>
          </a:p>
          <a:p>
            <a:r>
              <a:rPr lang="en-GB" altLang="en-US" dirty="0"/>
              <a:t>Alternatively: </a:t>
            </a:r>
            <a:r>
              <a:rPr lang="en-GB" altLang="en-US" dirty="0" smtClean="0"/>
              <a:t>possibly a </a:t>
            </a:r>
            <a:r>
              <a:rPr lang="en-GB" altLang="en-US" dirty="0"/>
              <a:t>replication of the identity system aimed to extend the identity system</a:t>
            </a:r>
          </a:p>
        </p:txBody>
      </p:sp>
    </p:spTree>
    <p:extLst>
      <p:ext uri="{BB962C8B-B14F-4D97-AF65-F5344CB8AC3E}">
        <p14:creationId xmlns:p14="http://schemas.microsoft.com/office/powerpoint/2010/main" val="371587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66C8-5A3B-427B-8773-51EF892A33CA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Pharmacological interventions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By changing the environment of the organism’s neurons the neural communications change</a:t>
            </a:r>
          </a:p>
          <a:p>
            <a:r>
              <a:rPr lang="en-GB" altLang="en-US"/>
              <a:t>Such changes may favour the generation of euphoria (drugs) or depression (lack of drugs in addicts) by facilitating the appropriate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40884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C3D37-B3D1-448A-9188-C601D0C16AB3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Adaptation in the mind – 1  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Conflicting conclusions about the identity of the self are resolved by identity revisions</a:t>
            </a:r>
          </a:p>
          <a:p>
            <a:r>
              <a:rPr lang="en-GB" altLang="en-US"/>
              <a:t>Identity revision: elimination of the root of the paradoxical situation by imposing additional constraints on identity communications (prevention of the re-occurrence of the root)</a:t>
            </a:r>
          </a:p>
        </p:txBody>
      </p:sp>
    </p:spTree>
    <p:extLst>
      <p:ext uri="{BB962C8B-B14F-4D97-AF65-F5344CB8AC3E}">
        <p14:creationId xmlns:p14="http://schemas.microsoft.com/office/powerpoint/2010/main" val="15229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E2A4-1064-475B-8BAA-9E60C53AE880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Adaptation in the mind – 2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Identity revision:</a:t>
            </a:r>
          </a:p>
          <a:p>
            <a:pPr lvl="1"/>
            <a:r>
              <a:rPr lang="en-GB" altLang="en-US" sz="2400"/>
              <a:t>Identity definition: ‘I am researcher, and I am not a technician’</a:t>
            </a:r>
          </a:p>
          <a:p>
            <a:pPr lvl="1"/>
            <a:r>
              <a:rPr lang="en-GB" altLang="en-US" sz="2400"/>
              <a:t>Identity checking: ‘I will wear the blue shirt, and have a tie, that fits really with me being a manager’</a:t>
            </a:r>
          </a:p>
          <a:p>
            <a:pPr lvl="1"/>
            <a:r>
              <a:rPr lang="en-GB" altLang="en-US" sz="2400"/>
              <a:t>Identity enforcement: ‘I have to sell the house, everybody in my circle lives in the posh part of the city – living here makes me look really ridiculous’</a:t>
            </a:r>
          </a:p>
        </p:txBody>
      </p:sp>
    </p:spTree>
    <p:extLst>
      <p:ext uri="{BB962C8B-B14F-4D97-AF65-F5344CB8AC3E}">
        <p14:creationId xmlns:p14="http://schemas.microsoft.com/office/powerpoint/2010/main" val="28602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00CA-F369-4C20-BC26-162781AF1FE6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Subsystems of the mind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Communications about the self identity specialized in some aspects of the identity</a:t>
            </a:r>
          </a:p>
          <a:p>
            <a:r>
              <a:rPr lang="en-GB" altLang="en-US"/>
              <a:t>E.g., professional identity, within-family identity (in humans)</a:t>
            </a:r>
          </a:p>
        </p:txBody>
      </p:sp>
    </p:spTree>
    <p:extLst>
      <p:ext uri="{BB962C8B-B14F-4D97-AF65-F5344CB8AC3E}">
        <p14:creationId xmlns:p14="http://schemas.microsoft.com/office/powerpoint/2010/main" val="218293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A01F3-722E-49C2-ACDA-1D650FE9F42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Nervous system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Information subsystem of the organism</a:t>
            </a:r>
          </a:p>
          <a:p>
            <a:r>
              <a:rPr lang="en-GB" altLang="en-US"/>
              <a:t>Higher animals have nervous tissue as a tissue system (</a:t>
            </a:r>
            <a:r>
              <a:rPr lang="en-GB" altLang="en-US">
                <a:sym typeface="Wingdings" panose="05000000000000000000" pitchFamily="2" charset="2"/>
              </a:rPr>
              <a:t> nervous system)</a:t>
            </a:r>
            <a:endParaRPr lang="en-GB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90FE8-EE57-46D9-9023-68566D7001F3}" type="slidenum">
              <a:rPr lang="en-GB" altLang="en-US"/>
              <a:pPr/>
              <a:t>40</a:t>
            </a:fld>
            <a:endParaRPr lang="en-GB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Brain complexity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Brains without memory and information subsystem are less complex; i.e., those with little associative structures, e.g., jellyfish</a:t>
            </a:r>
          </a:p>
          <a:p>
            <a:r>
              <a:rPr lang="en-GB" altLang="en-US"/>
              <a:t>Brains with memory and information subsystem are more complex; i.e., those with more associative structures, e.g., cat</a:t>
            </a:r>
          </a:p>
        </p:txBody>
      </p:sp>
    </p:spTree>
    <p:extLst>
      <p:ext uri="{BB962C8B-B14F-4D97-AF65-F5344CB8AC3E}">
        <p14:creationId xmlns:p14="http://schemas.microsoft.com/office/powerpoint/2010/main" val="276196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97A7C-F183-404A-BBB9-D0B1ED0162E7}" type="slidenum">
              <a:rPr lang="en-GB" altLang="en-US"/>
              <a:pPr/>
              <a:t>41</a:t>
            </a:fld>
            <a:endParaRPr lang="en-GB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Cortex complexity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cortex is the most developed associative structure in vertebrates</a:t>
            </a:r>
          </a:p>
          <a:p>
            <a:r>
              <a:rPr lang="en-GB" altLang="en-US"/>
              <a:t>More associative cortex </a:t>
            </a:r>
            <a:r>
              <a:rPr lang="en-GB" altLang="en-US">
                <a:sym typeface="Wingdings" panose="05000000000000000000" pitchFamily="2" charset="2"/>
              </a:rPr>
              <a:t> more complex brain / nervous system / organism</a:t>
            </a:r>
          </a:p>
          <a:p>
            <a:r>
              <a:rPr lang="en-GB" altLang="en-US">
                <a:sym typeface="Wingdings" panose="05000000000000000000" pitchFamily="2" charset="2"/>
              </a:rPr>
              <a:t>More complex identity  personality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10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CAF6-BAF9-46E5-A3E3-234F463C7E63}" type="slidenum">
              <a:rPr lang="en-GB" altLang="en-US"/>
              <a:pPr/>
              <a:t>42</a:t>
            </a:fld>
            <a:endParaRPr lang="en-GB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Nervous system</a:t>
            </a:r>
          </a:p>
          <a:p>
            <a:r>
              <a:rPr lang="en-GB" altLang="en-US" dirty="0"/>
              <a:t>Sensory and other sub-systems</a:t>
            </a:r>
          </a:p>
          <a:p>
            <a:r>
              <a:rPr lang="en-GB" altLang="en-US" dirty="0"/>
              <a:t>The brain</a:t>
            </a:r>
          </a:p>
          <a:p>
            <a:r>
              <a:rPr lang="en-GB" altLang="en-US" dirty="0" smtClean="0"/>
              <a:t>Information </a:t>
            </a:r>
            <a:r>
              <a:rPr lang="en-GB" altLang="en-US" dirty="0"/>
              <a:t>subsystem of the nervous system: mind</a:t>
            </a:r>
          </a:p>
          <a:p>
            <a:r>
              <a:rPr lang="en-GB" altLang="en-US" dirty="0"/>
              <a:t>Identity violation and adaptation</a:t>
            </a:r>
          </a:p>
          <a:p>
            <a:r>
              <a:rPr lang="en-GB" altLang="en-US" dirty="0"/>
              <a:t>Complexity of brain and mind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A3FF2-33EE-4A69-951D-D738D95694FB}" type="slidenum">
              <a:rPr lang="en-GB" altLang="en-US"/>
              <a:pPr/>
              <a:t>43</a:t>
            </a:fld>
            <a:endParaRPr lang="en-GB" alt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1  </a:t>
            </a:r>
            <a:endParaRPr lang="en-GB" alt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the nervous system of most animals has a visual subsystem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centres of subsystems of insect nervous systems are organized in ganglions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insects usually have large associative ganglions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visual illusions are meaningful communications within the visual subsystem ?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C73B9-99F4-49F9-B1C7-84C2FC57AF26}" type="slidenum">
              <a:rPr lang="en-GB" altLang="en-US"/>
              <a:pPr/>
              <a:t>44</a:t>
            </a:fld>
            <a:endParaRPr lang="en-GB" alt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2  </a:t>
            </a:r>
            <a:endParaRPr lang="en-GB" alt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 smtClean="0"/>
              <a:t>5. </a:t>
            </a:r>
            <a:r>
              <a:rPr lang="en-GB" altLang="en-US" sz="2400" dirty="0"/>
              <a:t>Is it true that the key question of the identity subsystem is ‘Who am I’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/>
              <a:t>6</a:t>
            </a:r>
            <a:r>
              <a:rPr lang="en-GB" altLang="en-US" sz="2400" dirty="0" smtClean="0"/>
              <a:t>. </a:t>
            </a:r>
            <a:r>
              <a:rPr lang="en-GB" altLang="en-US" sz="2400" dirty="0"/>
              <a:t>Is it true that the mind is an independent system from the brain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/>
              <a:t>7</a:t>
            </a:r>
            <a:r>
              <a:rPr lang="en-GB" altLang="en-US" sz="2400" dirty="0" smtClean="0"/>
              <a:t>. </a:t>
            </a:r>
            <a:r>
              <a:rPr lang="en-GB" altLang="en-US" sz="2400" dirty="0"/>
              <a:t>Is it true that self-analysis paradoxes lead to damages in the mind system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/>
              <a:t>8</a:t>
            </a:r>
            <a:r>
              <a:rPr lang="en-GB" altLang="en-US" sz="2400" dirty="0" smtClean="0"/>
              <a:t>. </a:t>
            </a:r>
            <a:r>
              <a:rPr lang="en-GB" altLang="en-US" sz="2400" dirty="0"/>
              <a:t>Is it true that the lack of reproduction of the identity system due to paradoxes may lead to triggering self-destruction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 dirty="0" smtClean="0"/>
              <a:t>9. </a:t>
            </a:r>
            <a:r>
              <a:rPr lang="en-GB" altLang="en-US" sz="2400" dirty="0"/>
              <a:t>Is it true that brains with more associative structures characterise more complex organisms ?</a:t>
            </a:r>
          </a:p>
        </p:txBody>
      </p:sp>
    </p:spTree>
    <p:extLst>
      <p:ext uri="{BB962C8B-B14F-4D97-AF65-F5344CB8AC3E}">
        <p14:creationId xmlns:p14="http://schemas.microsoft.com/office/powerpoint/2010/main" val="9348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3C77-D77D-4FAA-AAA9-17A795EFC4F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231188" cy="1143000"/>
          </a:xfrm>
        </p:spPr>
        <p:txBody>
          <a:bodyPr/>
          <a:lstStyle/>
          <a:p>
            <a:r>
              <a:rPr lang="en-GB" altLang="en-US" sz="4000"/>
              <a:t>Subsystems of the nervous system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Sensory and motor subsystems</a:t>
            </a:r>
          </a:p>
          <a:p>
            <a:r>
              <a:rPr lang="en-GB" altLang="en-US"/>
              <a:t>E.g., olfactory system, visual system, motor system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7CE97-BEAF-4944-A6D8-289D3B76400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520113" cy="1143000"/>
          </a:xfrm>
        </p:spPr>
        <p:txBody>
          <a:bodyPr/>
          <a:lstStyle/>
          <a:p>
            <a:r>
              <a:rPr lang="en-GB" altLang="en-US" sz="4000"/>
              <a:t>Organisation of nervous subsystems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Ganglions in insects, e.g., olfactory lobe, stomatogastric ganglion</a:t>
            </a:r>
          </a:p>
          <a:p>
            <a:r>
              <a:rPr lang="en-GB" altLang="en-US"/>
              <a:t>Each ganglion contains neurons communicating about a specific topic, a part of the self description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6DD4-2DF4-4836-8EBF-B931509FDA02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brain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07375" cy="2816225"/>
          </a:xfrm>
        </p:spPr>
        <p:txBody>
          <a:bodyPr/>
          <a:lstStyle/>
          <a:p>
            <a:r>
              <a:rPr lang="en-GB" altLang="en-US"/>
              <a:t>Collection of major ganglions with specialist integrating components (integrating ganglions)</a:t>
            </a:r>
          </a:p>
          <a:p>
            <a:r>
              <a:rPr lang="en-GB" altLang="en-US"/>
              <a:t>E.g., insect brain, octopus brain, cat brain</a:t>
            </a:r>
          </a:p>
        </p:txBody>
      </p:sp>
      <p:pic>
        <p:nvPicPr>
          <p:cNvPr id="68613" name="Picture 5" descr="Biene_Gehirn_Toluidinblue_small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262438"/>
            <a:ext cx="2592387" cy="168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4427538" y="5991225"/>
            <a:ext cx="32400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(www.neurobiologie.fu-berlin.de/gruenewald)</a:t>
            </a:r>
          </a:p>
        </p:txBody>
      </p:sp>
      <p:pic>
        <p:nvPicPr>
          <p:cNvPr id="68616" name="Picture 8" descr="Cat Brain im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221163"/>
            <a:ext cx="2736850" cy="185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971550" y="6165850"/>
            <a:ext cx="3455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(serendip.brynmawr.edu)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67F6-212E-42D5-8081-D701C580E8D9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Large brains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Components:</a:t>
            </a:r>
          </a:p>
          <a:p>
            <a:pPr lvl="1"/>
            <a:r>
              <a:rPr lang="en-GB" altLang="en-US"/>
              <a:t>Brain stem</a:t>
            </a:r>
          </a:p>
          <a:p>
            <a:pPr lvl="1"/>
            <a:r>
              <a:rPr lang="en-GB" altLang="en-US"/>
              <a:t>Midbrain</a:t>
            </a:r>
          </a:p>
          <a:p>
            <a:pPr lvl="1"/>
            <a:r>
              <a:rPr lang="en-GB" altLang="en-US"/>
              <a:t>Limbic system</a:t>
            </a:r>
          </a:p>
          <a:p>
            <a:pPr lvl="1"/>
            <a:r>
              <a:rPr lang="en-GB" altLang="en-US"/>
              <a:t>Cortex</a:t>
            </a:r>
          </a:p>
        </p:txBody>
      </p:sp>
      <p:pic>
        <p:nvPicPr>
          <p:cNvPr id="69636" name="Picture 4" descr="SmallBrainsInv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1A1A1A"/>
              </a:clrFrom>
              <a:clrTo>
                <a:srgbClr val="1A1A1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844675"/>
            <a:ext cx="2562225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FED56-5307-41DB-8F22-22227ED99A1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Sensory systems – 1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Components:</a:t>
            </a:r>
          </a:p>
          <a:p>
            <a:pPr lvl="1">
              <a:lnSpc>
                <a:spcPct val="80000"/>
              </a:lnSpc>
            </a:pPr>
            <a:r>
              <a:rPr lang="en-GB" altLang="en-US" sz="2400"/>
              <a:t>Sensory ganglion</a:t>
            </a:r>
          </a:p>
          <a:p>
            <a:pPr lvl="1">
              <a:lnSpc>
                <a:spcPct val="80000"/>
              </a:lnSpc>
            </a:pPr>
            <a:r>
              <a:rPr lang="en-GB" altLang="en-US" sz="2400">
                <a:solidFill>
                  <a:schemeClr val="tx2"/>
                </a:solidFill>
              </a:rPr>
              <a:t>Brainstem nuclei</a:t>
            </a:r>
          </a:p>
          <a:p>
            <a:pPr lvl="1">
              <a:lnSpc>
                <a:spcPct val="80000"/>
              </a:lnSpc>
            </a:pPr>
            <a:r>
              <a:rPr lang="en-GB" altLang="en-US" sz="2400">
                <a:solidFill>
                  <a:srgbClr val="66FF33"/>
                </a:solidFill>
              </a:rPr>
              <a:t>Midbrain centres</a:t>
            </a:r>
          </a:p>
          <a:p>
            <a:pPr lvl="1">
              <a:lnSpc>
                <a:spcPct val="80000"/>
              </a:lnSpc>
            </a:pPr>
            <a:r>
              <a:rPr lang="en-GB" altLang="en-US" sz="2400">
                <a:solidFill>
                  <a:srgbClr val="FFFF00"/>
                </a:solidFill>
              </a:rPr>
              <a:t>Limbic centres</a:t>
            </a:r>
          </a:p>
          <a:p>
            <a:pPr lvl="1">
              <a:lnSpc>
                <a:spcPct val="80000"/>
              </a:lnSpc>
            </a:pPr>
            <a:r>
              <a:rPr lang="en-GB" altLang="en-US" sz="2400">
                <a:solidFill>
                  <a:schemeClr val="accent1"/>
                </a:solidFill>
              </a:rPr>
              <a:t>Cortical areas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E.g., auditory system: auditory ganglion, </a:t>
            </a:r>
            <a:r>
              <a:rPr lang="en-GB" altLang="en-US" sz="2800">
                <a:solidFill>
                  <a:schemeClr val="tx2"/>
                </a:solidFill>
              </a:rPr>
              <a:t>cochlear nucleus, superior olivary nucleus,</a:t>
            </a:r>
            <a:r>
              <a:rPr lang="en-GB" altLang="en-US" sz="2800"/>
              <a:t> </a:t>
            </a:r>
            <a:r>
              <a:rPr lang="en-GB" altLang="en-US" sz="2800">
                <a:solidFill>
                  <a:srgbClr val="66FF33"/>
                </a:solidFill>
              </a:rPr>
              <a:t>inferior colliculus</a:t>
            </a:r>
            <a:r>
              <a:rPr lang="en-GB" altLang="en-US" sz="2800"/>
              <a:t>, </a:t>
            </a:r>
            <a:r>
              <a:rPr lang="en-GB" altLang="en-US" sz="2800">
                <a:solidFill>
                  <a:srgbClr val="FFFF00"/>
                </a:solidFill>
              </a:rPr>
              <a:t>medial geniculate body, lateral posterior nuclei, reticular nucleus,</a:t>
            </a:r>
            <a:r>
              <a:rPr lang="en-GB" altLang="en-US" sz="2800"/>
              <a:t> </a:t>
            </a:r>
            <a:r>
              <a:rPr lang="en-GB" altLang="en-US" sz="2800">
                <a:solidFill>
                  <a:schemeClr val="accent1"/>
                </a:solidFill>
              </a:rPr>
              <a:t>auditory cortex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10031</TotalTime>
  <Words>1788</Words>
  <Application>Microsoft Office PowerPoint</Application>
  <PresentationFormat>On-screen Show (4:3)</PresentationFormat>
  <Paragraphs>220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Tahoma</vt:lpstr>
      <vt:lpstr>Times New Roman</vt:lpstr>
      <vt:lpstr>Wingdings</vt:lpstr>
      <vt:lpstr>Whirlpool</vt:lpstr>
      <vt:lpstr>Evolution of Complex Systems</vt:lpstr>
      <vt:lpstr>Objectives</vt:lpstr>
      <vt:lpstr>Neurons</vt:lpstr>
      <vt:lpstr>Nervous system</vt:lpstr>
      <vt:lpstr>Subsystems of the nervous system</vt:lpstr>
      <vt:lpstr>Organisation of nervous subsystems</vt:lpstr>
      <vt:lpstr>The brain</vt:lpstr>
      <vt:lpstr>Large brains</vt:lpstr>
      <vt:lpstr>Sensory systems – 1 </vt:lpstr>
      <vt:lpstr>Sensory systems – 2 </vt:lpstr>
      <vt:lpstr>Motor system</vt:lpstr>
      <vt:lpstr>Association areas</vt:lpstr>
      <vt:lpstr>Integration of neural subsystems</vt:lpstr>
      <vt:lpstr>Communications in neural subsystems</vt:lpstr>
      <vt:lpstr>System boundary of neural subsystems</vt:lpstr>
      <vt:lpstr>Meaningful and meaningless</vt:lpstr>
      <vt:lpstr>Memory and the nervous system</vt:lpstr>
      <vt:lpstr>Information subsystem of an information subsystem</vt:lpstr>
      <vt:lpstr>Long-term memory</vt:lpstr>
      <vt:lpstr>Memory and brain</vt:lpstr>
      <vt:lpstr>‘Who am I ?’</vt:lpstr>
      <vt:lpstr>Actions of the information subsystem</vt:lpstr>
      <vt:lpstr>Perceptions of the information subsystem</vt:lpstr>
      <vt:lpstr>Memory and language</vt:lpstr>
      <vt:lpstr>Language and reference</vt:lpstr>
      <vt:lpstr>The mind</vt:lpstr>
      <vt:lpstr>Good and bad</vt:lpstr>
      <vt:lpstr>The mind subsystem of the nervous system</vt:lpstr>
      <vt:lpstr>Language grammar</vt:lpstr>
      <vt:lpstr>Meaningful communications</vt:lpstr>
      <vt:lpstr>Meaningless communications</vt:lpstr>
      <vt:lpstr>Happiness and euphoria</vt:lpstr>
      <vt:lpstr>Sadness and depression</vt:lpstr>
      <vt:lpstr>Suicide</vt:lpstr>
      <vt:lpstr>Multiple-personality disorder</vt:lpstr>
      <vt:lpstr>Pharmacological interventions</vt:lpstr>
      <vt:lpstr>Adaptation in the mind – 1  </vt:lpstr>
      <vt:lpstr>Adaptation in the mind – 2</vt:lpstr>
      <vt:lpstr>Subsystems of the mind</vt:lpstr>
      <vt:lpstr>Brain complexity</vt:lpstr>
      <vt:lpstr>Cortex complexity</vt:lpstr>
      <vt:lpstr>Summary</vt:lpstr>
      <vt:lpstr>Q&amp;A – 1  </vt:lpstr>
      <vt:lpstr>Q&amp;A – 2  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58</cp:revision>
  <dcterms:created xsi:type="dcterms:W3CDTF">2002-03-10T14:00:31Z</dcterms:created>
  <dcterms:modified xsi:type="dcterms:W3CDTF">2022-09-03T09:50:17Z</dcterms:modified>
</cp:coreProperties>
</file>