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5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96" r:id="rId15"/>
    <p:sldId id="297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99" r:id="rId24"/>
    <p:sldId id="301" r:id="rId25"/>
    <p:sldId id="302" r:id="rId26"/>
    <p:sldId id="303" r:id="rId27"/>
    <p:sldId id="304" r:id="rId28"/>
    <p:sldId id="305" r:id="rId29"/>
    <p:sldId id="306" r:id="rId30"/>
    <p:sldId id="307" r:id="rId31"/>
    <p:sldId id="308" r:id="rId32"/>
    <p:sldId id="309" r:id="rId33"/>
    <p:sldId id="310" r:id="rId34"/>
    <p:sldId id="311" r:id="rId35"/>
    <p:sldId id="312" r:id="rId36"/>
    <p:sldId id="313" r:id="rId37"/>
    <p:sldId id="314" r:id="rId38"/>
    <p:sldId id="315" r:id="rId39"/>
    <p:sldId id="316" r:id="rId40"/>
    <p:sldId id="317" r:id="rId41"/>
    <p:sldId id="318" r:id="rId42"/>
    <p:sldId id="319" r:id="rId43"/>
    <p:sldId id="320" r:id="rId44"/>
    <p:sldId id="321" r:id="rId45"/>
    <p:sldId id="322" r:id="rId46"/>
    <p:sldId id="323" r:id="rId47"/>
    <p:sldId id="324" r:id="rId48"/>
    <p:sldId id="291" r:id="rId49"/>
    <p:sldId id="325" r:id="rId50"/>
    <p:sldId id="293" r:id="rId51"/>
    <p:sldId id="294" r:id="rId52"/>
    <p:sldId id="326" r:id="rId5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3399"/>
    <a:srgbClr val="66FF33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93" autoAdjust="0"/>
  </p:normalViewPr>
  <p:slideViewPr>
    <p:cSldViewPr>
      <p:cViewPr varScale="1">
        <p:scale>
          <a:sx n="82" d="100"/>
          <a:sy n="82" d="100"/>
        </p:scale>
        <p:origin x="45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634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34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634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F5232DF-507E-4A58-AD8F-8EB8BEAE279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232DF-507E-4A58-AD8F-8EB8BEAE2799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024622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232DF-507E-4A58-AD8F-8EB8BEAE2799}" type="slidenum">
              <a:rPr lang="en-GB" altLang="en-US" smtClean="0"/>
              <a:pPr/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024514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232DF-507E-4A58-AD8F-8EB8BEAE2799}" type="slidenum">
              <a:rPr lang="en-GB" altLang="en-US" smtClean="0"/>
              <a:pPr/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530281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232DF-507E-4A58-AD8F-8EB8BEAE2799}" type="slidenum">
              <a:rPr lang="en-GB" altLang="en-US" smtClean="0"/>
              <a:pPr/>
              <a:t>12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762545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232DF-507E-4A58-AD8F-8EB8BEAE2799}" type="slidenum">
              <a:rPr lang="en-GB" altLang="en-US" smtClean="0"/>
              <a:pPr/>
              <a:t>13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401112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232DF-507E-4A58-AD8F-8EB8BEAE2799}" type="slidenum">
              <a:rPr lang="en-GB" altLang="en-US" smtClean="0"/>
              <a:pPr/>
              <a:t>14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063610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232DF-507E-4A58-AD8F-8EB8BEAE2799}" type="slidenum">
              <a:rPr lang="en-GB" altLang="en-US" smtClean="0"/>
              <a:pPr/>
              <a:t>15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474037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232DF-507E-4A58-AD8F-8EB8BEAE2799}" type="slidenum">
              <a:rPr lang="en-GB" altLang="en-US" smtClean="0"/>
              <a:pPr/>
              <a:t>16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909479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232DF-507E-4A58-AD8F-8EB8BEAE2799}" type="slidenum">
              <a:rPr lang="en-GB" altLang="en-US" smtClean="0"/>
              <a:pPr/>
              <a:t>17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477885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232DF-507E-4A58-AD8F-8EB8BEAE2799}" type="slidenum">
              <a:rPr lang="en-GB" altLang="en-US" smtClean="0"/>
              <a:pPr/>
              <a:t>18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179181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232DF-507E-4A58-AD8F-8EB8BEAE2799}" type="slidenum">
              <a:rPr lang="en-GB" altLang="en-US" smtClean="0"/>
              <a:pPr/>
              <a:t>19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883292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232DF-507E-4A58-AD8F-8EB8BEAE2799}" type="slidenum">
              <a:rPr lang="en-GB" altLang="en-US" smtClean="0"/>
              <a:pPr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0940451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232DF-507E-4A58-AD8F-8EB8BEAE2799}" type="slidenum">
              <a:rPr lang="en-GB" altLang="en-US" smtClean="0"/>
              <a:pPr/>
              <a:t>20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6048241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232DF-507E-4A58-AD8F-8EB8BEAE2799}" type="slidenum">
              <a:rPr lang="en-GB" altLang="en-US" smtClean="0"/>
              <a:pPr/>
              <a:t>21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0736684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232DF-507E-4A58-AD8F-8EB8BEAE2799}" type="slidenum">
              <a:rPr lang="en-GB" altLang="en-US" smtClean="0"/>
              <a:pPr/>
              <a:t>22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1747801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232DF-507E-4A58-AD8F-8EB8BEAE2799}" type="slidenum">
              <a:rPr lang="en-GB" altLang="en-US" smtClean="0"/>
              <a:pPr/>
              <a:t>23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8576181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232DF-507E-4A58-AD8F-8EB8BEAE2799}" type="slidenum">
              <a:rPr lang="en-GB" altLang="en-US" smtClean="0"/>
              <a:pPr/>
              <a:t>48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1957748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232DF-507E-4A58-AD8F-8EB8BEAE2799}" type="slidenum">
              <a:rPr lang="en-GB" altLang="en-US" smtClean="0"/>
              <a:pPr/>
              <a:t>50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1150413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232DF-507E-4A58-AD8F-8EB8BEAE2799}" type="slidenum">
              <a:rPr lang="en-GB" altLang="en-US" smtClean="0"/>
              <a:pPr/>
              <a:t>51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7949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232DF-507E-4A58-AD8F-8EB8BEAE2799}" type="slidenum">
              <a:rPr lang="en-GB" altLang="en-US" smtClean="0"/>
              <a:pPr/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395486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232DF-507E-4A58-AD8F-8EB8BEAE2799}" type="slidenum">
              <a:rPr lang="en-GB" altLang="en-US" smtClean="0"/>
              <a:pPr/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723956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232DF-507E-4A58-AD8F-8EB8BEAE2799}" type="slidenum">
              <a:rPr lang="en-GB" altLang="en-US" smtClean="0"/>
              <a:pPr/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105686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232DF-507E-4A58-AD8F-8EB8BEAE2799}" type="slidenum">
              <a:rPr lang="en-GB" altLang="en-US" smtClean="0"/>
              <a:pPr/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634237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232DF-507E-4A58-AD8F-8EB8BEAE2799}" type="slidenum">
              <a:rPr lang="en-GB" altLang="en-US" smtClean="0"/>
              <a:pPr/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8592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232DF-507E-4A58-AD8F-8EB8BEAE2799}" type="slidenum">
              <a:rPr lang="en-GB" altLang="en-US" smtClean="0"/>
              <a:pPr/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956947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5232DF-507E-4A58-AD8F-8EB8BEAE2799}" type="slidenum">
              <a:rPr lang="en-GB" altLang="en-US" smtClean="0"/>
              <a:pPr/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913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0" y="0"/>
            <a:ext cx="825500" cy="6858000"/>
          </a:xfrm>
          <a:prstGeom prst="rect">
            <a:avLst/>
          </a:prstGeom>
          <a:solidFill>
            <a:schemeClr val="tx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90600" y="1171575"/>
            <a:ext cx="7467600" cy="2105025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600">
                <a:solidFill>
                  <a:srgbClr val="CCFFFF"/>
                </a:solidFill>
              </a:defRPr>
            </a:lvl1pPr>
          </a:lstStyle>
          <a:p>
            <a:pPr lvl="0"/>
            <a:r>
              <a:rPr lang="en-GB" altLang="en-US" noProof="0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4000">
                <a:solidFill>
                  <a:srgbClr val="CCECFF"/>
                </a:solidFill>
              </a:defRPr>
            </a:lvl1pPr>
          </a:lstStyle>
          <a:p>
            <a:pPr lvl="0"/>
            <a:r>
              <a:rPr lang="en-GB" altLang="en-US" noProof="0" smtClean="0"/>
              <a:t>Click to edit Master subtitle style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838200" y="6248400"/>
            <a:ext cx="17526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276600" y="6248400"/>
            <a:ext cx="28956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fld id="{F300C961-5A85-40C5-AC40-BA0F359038FB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ltGray">
          <a:xfrm>
            <a:off x="0" y="3543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412D9F-A1BC-4911-AC9A-2D8EAA492F8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19179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20574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0198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2CB6B4-1A39-4B44-8966-C14755CEBD9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07025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A1EE4E-87C1-46A3-AE95-FF1CFA63FF9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81008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217D38-D04F-4929-AC95-CC0839E28E1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34657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FEBA28-F35B-4031-91AF-0C31CF52C8C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94273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AD07A5-03F6-498D-9966-769A3DD4FFC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84241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1427C0-AC94-4B83-AB59-94D32653B73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51130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343B19-4C2F-4502-8277-F9B64EC0566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3002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C323D7-1C58-43F1-837A-E0E5874027C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30218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19F57C-62B1-4102-8293-D195E5F306E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04697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endParaRPr lang="en-GB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en-GB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fld id="{D5E5F78D-ACFA-49FB-928C-F1E6EE4BDC24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0" y="1638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/>
              <a:t>Evolution of Complex Systems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3716338"/>
            <a:ext cx="8172450" cy="2566987"/>
          </a:xfrm>
        </p:spPr>
        <p:txBody>
          <a:bodyPr/>
          <a:lstStyle/>
          <a:p>
            <a:r>
              <a:rPr lang="en-GB" altLang="en-US" sz="2800" dirty="0"/>
              <a:t>Lecture 7: Society and its </a:t>
            </a:r>
            <a:r>
              <a:rPr lang="en-GB" altLang="en-US" sz="2800" dirty="0" smtClean="0"/>
              <a:t>reproduction</a:t>
            </a:r>
          </a:p>
          <a:p>
            <a:r>
              <a:rPr lang="en-GB" altLang="en-US" sz="3600" dirty="0" smtClean="0"/>
              <a:t>Peter </a:t>
            </a:r>
            <a:r>
              <a:rPr lang="en-GB" altLang="en-US" sz="3600" dirty="0"/>
              <a:t>Andras </a:t>
            </a:r>
            <a:r>
              <a:rPr lang="en-GB" altLang="en-US" sz="3600" dirty="0" smtClean="0"/>
              <a:t>peter.andras.ncl@gmail.com</a:t>
            </a:r>
            <a:endParaRPr lang="en-GB" altLang="en-US" sz="3600" dirty="0"/>
          </a:p>
          <a:p>
            <a:endParaRPr lang="en-GB" alt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4139952" y="6283325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2022 Edition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0ABFD-5B71-4106-A8E2-225C16E43D0A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Mind and language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Mind = information subsystem of the nervous system, generated by the double contingency of ‘who am I’</a:t>
            </a:r>
          </a:p>
          <a:p>
            <a:r>
              <a:rPr lang="en-GB" altLang="en-US" dirty="0"/>
              <a:t>Language of mind: discussing about itself – ‘who am I</a:t>
            </a:r>
            <a:r>
              <a:rPr lang="en-GB" altLang="en-US" dirty="0" smtClean="0"/>
              <a:t>’</a:t>
            </a:r>
          </a:p>
          <a:p>
            <a:r>
              <a:rPr lang="en-GB" altLang="en-US" dirty="0" smtClean="0"/>
              <a:t>The mind exists in a social context, ‘who am I’ is defined mainly in this context of interactions with other humans</a:t>
            </a:r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E8335-03EE-4DCE-94D5-CC067B58D7B5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447088" cy="1143000"/>
          </a:xfrm>
        </p:spPr>
        <p:txBody>
          <a:bodyPr/>
          <a:lstStyle/>
          <a:p>
            <a:r>
              <a:rPr lang="en-GB" altLang="en-US" sz="4000"/>
              <a:t>Subsystems of the nervous system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Visual, auditory, motor, etc. subsystems</a:t>
            </a:r>
          </a:p>
          <a:p>
            <a:r>
              <a:rPr lang="en-GB" altLang="en-US"/>
              <a:t>Information subsystem: memory processing – associative subsystems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8C197-B7B3-4289-9033-FA1977598BBC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Language subsystems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Language understanding subsystem: Wernicke area</a:t>
            </a:r>
          </a:p>
          <a:p>
            <a:r>
              <a:rPr lang="en-GB" altLang="en-US"/>
              <a:t>Language behaviour production subsystem: Broca area (speech production)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B69E3-5082-460E-B4C3-8764A33EEE69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Behavioural language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Animals: courtship, fighting, body language, vocalisation</a:t>
            </a:r>
          </a:p>
          <a:p>
            <a:r>
              <a:rPr lang="en-GB" altLang="en-US"/>
              <a:t>Humans: facial gestures, body language, vocalisation, speech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9938F-022A-4BF6-88BC-1D290D018637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Behavioural society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System of behavioural communications between animals</a:t>
            </a:r>
          </a:p>
          <a:p>
            <a:r>
              <a:rPr lang="en-GB" altLang="en-US"/>
              <a:t>E.g., ants, bees, monkeys, dogs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93518-95C6-43AE-AEC1-E8556C870CAB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Memories of behaviours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/>
              <a:t>Human language – long-term memory</a:t>
            </a:r>
          </a:p>
          <a:p>
            <a:r>
              <a:rPr lang="en-GB" altLang="en-US" sz="2800"/>
              <a:t>Memories of behaviours </a:t>
            </a:r>
            <a:r>
              <a:rPr lang="en-GB" altLang="en-US" sz="2800">
                <a:sym typeface="Wingdings" panose="05000000000000000000" pitchFamily="2" charset="2"/>
              </a:rPr>
              <a:t> long-term memory  communications about long-term memories  human language</a:t>
            </a:r>
          </a:p>
          <a:p>
            <a:r>
              <a:rPr lang="en-GB" altLang="en-US" sz="2800">
                <a:sym typeface="Wingdings" panose="05000000000000000000" pitchFamily="2" charset="2"/>
              </a:rPr>
              <a:t>Memories of behavioural communications  communications between such memories</a:t>
            </a:r>
          </a:p>
          <a:p>
            <a:r>
              <a:rPr lang="en-GB" altLang="en-US" sz="2800">
                <a:sym typeface="Wingdings" panose="05000000000000000000" pitchFamily="2" charset="2"/>
              </a:rPr>
              <a:t>System of verbal inter-human communications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65431-3014-4656-BAEE-F9192EE851F0}" type="slidenum">
              <a:rPr lang="en-GB" altLang="en-US"/>
              <a:pPr/>
              <a:t>16</a:t>
            </a:fld>
            <a:endParaRPr lang="en-GB" altLang="en-US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Human communications – 1 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Words: sequences of phonemes</a:t>
            </a:r>
          </a:p>
          <a:p>
            <a:r>
              <a:rPr lang="en-GB" altLang="en-US"/>
              <a:t>Sentences: sequences of words</a:t>
            </a:r>
          </a:p>
          <a:p>
            <a:r>
              <a:rPr lang="en-GB" altLang="en-US"/>
              <a:t>Communications: set of sentences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4EDFF-C84F-408D-BAE4-01B833835158}" type="slidenum">
              <a:rPr lang="en-GB" altLang="en-US"/>
              <a:pPr/>
              <a:t>17</a:t>
            </a:fld>
            <a:endParaRPr lang="en-GB" altLang="en-US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Human communications – 2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Rules of phoneme consecutiveness: very sharp conditional distributions</a:t>
            </a:r>
          </a:p>
          <a:p>
            <a:r>
              <a:rPr lang="en-GB" altLang="en-US"/>
              <a:t>Rules of word consecutiveness: grammar of the language</a:t>
            </a:r>
          </a:p>
          <a:p>
            <a:r>
              <a:rPr lang="en-GB" altLang="en-US"/>
              <a:t>Rules of large scale communications: semantic rules of referencing between sentences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76B85-3B06-4010-A081-C22F108DB19F}" type="slidenum">
              <a:rPr lang="en-GB" altLang="en-US"/>
              <a:pPr/>
              <a:t>18</a:t>
            </a:fld>
            <a:endParaRPr lang="en-GB" altLang="en-US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915400" cy="1143000"/>
          </a:xfrm>
        </p:spPr>
        <p:txBody>
          <a:bodyPr/>
          <a:lstStyle/>
          <a:p>
            <a:r>
              <a:rPr lang="en-GB" altLang="en-US" sz="4000"/>
              <a:t>The system of human communications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Human communications referencing other human communications</a:t>
            </a:r>
          </a:p>
          <a:p>
            <a:r>
              <a:rPr lang="en-GB" altLang="en-US"/>
              <a:t>Dense cluster of communications with rare communications around (e.g., communications with a dog)</a:t>
            </a:r>
          </a:p>
          <a:p>
            <a:r>
              <a:rPr lang="en-GB" altLang="en-US"/>
              <a:t>Society = system of human communications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22F8C-69E7-4B91-9C68-ABE48F36142A}" type="slidenum">
              <a:rPr lang="en-GB" altLang="en-US"/>
              <a:pPr/>
              <a:t>19</a:t>
            </a:fld>
            <a:endParaRPr lang="en-GB" altLang="en-US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Actions of the society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Sequence of human communications that induce actions of humans (communication units) on the environment</a:t>
            </a:r>
          </a:p>
          <a:p>
            <a:r>
              <a:rPr lang="en-GB" altLang="en-US"/>
              <a:t>E.g., calling closer another human or executing a scientific experiment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DD467-B6D6-4AFC-A6EE-8970E61CD408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Objectives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 dirty="0"/>
              <a:t>Multi-organism systems</a:t>
            </a:r>
          </a:p>
          <a:p>
            <a:r>
              <a:rPr lang="en-GB" altLang="en-US" sz="2800" dirty="0"/>
              <a:t>Human communications</a:t>
            </a:r>
          </a:p>
          <a:p>
            <a:r>
              <a:rPr lang="en-GB" altLang="en-US" sz="2800" dirty="0"/>
              <a:t>Human </a:t>
            </a:r>
            <a:r>
              <a:rPr lang="en-GB" altLang="en-US" sz="2800" dirty="0" smtClean="0"/>
              <a:t>society</a:t>
            </a:r>
          </a:p>
          <a:p>
            <a:r>
              <a:rPr lang="en-GB" altLang="en-US" sz="2800" dirty="0"/>
              <a:t>Human artefacts and writing</a:t>
            </a:r>
          </a:p>
          <a:p>
            <a:r>
              <a:rPr lang="en-GB" altLang="en-US" sz="2800" dirty="0"/>
              <a:t>Education system</a:t>
            </a:r>
          </a:p>
          <a:p>
            <a:r>
              <a:rPr lang="en-GB" altLang="en-US" sz="2800" dirty="0"/>
              <a:t>The system of religion</a:t>
            </a:r>
          </a:p>
          <a:p>
            <a:r>
              <a:rPr lang="en-GB" altLang="en-US" sz="2800" dirty="0"/>
              <a:t>The system of science</a:t>
            </a:r>
          </a:p>
          <a:p>
            <a:r>
              <a:rPr lang="en-GB" altLang="en-US" sz="2800" dirty="0"/>
              <a:t>Identity violation and adaptation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C250F-080B-47EA-A221-6A65B2443785}" type="slidenum">
              <a:rPr lang="en-GB" altLang="en-US"/>
              <a:pPr/>
              <a:t>20</a:t>
            </a:fld>
            <a:endParaRPr lang="en-GB" altLang="en-US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Perceptions of the society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Environment induced changes in communication units (humans) induce human communications</a:t>
            </a:r>
          </a:p>
          <a:p>
            <a:r>
              <a:rPr lang="en-GB" altLang="en-US"/>
              <a:t>Such communications may differ from the most expected ones conveying perceptions for the society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CB4C7-BF76-4131-820B-7131A6ED8C96}" type="slidenum">
              <a:rPr lang="en-GB" altLang="en-US"/>
              <a:pPr/>
              <a:t>21</a:t>
            </a:fld>
            <a:endParaRPr lang="en-GB" altLang="en-US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Meaningful communications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/>
              <a:t>Reference other human communications and are referenced by others following the continuation rules of human communications</a:t>
            </a:r>
          </a:p>
          <a:p>
            <a:pPr>
              <a:lnSpc>
                <a:spcPct val="90000"/>
              </a:lnSpc>
            </a:pPr>
            <a:r>
              <a:rPr lang="en-GB" altLang="en-US"/>
              <a:t>Contribute to the reproduction / maintenance and expansion of the society system</a:t>
            </a:r>
          </a:p>
          <a:p>
            <a:pPr>
              <a:lnSpc>
                <a:spcPct val="90000"/>
              </a:lnSpc>
            </a:pPr>
            <a:r>
              <a:rPr lang="en-GB" altLang="en-US"/>
              <a:t>E.g., gossiping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5E830-A56A-4061-8CC7-368FB156F059}" type="slidenum">
              <a:rPr lang="en-GB" altLang="en-US"/>
              <a:pPr/>
              <a:t>22</a:t>
            </a:fld>
            <a:endParaRPr lang="en-GB" altLang="en-US"/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Meaningless communications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/>
              <a:t>Communications that lead to communications that cannot be referenced</a:t>
            </a:r>
          </a:p>
          <a:p>
            <a:pPr>
              <a:lnSpc>
                <a:spcPct val="90000"/>
              </a:lnSpc>
            </a:pPr>
            <a:r>
              <a:rPr lang="en-GB" altLang="en-US" sz="2800"/>
              <a:t>Such communications are about paradoxes, i.e. case when it is impossible to decide whether the communication is correct or not according to the rules of communications</a:t>
            </a:r>
          </a:p>
          <a:p>
            <a:pPr>
              <a:lnSpc>
                <a:spcPct val="90000"/>
              </a:lnSpc>
            </a:pPr>
            <a:r>
              <a:rPr lang="en-GB" altLang="en-US" sz="2800"/>
              <a:t>The correctness refers to the semantic correctness not to the grammar or word phoneme order (these are very sharply defined)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21EFC-9CBA-4488-AFCA-8754AABF2CC2}" type="slidenum">
              <a:rPr lang="en-GB" altLang="en-US"/>
              <a:pPr/>
              <a:t>23</a:t>
            </a:fld>
            <a:endParaRPr lang="en-GB" altLang="en-US"/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Faults, errors and failures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400"/>
              <a:t>Faulty communication: ‘ratulleps’, ‘cat the ate big the mouse’, ‘she was blonde with blue eyes, so it was running around the table, and the cherries were really ripe’ – senseless communications</a:t>
            </a:r>
          </a:p>
          <a:p>
            <a:pPr>
              <a:lnSpc>
                <a:spcPct val="90000"/>
              </a:lnSpc>
            </a:pPr>
            <a:r>
              <a:rPr lang="en-GB" altLang="en-US" sz="2400"/>
              <a:t>Error: the politician makes his big speech and the people leave quietly the room, without responding or commenting on his speech – communications are correct and follow the rules, but they don’t have the expected continuation</a:t>
            </a:r>
          </a:p>
          <a:p>
            <a:pPr>
              <a:lnSpc>
                <a:spcPct val="90000"/>
              </a:lnSpc>
            </a:pPr>
            <a:r>
              <a:rPr lang="en-GB" altLang="en-US" sz="2400"/>
              <a:t>Failure: lack of reliable communications lead to weak performance and falling apart of the company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F27F4-70B0-4864-B4C7-48949206CDA6}" type="slidenum">
              <a:rPr lang="en-GB" altLang="en-US"/>
              <a:pPr/>
              <a:t>24</a:t>
            </a:fld>
            <a:endParaRPr lang="en-GB" altLang="en-US"/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Memory – human memories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Records of human communications </a:t>
            </a:r>
          </a:p>
          <a:p>
            <a:r>
              <a:rPr lang="en-GB" altLang="en-US"/>
              <a:t>Reproduction of earlier verbal communications</a:t>
            </a:r>
          </a:p>
          <a:p>
            <a:r>
              <a:rPr lang="en-GB" altLang="en-US"/>
              <a:t>E.g., re-told stories about heroes, rituals, customs</a:t>
            </a:r>
          </a:p>
        </p:txBody>
      </p:sp>
    </p:spTree>
    <p:extLst>
      <p:ext uri="{BB962C8B-B14F-4D97-AF65-F5344CB8AC3E}">
        <p14:creationId xmlns:p14="http://schemas.microsoft.com/office/powerpoint/2010/main" val="40368263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FB5E0-8F41-4842-A449-8307F27D21F7}" type="slidenum">
              <a:rPr lang="en-GB" altLang="en-US"/>
              <a:pPr/>
              <a:t>25</a:t>
            </a:fld>
            <a:endParaRPr lang="en-GB" altLang="en-US"/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Memory – human artefacts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400" dirty="0"/>
              <a:t>Human communications (including behaviours) lead to the production of human artefacts</a:t>
            </a:r>
          </a:p>
          <a:p>
            <a:pPr>
              <a:lnSpc>
                <a:spcPct val="90000"/>
              </a:lnSpc>
            </a:pPr>
            <a:r>
              <a:rPr lang="en-GB" altLang="en-US" sz="2400" dirty="0"/>
              <a:t>E.g. arrow, pot, clothes, painting, sculpture, earring</a:t>
            </a:r>
          </a:p>
          <a:p>
            <a:pPr>
              <a:lnSpc>
                <a:spcPct val="90000"/>
              </a:lnSpc>
            </a:pPr>
            <a:r>
              <a:rPr lang="en-GB" altLang="en-US" sz="2400" dirty="0"/>
              <a:t>Production of such artefacts needs the reproduction of human behaviours leading to them – they facilitate the reproduction of these behaviours</a:t>
            </a:r>
          </a:p>
          <a:p>
            <a:pPr>
              <a:lnSpc>
                <a:spcPct val="90000"/>
              </a:lnSpc>
            </a:pPr>
            <a:r>
              <a:rPr lang="en-GB" altLang="en-US" sz="2400" dirty="0"/>
              <a:t>Human artefacts also facilitate the reproduction of a range of other human behaviours and communications related to their </a:t>
            </a:r>
            <a:r>
              <a:rPr lang="en-GB" altLang="en-US" sz="2400" dirty="0" smtClean="0"/>
              <a:t>use (affordances)</a:t>
            </a:r>
            <a:endParaRPr lang="en-GB" altLang="en-US" sz="2400" dirty="0"/>
          </a:p>
          <a:p>
            <a:pPr>
              <a:lnSpc>
                <a:spcPct val="90000"/>
              </a:lnSpc>
            </a:pPr>
            <a:r>
              <a:rPr lang="en-GB" altLang="en-US" sz="2400" dirty="0"/>
              <a:t>Such artefacts can be considered as forms of human society memories</a:t>
            </a:r>
          </a:p>
        </p:txBody>
      </p:sp>
    </p:spTree>
    <p:extLst>
      <p:ext uri="{BB962C8B-B14F-4D97-AF65-F5344CB8AC3E}">
        <p14:creationId xmlns:p14="http://schemas.microsoft.com/office/powerpoint/2010/main" val="25877505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C977C-6504-4235-B420-B9F4AE444D99}" type="slidenum">
              <a:rPr lang="en-GB" altLang="en-US"/>
              <a:pPr/>
              <a:t>26</a:t>
            </a:fld>
            <a:endParaRPr lang="en-GB" altLang="en-US"/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Writing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/>
              <a:t>Counting of artefacts – core of human memories about human artefacts</a:t>
            </a:r>
          </a:p>
          <a:p>
            <a:pPr>
              <a:lnSpc>
                <a:spcPct val="90000"/>
              </a:lnSpc>
            </a:pPr>
            <a:r>
              <a:rPr lang="en-GB" altLang="en-US"/>
              <a:t>Counting </a:t>
            </a:r>
            <a:r>
              <a:rPr lang="en-GB" altLang="en-US">
                <a:sym typeface="Wingdings" panose="05000000000000000000" pitchFamily="2" charset="2"/>
              </a:rPr>
              <a:t> Writing – accounting in early human societies</a:t>
            </a:r>
          </a:p>
          <a:p>
            <a:pPr>
              <a:lnSpc>
                <a:spcPct val="90000"/>
              </a:lnSpc>
            </a:pPr>
            <a:r>
              <a:rPr lang="en-GB" altLang="en-US">
                <a:sym typeface="Wingdings" panose="05000000000000000000" pitchFamily="2" charset="2"/>
              </a:rPr>
              <a:t>Writing produces records of human communications (including behaviours)</a:t>
            </a:r>
          </a:p>
          <a:p>
            <a:pPr>
              <a:lnSpc>
                <a:spcPct val="90000"/>
              </a:lnSpc>
            </a:pPr>
            <a:r>
              <a:rPr lang="en-GB" altLang="en-US">
                <a:sym typeface="Wingdings" panose="05000000000000000000" pitchFamily="2" charset="2"/>
              </a:rPr>
              <a:t>Writing can facilitate the reproduction of memorized communications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634351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D3F62-9371-449B-8F2A-CC15724CAC03}" type="slidenum">
              <a:rPr lang="en-GB" altLang="en-US"/>
              <a:pPr/>
              <a:t>27</a:t>
            </a:fld>
            <a:endParaRPr lang="en-GB" altLang="en-US"/>
          </a:p>
        </p:txBody>
      </p:sp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Information subsystem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/>
              <a:t>Processing of memories about human communications</a:t>
            </a:r>
          </a:p>
          <a:p>
            <a:pPr>
              <a:lnSpc>
                <a:spcPct val="90000"/>
              </a:lnSpc>
            </a:pPr>
            <a:r>
              <a:rPr lang="en-GB" altLang="en-US"/>
              <a:t>Information subsystem of the society: human communications about the identity of the social system</a:t>
            </a:r>
          </a:p>
          <a:p>
            <a:pPr>
              <a:lnSpc>
                <a:spcPct val="90000"/>
              </a:lnSpc>
            </a:pPr>
            <a:r>
              <a:rPr lang="en-GB" altLang="en-US"/>
              <a:t>Rely on human memories, human artefacts, and in particular on written text</a:t>
            </a:r>
          </a:p>
        </p:txBody>
      </p:sp>
    </p:spTree>
    <p:extLst>
      <p:ext uri="{BB962C8B-B14F-4D97-AF65-F5344CB8AC3E}">
        <p14:creationId xmlns:p14="http://schemas.microsoft.com/office/powerpoint/2010/main" val="35560354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BE13-3E38-4949-B9D3-3084EA4E4243}" type="slidenum">
              <a:rPr lang="en-GB" altLang="en-US"/>
              <a:pPr/>
              <a:t>28</a:t>
            </a:fld>
            <a:endParaRPr lang="en-GB" altLang="en-US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Identity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/>
              <a:t>The identity of social systems is defined by their information subsystem</a:t>
            </a:r>
          </a:p>
          <a:p>
            <a:pPr>
              <a:lnSpc>
                <a:spcPct val="90000"/>
              </a:lnSpc>
            </a:pPr>
            <a:r>
              <a:rPr lang="en-GB" altLang="en-US"/>
              <a:t>Identity: which rituals are correct and which are incorrect, which forms and reports are in the right format, who is human who is not (see barbarians)</a:t>
            </a:r>
          </a:p>
          <a:p>
            <a:pPr>
              <a:lnSpc>
                <a:spcPct val="90000"/>
              </a:lnSpc>
            </a:pPr>
            <a:r>
              <a:rPr lang="en-GB" altLang="en-US"/>
              <a:t>E.g. tribes, companies, groups of friends</a:t>
            </a:r>
          </a:p>
        </p:txBody>
      </p:sp>
    </p:spTree>
    <p:extLst>
      <p:ext uri="{BB962C8B-B14F-4D97-AF65-F5344CB8AC3E}">
        <p14:creationId xmlns:p14="http://schemas.microsoft.com/office/powerpoint/2010/main" val="42632537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361B8-BCA5-46F4-975E-CDBFBF36097F}" type="slidenum">
              <a:rPr lang="en-GB" altLang="en-US"/>
              <a:pPr/>
              <a:t>29</a:t>
            </a:fld>
            <a:endParaRPr lang="en-GB" altLang="en-US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Reproduction of the society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Generation of new communications that fit into the society system</a:t>
            </a:r>
          </a:p>
          <a:p>
            <a:r>
              <a:rPr lang="en-GB" altLang="en-US"/>
              <a:t>Acquiring new communication units: reproduction of human organisms, attracting new humans to participate in the system of society</a:t>
            </a:r>
          </a:p>
        </p:txBody>
      </p:sp>
    </p:spTree>
    <p:extLst>
      <p:ext uri="{BB962C8B-B14F-4D97-AF65-F5344CB8AC3E}">
        <p14:creationId xmlns:p14="http://schemas.microsoft.com/office/powerpoint/2010/main" val="2784013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23730-834B-46F4-8203-8544636D8B23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Organisms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Multi-cellular systems made up of inter-cellular communications</a:t>
            </a:r>
          </a:p>
          <a:p>
            <a:r>
              <a:rPr lang="en-GB" altLang="en-US"/>
              <a:t>Subsystems of specialist communications: tissues</a:t>
            </a:r>
          </a:p>
          <a:p>
            <a:r>
              <a:rPr lang="en-GB" altLang="en-US"/>
              <a:t>E.g., muscle tissue, nervous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CB11C-D1F9-4C85-8CAE-546E08FA14AC}" type="slidenum">
              <a:rPr lang="en-GB" altLang="en-US"/>
              <a:pPr/>
              <a:t>30</a:t>
            </a:fld>
            <a:endParaRPr lang="en-GB" altLang="en-US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Many societies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A society is defined by its communications that are built using the society’s language</a:t>
            </a:r>
          </a:p>
          <a:p>
            <a:r>
              <a:rPr lang="en-GB" altLang="en-US"/>
              <a:t>Each human language defines a society</a:t>
            </a:r>
          </a:p>
          <a:p>
            <a:r>
              <a:rPr lang="en-GB" altLang="en-US"/>
              <a:t>Societies may compete for communication units</a:t>
            </a:r>
          </a:p>
          <a:p>
            <a:r>
              <a:rPr lang="en-GB" altLang="en-US"/>
              <a:t>E.g., multi-ethnic societies</a:t>
            </a:r>
          </a:p>
        </p:txBody>
      </p:sp>
    </p:spTree>
    <p:extLst>
      <p:ext uri="{BB962C8B-B14F-4D97-AF65-F5344CB8AC3E}">
        <p14:creationId xmlns:p14="http://schemas.microsoft.com/office/powerpoint/2010/main" val="27734341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E0137-47E9-486F-B7CD-17E7D1BD6FE2}" type="slidenum">
              <a:rPr lang="en-GB" altLang="en-US"/>
              <a:pPr/>
              <a:t>31</a:t>
            </a:fld>
            <a:endParaRPr lang="en-GB" altLang="en-US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Subsystems of societies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Specialized human communications dealing with some part of the society</a:t>
            </a:r>
          </a:p>
          <a:p>
            <a:r>
              <a:rPr lang="en-GB" altLang="en-US"/>
              <a:t>Subsystems have an apparent function within the system of society</a:t>
            </a:r>
          </a:p>
          <a:p>
            <a:r>
              <a:rPr lang="en-GB" altLang="en-US"/>
              <a:t>E.g., political system – power distribution, science system – scientific knowledge production</a:t>
            </a:r>
          </a:p>
        </p:txBody>
      </p:sp>
    </p:spTree>
    <p:extLst>
      <p:ext uri="{BB962C8B-B14F-4D97-AF65-F5344CB8AC3E}">
        <p14:creationId xmlns:p14="http://schemas.microsoft.com/office/powerpoint/2010/main" val="2906783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A52AC-C633-439B-B40A-8526E5271C75}" type="slidenum">
              <a:rPr lang="en-GB" altLang="en-US"/>
              <a:pPr/>
              <a:t>32</a:t>
            </a:fld>
            <a:endParaRPr lang="en-GB" altLang="en-US"/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Education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Providing the communication rule knowledge to humans</a:t>
            </a:r>
          </a:p>
          <a:p>
            <a:r>
              <a:rPr lang="en-GB" altLang="en-US"/>
              <a:t>Socialisation</a:t>
            </a:r>
          </a:p>
          <a:p>
            <a:r>
              <a:rPr lang="en-GB" altLang="en-US"/>
              <a:t>E.g., schools, family education</a:t>
            </a:r>
          </a:p>
        </p:txBody>
      </p:sp>
    </p:spTree>
    <p:extLst>
      <p:ext uri="{BB962C8B-B14F-4D97-AF65-F5344CB8AC3E}">
        <p14:creationId xmlns:p14="http://schemas.microsoft.com/office/powerpoint/2010/main" val="1325869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0AFC5-B7DF-4015-81E2-63BF758EF19F}" type="slidenum">
              <a:rPr lang="en-GB" altLang="en-US"/>
              <a:pPr/>
              <a:t>33</a:t>
            </a:fld>
            <a:endParaRPr lang="en-GB" altLang="en-US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Family education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Basic socialisation: kids learn a language, its use and related behaviours</a:t>
            </a:r>
          </a:p>
          <a:p>
            <a:r>
              <a:rPr lang="en-GB" altLang="en-US"/>
              <a:t>Part of education, especially in early human societies</a:t>
            </a:r>
          </a:p>
        </p:txBody>
      </p:sp>
    </p:spTree>
    <p:extLst>
      <p:ext uri="{BB962C8B-B14F-4D97-AF65-F5344CB8AC3E}">
        <p14:creationId xmlns:p14="http://schemas.microsoft.com/office/powerpoint/2010/main" val="9671925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78707-CC82-4B24-A761-2E3917B2B5CD}" type="slidenum">
              <a:rPr lang="en-GB" altLang="en-US"/>
              <a:pPr/>
              <a:t>34</a:t>
            </a:fld>
            <a:endParaRPr lang="en-GB" altLang="en-US"/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Schools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Systematic education of kids about advanced knowledge that they </a:t>
            </a:r>
            <a:r>
              <a:rPr lang="en-GB" altLang="en-US" dirty="0" smtClean="0"/>
              <a:t>reference in </a:t>
            </a:r>
            <a:r>
              <a:rPr lang="en-GB" altLang="en-US" dirty="0"/>
              <a:t>their life, while deriving their communications</a:t>
            </a:r>
          </a:p>
          <a:p>
            <a:r>
              <a:rPr lang="en-GB" altLang="en-US" dirty="0"/>
              <a:t>E.g., teaching math, physics, biology</a:t>
            </a:r>
          </a:p>
        </p:txBody>
      </p:sp>
    </p:spTree>
    <p:extLst>
      <p:ext uri="{BB962C8B-B14F-4D97-AF65-F5344CB8AC3E}">
        <p14:creationId xmlns:p14="http://schemas.microsoft.com/office/powerpoint/2010/main" val="27350125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E2BE-11E8-4ADC-9256-A82462165E2A}" type="slidenum">
              <a:rPr lang="en-GB" altLang="en-US"/>
              <a:pPr/>
              <a:t>35</a:t>
            </a:fld>
            <a:endParaRPr lang="en-GB" altLang="en-US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The reproduction subsystem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 dirty="0"/>
              <a:t>Education deals with reproduction of communications that provide the foundation for the future expansion of the society communications</a:t>
            </a:r>
          </a:p>
          <a:p>
            <a:pPr>
              <a:lnSpc>
                <a:spcPct val="90000"/>
              </a:lnSpc>
            </a:pPr>
            <a:r>
              <a:rPr lang="en-GB" altLang="en-US" sz="2800" dirty="0"/>
              <a:t>Education forms a subsystem of the society that deals with the reproduction of common knowledge</a:t>
            </a:r>
          </a:p>
          <a:p>
            <a:pPr>
              <a:lnSpc>
                <a:spcPct val="90000"/>
              </a:lnSpc>
            </a:pPr>
            <a:r>
              <a:rPr lang="en-GB" altLang="en-US" sz="2800" dirty="0"/>
              <a:t>Common knowledge: usually </a:t>
            </a:r>
            <a:r>
              <a:rPr lang="en-GB" altLang="en-US" sz="2800" dirty="0" smtClean="0"/>
              <a:t>referenced </a:t>
            </a:r>
            <a:r>
              <a:rPr lang="en-GB" altLang="en-US" sz="2800" dirty="0"/>
              <a:t>by many human communications within the society</a:t>
            </a:r>
          </a:p>
        </p:txBody>
      </p:sp>
    </p:spTree>
    <p:extLst>
      <p:ext uri="{BB962C8B-B14F-4D97-AF65-F5344CB8AC3E}">
        <p14:creationId xmlns:p14="http://schemas.microsoft.com/office/powerpoint/2010/main" val="343301863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0A033-CB4E-4BBE-8E27-94DA92FE1DFA}" type="slidenum">
              <a:rPr lang="en-GB" altLang="en-US"/>
              <a:pPr/>
              <a:t>36</a:t>
            </a:fld>
            <a:endParaRPr lang="en-GB" altLang="en-US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Un-common knowledge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/>
              <a:t>Society communications may lead to paradoxes in semantic terms</a:t>
            </a:r>
          </a:p>
          <a:p>
            <a:pPr>
              <a:lnSpc>
                <a:spcPct val="90000"/>
              </a:lnSpc>
            </a:pPr>
            <a:r>
              <a:rPr lang="en-GB" altLang="en-US" sz="2800"/>
              <a:t>E.g., fire for early societies which didn’t know the use of fire</a:t>
            </a:r>
          </a:p>
          <a:p>
            <a:pPr>
              <a:lnSpc>
                <a:spcPct val="90000"/>
              </a:lnSpc>
            </a:pPr>
            <a:r>
              <a:rPr lang="en-GB" altLang="en-US" sz="2800"/>
              <a:t>Dealing with such problems is essential to eliminate their damaging effect</a:t>
            </a:r>
          </a:p>
          <a:p>
            <a:pPr>
              <a:lnSpc>
                <a:spcPct val="90000"/>
              </a:lnSpc>
            </a:pPr>
            <a:r>
              <a:rPr lang="en-GB" altLang="en-US" sz="2800"/>
              <a:t>The un-common knowledge deals with such problems</a:t>
            </a:r>
          </a:p>
          <a:p>
            <a:pPr>
              <a:lnSpc>
                <a:spcPct val="90000"/>
              </a:lnSpc>
            </a:pPr>
            <a:r>
              <a:rPr lang="en-GB" altLang="en-US" sz="2800"/>
              <a:t>E.g., the gods bring the fire</a:t>
            </a:r>
          </a:p>
        </p:txBody>
      </p:sp>
    </p:spTree>
    <p:extLst>
      <p:ext uri="{BB962C8B-B14F-4D97-AF65-F5344CB8AC3E}">
        <p14:creationId xmlns:p14="http://schemas.microsoft.com/office/powerpoint/2010/main" val="298052449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7BA14-337C-4952-BD7B-12C33810BEE1}" type="slidenum">
              <a:rPr lang="en-GB" altLang="en-US"/>
              <a:pPr/>
              <a:t>37</a:t>
            </a:fld>
            <a:endParaRPr lang="en-GB" altLang="en-US"/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Religion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dirty="0"/>
              <a:t>The religion contains the un-common knowledge</a:t>
            </a:r>
          </a:p>
          <a:p>
            <a:pPr>
              <a:lnSpc>
                <a:spcPct val="90000"/>
              </a:lnSpc>
            </a:pPr>
            <a:r>
              <a:rPr lang="en-GB" altLang="en-US" dirty="0"/>
              <a:t>It provides explanations of common knowledge paradoxes fitting these into the system of society</a:t>
            </a:r>
          </a:p>
          <a:p>
            <a:pPr>
              <a:lnSpc>
                <a:spcPct val="90000"/>
              </a:lnSpc>
            </a:pPr>
            <a:r>
              <a:rPr lang="en-GB" altLang="en-US" dirty="0"/>
              <a:t>The religion is a specialist subsystem of the society, dealing with the un-common </a:t>
            </a:r>
            <a:r>
              <a:rPr lang="en-GB" altLang="en-US" dirty="0" smtClean="0"/>
              <a:t>knowledge (sacred, mystical knowledge available only to the initiated humans)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49201374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05BE-1D92-4F57-83C3-52599A9D9D3F}" type="slidenum">
              <a:rPr lang="en-GB" altLang="en-US"/>
              <a:pPr/>
              <a:t>38</a:t>
            </a:fld>
            <a:endParaRPr lang="en-GB" altLang="en-US"/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Scientific knowledge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 dirty="0"/>
              <a:t>Communications that can be </a:t>
            </a:r>
            <a:r>
              <a:rPr lang="en-GB" altLang="en-US" sz="2800" dirty="0" smtClean="0"/>
              <a:t>referenced </a:t>
            </a:r>
            <a:r>
              <a:rPr lang="en-GB" altLang="en-US" sz="2800" dirty="0"/>
              <a:t>in the society system, of which correctness (i.e., whether they are part or not of the society) is verified experimentally</a:t>
            </a:r>
          </a:p>
          <a:p>
            <a:pPr>
              <a:lnSpc>
                <a:spcPct val="90000"/>
              </a:lnSpc>
            </a:pPr>
            <a:r>
              <a:rPr lang="en-GB" altLang="en-US" sz="2800" dirty="0"/>
              <a:t>Experimental check: action, predicted perception, checked </a:t>
            </a:r>
            <a:r>
              <a:rPr lang="en-GB" altLang="en-US" sz="2800" dirty="0" smtClean="0"/>
              <a:t>prediction – includes theoretical analysis and formal proof as well for experimentally grounded theories</a:t>
            </a:r>
            <a:endParaRPr lang="en-GB" altLang="en-US" sz="2800" dirty="0"/>
          </a:p>
          <a:p>
            <a:pPr>
              <a:lnSpc>
                <a:spcPct val="90000"/>
              </a:lnSpc>
            </a:pPr>
            <a:r>
              <a:rPr lang="en-GB" altLang="en-US" sz="2800" dirty="0"/>
              <a:t>E.g., physics, </a:t>
            </a:r>
            <a:r>
              <a:rPr lang="en-GB" altLang="en-US" sz="2800" dirty="0" smtClean="0"/>
              <a:t>chemistry, mathematics</a:t>
            </a:r>
            <a:endParaRPr lang="en-GB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41713028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A328-6183-41B4-9DEA-59941AB6EF1F}" type="slidenum">
              <a:rPr lang="en-GB" altLang="en-US"/>
              <a:pPr/>
              <a:t>39</a:t>
            </a:fld>
            <a:endParaRPr lang="en-GB" altLang="en-US"/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Scientific, common, and un-common knowledge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A good part of science is not part of common knowledge</a:t>
            </a:r>
          </a:p>
          <a:p>
            <a:r>
              <a:rPr lang="en-GB" altLang="en-US"/>
              <a:t>Science competes with the system of un-common knowledge</a:t>
            </a:r>
          </a:p>
          <a:p>
            <a:r>
              <a:rPr lang="en-GB" altLang="en-US"/>
              <a:t>A part of science is integrated into common knowledge by expansion of the education system (see universities)</a:t>
            </a:r>
          </a:p>
        </p:txBody>
      </p:sp>
    </p:spTree>
    <p:extLst>
      <p:ext uri="{BB962C8B-B14F-4D97-AF65-F5344CB8AC3E}">
        <p14:creationId xmlns:p14="http://schemas.microsoft.com/office/powerpoint/2010/main" val="1059739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B5368-0757-4254-908D-ED78E10F2A8F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591550" cy="1143000"/>
          </a:xfrm>
        </p:spPr>
        <p:txBody>
          <a:bodyPr/>
          <a:lstStyle/>
          <a:p>
            <a:r>
              <a:rPr lang="en-GB" altLang="en-US"/>
              <a:t>Organism actions and perceptions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/>
              <a:t>Actions: sequence of patterns of inter-cellular communications</a:t>
            </a:r>
          </a:p>
          <a:p>
            <a:pPr>
              <a:lnSpc>
                <a:spcPct val="90000"/>
              </a:lnSpc>
            </a:pPr>
            <a:r>
              <a:rPr lang="en-GB" altLang="en-US" sz="2800"/>
              <a:t>E.g., limb movement</a:t>
            </a:r>
          </a:p>
          <a:p>
            <a:pPr>
              <a:lnSpc>
                <a:spcPct val="90000"/>
              </a:lnSpc>
            </a:pPr>
            <a:r>
              <a:rPr lang="en-GB" altLang="en-US" sz="2800"/>
              <a:t>Perception: environmental actions on cells that are part of the organism, changing their communications, and changing in this way the pattern of communications within the organism</a:t>
            </a:r>
          </a:p>
          <a:p>
            <a:pPr>
              <a:lnSpc>
                <a:spcPct val="90000"/>
              </a:lnSpc>
            </a:pPr>
            <a:r>
              <a:rPr lang="en-GB" altLang="en-US" sz="2800"/>
              <a:t>E.g., perception of light by photoreceptors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1A4E6-2A89-4A47-8527-6EA3C143F8A5}" type="slidenum">
              <a:rPr lang="en-GB" altLang="en-US"/>
              <a:pPr/>
              <a:t>40</a:t>
            </a:fld>
            <a:endParaRPr lang="en-GB" alt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The language of science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Reduced human language with more specific rules, with sharper continuation distributions</a:t>
            </a:r>
          </a:p>
          <a:p>
            <a:r>
              <a:rPr lang="en-GB" altLang="en-US" dirty="0"/>
              <a:t>The communications are about whether a communications can be proven to be correct or not by some experimental validation or by </a:t>
            </a:r>
            <a:r>
              <a:rPr lang="en-GB" altLang="en-US" dirty="0" smtClean="0"/>
              <a:t>referencing </a:t>
            </a:r>
            <a:r>
              <a:rPr lang="en-GB" altLang="en-US" dirty="0"/>
              <a:t>proven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180101024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25AB4-C7A5-4AF2-9BD8-9E273ECA1599}" type="slidenum">
              <a:rPr lang="en-GB" altLang="en-US"/>
              <a:pPr/>
              <a:t>41</a:t>
            </a:fld>
            <a:endParaRPr lang="en-GB" altLang="en-US"/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304213" cy="1143000"/>
          </a:xfrm>
        </p:spPr>
        <p:txBody>
          <a:bodyPr/>
          <a:lstStyle/>
          <a:p>
            <a:r>
              <a:rPr lang="en-GB" altLang="en-US" sz="4000"/>
              <a:t>Actions and perceptions of science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Actions: experimental check or set of references to earlier proven communications</a:t>
            </a:r>
          </a:p>
          <a:p>
            <a:r>
              <a:rPr lang="en-GB" altLang="en-US"/>
              <a:t>Perceptions: communications generated after the execution of the experiment or references that trigger new scientific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50566192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F32C9-7BB4-4A85-B4E6-9AE4ABB0235D}" type="slidenum">
              <a:rPr lang="en-GB" altLang="en-US"/>
              <a:pPr/>
              <a:t>42</a:t>
            </a:fld>
            <a:endParaRPr lang="en-GB" altLang="en-US"/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Meaningful and meaningless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/>
              <a:t>Meaningful: something that fits into the experimentally validatable / falsifiable context</a:t>
            </a:r>
          </a:p>
          <a:p>
            <a:pPr>
              <a:lnSpc>
                <a:spcPct val="90000"/>
              </a:lnSpc>
            </a:pPr>
            <a:r>
              <a:rPr lang="en-GB" altLang="en-US"/>
              <a:t>Meaningless: communications that lead to invalid or experimentally un-checkable communications – faulty science communications</a:t>
            </a:r>
          </a:p>
          <a:p>
            <a:pPr>
              <a:lnSpc>
                <a:spcPct val="90000"/>
              </a:lnSpc>
            </a:pPr>
            <a:r>
              <a:rPr lang="en-GB" altLang="en-US"/>
              <a:t>E.g., religious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236528341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F899C-ECD4-45BA-977F-954D7360CBA9}" type="slidenum">
              <a:rPr lang="en-GB" altLang="en-US"/>
              <a:pPr/>
              <a:t>43</a:t>
            </a:fld>
            <a:endParaRPr lang="en-GB" altLang="en-US"/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Errors and failures in science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Error: Lysenko’s genetics – followed general rules of science, but it was based on wrong premises and had no continuation</a:t>
            </a:r>
          </a:p>
          <a:p>
            <a:r>
              <a:rPr lang="en-GB" altLang="en-US"/>
              <a:t>Failure: alchemy – based on wrong premises, using wrong rules</a:t>
            </a:r>
          </a:p>
        </p:txBody>
      </p:sp>
    </p:spTree>
    <p:extLst>
      <p:ext uri="{BB962C8B-B14F-4D97-AF65-F5344CB8AC3E}">
        <p14:creationId xmlns:p14="http://schemas.microsoft.com/office/powerpoint/2010/main" val="191354527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875D2-157D-4490-9E6B-34CE3937DBAF}" type="slidenum">
              <a:rPr lang="en-GB" altLang="en-US"/>
              <a:pPr/>
              <a:t>44</a:t>
            </a:fld>
            <a:endParaRPr lang="en-GB" altLang="en-US"/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Adaptation in science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/>
              <a:t>Identity: scientific communications can be validated experimentally or by logical reasoning – anything that doesn’t fit this is not part of science</a:t>
            </a:r>
          </a:p>
          <a:p>
            <a:pPr>
              <a:lnSpc>
                <a:spcPct val="90000"/>
              </a:lnSpc>
            </a:pPr>
            <a:r>
              <a:rPr lang="en-GB" altLang="en-US" sz="2800"/>
              <a:t>Identity violations </a:t>
            </a:r>
            <a:r>
              <a:rPr lang="en-GB" altLang="en-US" sz="2800">
                <a:sym typeface="Wingdings" panose="05000000000000000000" pitchFamily="2" charset="2"/>
              </a:rPr>
              <a:t> adaptation</a:t>
            </a:r>
          </a:p>
          <a:p>
            <a:pPr>
              <a:lnSpc>
                <a:spcPct val="90000"/>
              </a:lnSpc>
            </a:pPr>
            <a:r>
              <a:rPr lang="en-GB" altLang="en-US" sz="2800">
                <a:sym typeface="Wingdings" panose="05000000000000000000" pitchFamily="2" charset="2"/>
              </a:rPr>
              <a:t>E.g. relativity theory, quantum theory, importance of non-coding RNAs, object oriented theory of computer programs</a:t>
            </a:r>
          </a:p>
          <a:p>
            <a:pPr>
              <a:lnSpc>
                <a:spcPct val="90000"/>
              </a:lnSpc>
            </a:pPr>
            <a:r>
              <a:rPr lang="en-GB" altLang="en-US" sz="2800"/>
              <a:t>Kuhn: revolutionary and standard science</a:t>
            </a:r>
          </a:p>
        </p:txBody>
      </p:sp>
    </p:spTree>
    <p:extLst>
      <p:ext uri="{BB962C8B-B14F-4D97-AF65-F5344CB8AC3E}">
        <p14:creationId xmlns:p14="http://schemas.microsoft.com/office/powerpoint/2010/main" val="91274286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B7047-5A62-4AD9-B35E-F88A47F4E05A}" type="slidenum">
              <a:rPr lang="en-GB" altLang="en-US"/>
              <a:pPr/>
              <a:t>45</a:t>
            </a:fld>
            <a:endParaRPr lang="en-GB" altLang="en-US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Education, religion and science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Education </a:t>
            </a:r>
            <a:r>
              <a:rPr lang="en-GB" altLang="en-US">
                <a:sym typeface="Wingdings" panose="05000000000000000000" pitchFamily="2" charset="2"/>
              </a:rPr>
              <a:t> religion, education  science, religion  science</a:t>
            </a:r>
          </a:p>
          <a:p>
            <a:r>
              <a:rPr lang="en-GB" altLang="en-US">
                <a:sym typeface="Wingdings" panose="05000000000000000000" pitchFamily="2" charset="2"/>
              </a:rPr>
              <a:t>Education communications also reference science (mostly) and religious (to much less extent) communications – religion and science influence the education system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065153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CC8F5-F4B7-4354-8B8D-913D256A6258}" type="slidenum">
              <a:rPr lang="en-GB" altLang="en-US"/>
              <a:pPr/>
              <a:t>46</a:t>
            </a:fld>
            <a:endParaRPr lang="en-GB" altLang="en-US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Identity and identity violation in the education system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z="2800"/>
              <a:t>Identity: education communications are those which lead to the reproduction of human memories required for production of social communications that reproduce and expand the society</a:t>
            </a:r>
          </a:p>
          <a:p>
            <a:pPr>
              <a:lnSpc>
                <a:spcPct val="80000"/>
              </a:lnSpc>
            </a:pPr>
            <a:r>
              <a:rPr lang="en-GB" altLang="en-US" sz="2800"/>
              <a:t>Identity violations – depend on social context: induction of within-society hatred, education about irrelevant knowledge like leninism, education about the uselessness and unimportance of education – see cultural revolution in China  </a:t>
            </a:r>
          </a:p>
        </p:txBody>
      </p:sp>
    </p:spTree>
    <p:extLst>
      <p:ext uri="{BB962C8B-B14F-4D97-AF65-F5344CB8AC3E}">
        <p14:creationId xmlns:p14="http://schemas.microsoft.com/office/powerpoint/2010/main" val="73346407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64C14-07F6-47EA-B3B9-3B604A393BC9}" type="slidenum">
              <a:rPr lang="en-GB" altLang="en-US"/>
              <a:pPr/>
              <a:t>47</a:t>
            </a:fld>
            <a:endParaRPr lang="en-GB" altLang="en-US"/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304213" cy="1143000"/>
          </a:xfrm>
        </p:spPr>
        <p:txBody>
          <a:bodyPr/>
          <a:lstStyle/>
          <a:p>
            <a:r>
              <a:rPr lang="en-GB" altLang="en-US" sz="4000"/>
              <a:t>Adaptation in the education system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z="2400"/>
              <a:t>New forms of education in response to lack of expected large volume continuation of communications – e.g. trade schools, generalised elementary education, formal graduate schools</a:t>
            </a:r>
          </a:p>
          <a:p>
            <a:pPr>
              <a:lnSpc>
                <a:spcPct val="80000"/>
              </a:lnSpc>
            </a:pPr>
            <a:r>
              <a:rPr lang="en-GB" altLang="en-US" sz="2400"/>
              <a:t>Review of educational textbooks in response to changes in science – e.g. biology – recently, physics – in the past</a:t>
            </a:r>
          </a:p>
          <a:p>
            <a:pPr>
              <a:lnSpc>
                <a:spcPct val="80000"/>
              </a:lnSpc>
            </a:pPr>
            <a:r>
              <a:rPr lang="en-GB" altLang="en-US" sz="2400"/>
              <a:t>Reorganisation of university departments in response to failure of them to attract students, who are required for the reproduction of education system communications – e.g. physics, chemistry and philosophy departments</a:t>
            </a:r>
          </a:p>
        </p:txBody>
      </p:sp>
    </p:spTree>
    <p:extLst>
      <p:ext uri="{BB962C8B-B14F-4D97-AF65-F5344CB8AC3E}">
        <p14:creationId xmlns:p14="http://schemas.microsoft.com/office/powerpoint/2010/main" val="285364101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036E1-692D-46FE-A5E4-C93248C764E0}" type="slidenum">
              <a:rPr lang="en-GB" altLang="en-US"/>
              <a:pPr/>
              <a:t>48</a:t>
            </a:fld>
            <a:endParaRPr lang="en-GB" altLang="en-US"/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Summary – 1   </a:t>
            </a:r>
            <a:endParaRPr lang="en-GB" altLang="en-US" dirty="0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Multi-organism systems</a:t>
            </a:r>
          </a:p>
          <a:p>
            <a:r>
              <a:rPr lang="en-GB" altLang="en-US" dirty="0"/>
              <a:t>Humans: nervous system, brain, mind</a:t>
            </a:r>
          </a:p>
          <a:p>
            <a:r>
              <a:rPr lang="en-GB" altLang="en-US" dirty="0"/>
              <a:t>Human communications and language</a:t>
            </a:r>
          </a:p>
          <a:p>
            <a:r>
              <a:rPr lang="en-GB" altLang="en-US" dirty="0"/>
              <a:t>Society = system of human </a:t>
            </a:r>
            <a:r>
              <a:rPr lang="en-GB" altLang="en-US" dirty="0" smtClean="0"/>
              <a:t>communications</a:t>
            </a:r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036E1-692D-46FE-A5E4-C93248C764E0}" type="slidenum">
              <a:rPr lang="en-GB" altLang="en-US"/>
              <a:pPr/>
              <a:t>49</a:t>
            </a:fld>
            <a:endParaRPr lang="en-GB" altLang="en-US"/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Summary – 2    </a:t>
            </a:r>
            <a:endParaRPr lang="en-GB" altLang="en-US" dirty="0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 smtClean="0"/>
              <a:t>Information </a:t>
            </a:r>
            <a:r>
              <a:rPr lang="en-GB" altLang="en-US" dirty="0"/>
              <a:t>subsystem and </a:t>
            </a:r>
            <a:r>
              <a:rPr lang="en-GB" altLang="en-US" dirty="0" smtClean="0"/>
              <a:t>identity</a:t>
            </a:r>
          </a:p>
          <a:p>
            <a:r>
              <a:rPr lang="en-GB" altLang="en-US" dirty="0" smtClean="0"/>
              <a:t>Education – reproduction subsystem of common knowledge</a:t>
            </a:r>
          </a:p>
          <a:p>
            <a:r>
              <a:rPr lang="en-GB" altLang="en-US" dirty="0" smtClean="0"/>
              <a:t>Religion – the subsystem of uncommon knowledge</a:t>
            </a:r>
          </a:p>
          <a:p>
            <a:r>
              <a:rPr lang="en-GB" altLang="en-US" dirty="0" smtClean="0"/>
              <a:t>Science – the subsystem of scientific knowledge</a:t>
            </a:r>
          </a:p>
          <a:p>
            <a:r>
              <a:rPr lang="en-GB" altLang="en-US" dirty="0" smtClean="0"/>
              <a:t>Identity violations and adaptation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84172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640F9-4DD9-4891-8799-971DA513C1EA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Inter-organism communications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Organism actions on the environment</a:t>
            </a:r>
          </a:p>
          <a:p>
            <a:r>
              <a:rPr lang="en-GB" altLang="en-US"/>
              <a:t>The changes in the environment are perceived by another organism through environment induced changes in its own communications</a:t>
            </a:r>
          </a:p>
          <a:p>
            <a:r>
              <a:rPr lang="en-GB" altLang="en-US"/>
              <a:t>E.g., sound emission, transmission and reception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11210-B6F1-4C14-9C77-8276029E6DC3}" type="slidenum">
              <a:rPr lang="en-GB" altLang="en-US"/>
              <a:pPr/>
              <a:t>50</a:t>
            </a:fld>
            <a:endParaRPr lang="en-GB" altLang="en-US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Q&amp;A – 1 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GB" altLang="en-US" sz="2800"/>
              <a:t>Is it true that a limb movement can be considered as a sequence of communication patterns between the cells of an organism ?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GB" altLang="en-US" sz="2800"/>
              <a:t>Is it true that hunting a prey is a set of communications that constitute a communication system ?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GB" altLang="en-US" sz="2800"/>
              <a:t>Is it true that the communications between ants constitute the ant society/colony system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FF9D1-EE1E-4CB6-A75E-561D4F08D6FD}" type="slidenum">
              <a:rPr lang="en-GB" altLang="en-US"/>
              <a:pPr/>
              <a:t>51</a:t>
            </a:fld>
            <a:endParaRPr lang="en-GB" alt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Q&amp;A – 2 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62913" cy="4114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800" dirty="0"/>
              <a:t>4. Is it true that the humans communicate within themselves about their own identity forming the system of the mind ?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800" dirty="0"/>
              <a:t>5. Is it true that there is no specialized brain area for production of human speech ?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800" dirty="0"/>
              <a:t>6. Is it true that human language communications constitute the human society </a:t>
            </a:r>
            <a:r>
              <a:rPr lang="en-GB" altLang="en-US" sz="2800" dirty="0" smtClean="0"/>
              <a:t>?</a:t>
            </a:r>
            <a:endParaRPr lang="en-GB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FF9D1-EE1E-4CB6-A75E-561D4F08D6FD}" type="slidenum">
              <a:rPr lang="en-GB" altLang="en-US"/>
              <a:pPr/>
              <a:t>52</a:t>
            </a:fld>
            <a:endParaRPr lang="en-GB" alt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Q&amp;A – 3  </a:t>
            </a:r>
            <a:endParaRPr lang="en-GB" altLang="en-US" dirty="0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62913" cy="4114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800" dirty="0"/>
              <a:t>7</a:t>
            </a:r>
            <a:r>
              <a:rPr lang="en-GB" altLang="en-US" sz="2800" dirty="0" smtClean="0"/>
              <a:t>. Is </a:t>
            </a:r>
            <a:r>
              <a:rPr lang="en-GB" altLang="en-US" sz="2800" dirty="0"/>
              <a:t>it true that the communications between a human and its dog is part of the society </a:t>
            </a:r>
            <a:r>
              <a:rPr lang="en-GB" altLang="en-US" sz="2800" dirty="0" smtClean="0"/>
              <a:t>?</a:t>
            </a:r>
          </a:p>
          <a:p>
            <a:pPr>
              <a:lnSpc>
                <a:spcPct val="90000"/>
              </a:lnSpc>
              <a:buNone/>
            </a:pPr>
            <a:r>
              <a:rPr lang="en-GB" altLang="en-US" sz="2800" dirty="0"/>
              <a:t>8</a:t>
            </a:r>
            <a:r>
              <a:rPr lang="en-GB" altLang="en-US" sz="2800" dirty="0" smtClean="0"/>
              <a:t>. Is it true that education deals with the reproduction of communications making up the un-common knowledge ?</a:t>
            </a:r>
          </a:p>
          <a:p>
            <a:pPr>
              <a:buNone/>
            </a:pPr>
            <a:r>
              <a:rPr lang="en-GB" altLang="en-US" sz="2800" dirty="0" smtClean="0"/>
              <a:t>9. Is it true that religious communications are meaningless in the system of science ?</a:t>
            </a:r>
          </a:p>
          <a:p>
            <a:pPr>
              <a:buNone/>
            </a:pPr>
            <a:r>
              <a:rPr lang="en-GB" altLang="en-US" sz="2800" dirty="0" smtClean="0"/>
              <a:t>10. Is it true that the actions of science are sequences of  human communications resulting in scientific experiments ?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sz="2800" dirty="0"/>
          </a:p>
        </p:txBody>
      </p:sp>
    </p:spTree>
    <p:extLst>
      <p:ext uri="{BB962C8B-B14F-4D97-AF65-F5344CB8AC3E}">
        <p14:creationId xmlns:p14="http://schemas.microsoft.com/office/powerpoint/2010/main" val="609368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A965-1333-4573-8A66-EB7417F9EEC4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Referencing in inter-organism communications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Each communication action / behaviour is determined by earlier communication behaviours, which are selected to be referenced by the current communication behaviour</a:t>
            </a:r>
          </a:p>
          <a:p>
            <a:r>
              <a:rPr lang="en-GB" altLang="en-US"/>
              <a:t>E.g., courtship or fighting behaviour in animals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A3B2A-B25B-4CEE-B236-E8C7498CD1FA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Multi-organism systems – 1 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 dirty="0"/>
              <a:t>Organisms act as communication units by performing communication </a:t>
            </a:r>
            <a:r>
              <a:rPr lang="en-GB" altLang="en-US" sz="2800" dirty="0" smtClean="0"/>
              <a:t>behaviours towards other conspecific organisms</a:t>
            </a:r>
            <a:endParaRPr lang="en-GB" altLang="en-US" sz="2800" dirty="0"/>
          </a:p>
          <a:p>
            <a:r>
              <a:rPr lang="en-GB" altLang="en-US" sz="2800" dirty="0"/>
              <a:t>The communications are frequent and generate a dense communication cluster surrounded by rare communications with other </a:t>
            </a:r>
            <a:r>
              <a:rPr lang="en-GB" altLang="en-US" sz="2800" dirty="0" smtClean="0"/>
              <a:t>kinds of organism </a:t>
            </a:r>
            <a:r>
              <a:rPr lang="en-GB" altLang="en-US" sz="2800" dirty="0"/>
              <a:t>communication units</a:t>
            </a:r>
          </a:p>
          <a:p>
            <a:r>
              <a:rPr lang="en-GB" altLang="en-US" sz="2800" dirty="0"/>
              <a:t>E.g., a community of dogs, which communicate more frequently with other dogs than with other animals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0BF58-3A63-4E47-9FB1-E98E88A8BDA6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Multi-organism systems – 2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Small systems: courtship, fighting, offspring raising</a:t>
            </a:r>
          </a:p>
          <a:p>
            <a:r>
              <a:rPr lang="en-GB" altLang="en-US"/>
              <a:t>Large systems: ant and bee colonies, human society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8707E-5B98-4C2A-B0A9-70F229E2001C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Human individuals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Organism with many subsystem</a:t>
            </a:r>
          </a:p>
          <a:p>
            <a:r>
              <a:rPr lang="en-GB" altLang="en-US"/>
              <a:t>Has information subsystem – nervous system</a:t>
            </a:r>
          </a:p>
          <a:p>
            <a:r>
              <a:rPr lang="en-GB" altLang="en-US"/>
              <a:t>Has information subsystem of the nervous system – memory</a:t>
            </a:r>
          </a:p>
          <a:p>
            <a:r>
              <a:rPr lang="en-GB" altLang="en-US"/>
              <a:t>Long-term memory and mind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pool">
  <a:themeElements>
    <a:clrScheme name="Whirlpool 1">
      <a:dk1>
        <a:srgbClr val="000066"/>
      </a:dk1>
      <a:lt1>
        <a:srgbClr val="FFFF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DADA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Whirlpoo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Whirlpool 1">
        <a:dk1>
          <a:srgbClr val="000066"/>
        </a:dk1>
        <a:lt1>
          <a:srgbClr val="FFFF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DADA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 2">
        <a:dk1>
          <a:srgbClr val="000066"/>
        </a:dk1>
        <a:lt1>
          <a:srgbClr val="FFFF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DADA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 3">
        <a:dk1>
          <a:srgbClr val="393939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868686"/>
        </a:accent2>
        <a:accent3>
          <a:srgbClr val="AAAAAA"/>
        </a:accent3>
        <a:accent4>
          <a:srgbClr val="DADADA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Designs\Whirlpool.pot</Template>
  <TotalTime>21613</TotalTime>
  <Words>2184</Words>
  <Application>Microsoft Office PowerPoint</Application>
  <PresentationFormat>On-screen Show (4:3)</PresentationFormat>
  <Paragraphs>288</Paragraphs>
  <Slides>52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7" baseType="lpstr">
      <vt:lpstr>Arial</vt:lpstr>
      <vt:lpstr>Tahoma</vt:lpstr>
      <vt:lpstr>Times New Roman</vt:lpstr>
      <vt:lpstr>Wingdings</vt:lpstr>
      <vt:lpstr>Whirlpool</vt:lpstr>
      <vt:lpstr>Evolution of Complex Systems</vt:lpstr>
      <vt:lpstr>Objectives</vt:lpstr>
      <vt:lpstr>Organisms</vt:lpstr>
      <vt:lpstr>Organism actions and perceptions</vt:lpstr>
      <vt:lpstr>Inter-organism communications</vt:lpstr>
      <vt:lpstr>Referencing in inter-organism communications</vt:lpstr>
      <vt:lpstr>Multi-organism systems – 1 </vt:lpstr>
      <vt:lpstr>Multi-organism systems – 2</vt:lpstr>
      <vt:lpstr>Human individuals</vt:lpstr>
      <vt:lpstr>Mind and language</vt:lpstr>
      <vt:lpstr>Subsystems of the nervous system</vt:lpstr>
      <vt:lpstr>Language subsystems</vt:lpstr>
      <vt:lpstr>Behavioural language</vt:lpstr>
      <vt:lpstr>Behavioural society</vt:lpstr>
      <vt:lpstr>Memories of behaviours</vt:lpstr>
      <vt:lpstr>Human communications – 1 </vt:lpstr>
      <vt:lpstr>Human communications – 2</vt:lpstr>
      <vt:lpstr>The system of human communications</vt:lpstr>
      <vt:lpstr>Actions of the society</vt:lpstr>
      <vt:lpstr>Perceptions of the society</vt:lpstr>
      <vt:lpstr>Meaningful communications</vt:lpstr>
      <vt:lpstr>Meaningless communications</vt:lpstr>
      <vt:lpstr>Faults, errors and failures</vt:lpstr>
      <vt:lpstr>Memory – human memories</vt:lpstr>
      <vt:lpstr>Memory – human artefacts</vt:lpstr>
      <vt:lpstr>Writing</vt:lpstr>
      <vt:lpstr>Information subsystem</vt:lpstr>
      <vt:lpstr>Identity</vt:lpstr>
      <vt:lpstr>Reproduction of the society</vt:lpstr>
      <vt:lpstr>Many societies</vt:lpstr>
      <vt:lpstr>Subsystems of societies</vt:lpstr>
      <vt:lpstr>Education</vt:lpstr>
      <vt:lpstr>Family education</vt:lpstr>
      <vt:lpstr>Schools</vt:lpstr>
      <vt:lpstr>The reproduction subsystem</vt:lpstr>
      <vt:lpstr>Un-common knowledge</vt:lpstr>
      <vt:lpstr>Religion</vt:lpstr>
      <vt:lpstr>Scientific knowledge</vt:lpstr>
      <vt:lpstr>Scientific, common, and un-common knowledge</vt:lpstr>
      <vt:lpstr>The language of science</vt:lpstr>
      <vt:lpstr>Actions and perceptions of science</vt:lpstr>
      <vt:lpstr>Meaningful and meaningless</vt:lpstr>
      <vt:lpstr>Errors and failures in science</vt:lpstr>
      <vt:lpstr>Adaptation in science</vt:lpstr>
      <vt:lpstr>Education, religion and science</vt:lpstr>
      <vt:lpstr>Identity and identity violation in the education system</vt:lpstr>
      <vt:lpstr>Adaptation in the education system</vt:lpstr>
      <vt:lpstr>Summary – 1   </vt:lpstr>
      <vt:lpstr>Summary – 2    </vt:lpstr>
      <vt:lpstr>Q&amp;A – 1 </vt:lpstr>
      <vt:lpstr>Q&amp;A – 2 </vt:lpstr>
      <vt:lpstr>Q&amp;A – 3  </vt:lpstr>
    </vt:vector>
  </TitlesOfParts>
  <Company>Psychology / University of Newcastle upon Tyne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Dealing with Complexity</dc:title>
  <dc:creator>Andras</dc:creator>
  <cp:lastModifiedBy>Peter</cp:lastModifiedBy>
  <cp:revision>58</cp:revision>
  <dcterms:created xsi:type="dcterms:W3CDTF">2002-03-10T14:00:31Z</dcterms:created>
  <dcterms:modified xsi:type="dcterms:W3CDTF">2022-09-03T09:50:45Z</dcterms:modified>
</cp:coreProperties>
</file>