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4" r:id="rId15"/>
    <p:sldId id="270" r:id="rId16"/>
    <p:sldId id="271" r:id="rId17"/>
    <p:sldId id="272" r:id="rId18"/>
    <p:sldId id="269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309" r:id="rId30"/>
    <p:sldId id="310" r:id="rId31"/>
    <p:sldId id="311" r:id="rId32"/>
    <p:sldId id="312" r:id="rId33"/>
    <p:sldId id="313" r:id="rId34"/>
    <p:sldId id="314" r:id="rId35"/>
    <p:sldId id="315" r:id="rId36"/>
    <p:sldId id="316" r:id="rId37"/>
    <p:sldId id="317" r:id="rId38"/>
    <p:sldId id="318" r:id="rId39"/>
    <p:sldId id="319" r:id="rId40"/>
    <p:sldId id="320" r:id="rId41"/>
    <p:sldId id="321" r:id="rId42"/>
    <p:sldId id="322" r:id="rId43"/>
    <p:sldId id="323" r:id="rId44"/>
    <p:sldId id="324" r:id="rId45"/>
    <p:sldId id="325" r:id="rId46"/>
    <p:sldId id="326" r:id="rId47"/>
    <p:sldId id="327" r:id="rId48"/>
    <p:sldId id="328" r:id="rId49"/>
    <p:sldId id="329" r:id="rId50"/>
    <p:sldId id="330" r:id="rId51"/>
    <p:sldId id="331" r:id="rId52"/>
    <p:sldId id="332" r:id="rId53"/>
    <p:sldId id="333" r:id="rId54"/>
    <p:sldId id="334" r:id="rId55"/>
    <p:sldId id="305" r:id="rId56"/>
    <p:sldId id="335" r:id="rId57"/>
    <p:sldId id="307" r:id="rId58"/>
    <p:sldId id="336" r:id="rId5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3399"/>
    <a:srgbClr val="66FF33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93" autoAdjust="0"/>
  </p:normalViewPr>
  <p:slideViewPr>
    <p:cSldViewPr>
      <p:cViewPr varScale="1">
        <p:scale>
          <a:sx n="82" d="100"/>
          <a:sy n="82" d="100"/>
        </p:scale>
        <p:origin x="4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171575"/>
            <a:ext cx="7467600" cy="210502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600">
                <a:solidFill>
                  <a:srgbClr val="CCFF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838200" y="6248400"/>
            <a:ext cx="1752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1CB218E3-9D4A-439D-AD0C-92D0573F703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6E1ADC-0DF6-4CFB-9D0D-34D55068274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6434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7BFB0A-BB49-428C-A625-1BB4A238C16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37400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05C694-6CF7-4376-9AF6-B7F3CBE7078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1321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08F631-69AA-4E81-B606-ADA57219625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377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BBE1F-9EA6-49CD-9072-811565A7F11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3158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3FD15F-4A07-430F-BB98-4A091CC3E6D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5734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CEC4C-C43E-4289-9EB9-854DC610C20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89629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60AF63-9B9A-40D7-AE63-6C84255C2D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470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07D2CE-EACC-4665-87B2-6CAAEDA6BB8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70548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9C89E-CE89-451D-8D88-441E1CC762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224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1000CE7A-9BC7-4E4A-A72A-50F284149C8E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Evolution of Complex Systems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3716338"/>
            <a:ext cx="7056438" cy="2566987"/>
          </a:xfrm>
        </p:spPr>
        <p:txBody>
          <a:bodyPr/>
          <a:lstStyle/>
          <a:p>
            <a:r>
              <a:rPr lang="en-GB" altLang="en-US" sz="3600" dirty="0"/>
              <a:t>Lecture 8: Politics and </a:t>
            </a:r>
            <a:r>
              <a:rPr lang="en-GB" altLang="en-US" sz="3600" dirty="0" smtClean="0"/>
              <a:t>law</a:t>
            </a:r>
          </a:p>
          <a:p>
            <a:r>
              <a:rPr lang="en-GB" altLang="en-US" sz="3600" dirty="0" smtClean="0"/>
              <a:t>Peter </a:t>
            </a:r>
            <a:r>
              <a:rPr lang="en-GB" altLang="en-US" sz="3600" dirty="0"/>
              <a:t>Andras </a:t>
            </a:r>
            <a:r>
              <a:rPr lang="en-GB" altLang="en-US" sz="3600" dirty="0" smtClean="0"/>
              <a:t>peter.andras.ncl@gmail.com</a:t>
            </a:r>
            <a:endParaRPr lang="en-GB" altLang="en-US" sz="3600" dirty="0"/>
          </a:p>
          <a:p>
            <a:endParaRPr lang="en-GB" alt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887577" y="6283325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2022 Edition</a:t>
            </a:r>
            <a:endParaRPr lang="en-GB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Politics – democratic states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E.g., US, north-west Europe</a:t>
            </a:r>
          </a:p>
          <a:p>
            <a:r>
              <a:rPr lang="en-GB" altLang="en-US" dirty="0"/>
              <a:t>Parties, elections, rule of law</a:t>
            </a:r>
          </a:p>
          <a:p>
            <a:r>
              <a:rPr lang="en-GB" altLang="en-US" dirty="0"/>
              <a:t>Constitution, large </a:t>
            </a:r>
            <a:r>
              <a:rPr lang="en-GB" altLang="en-US" dirty="0" smtClean="0"/>
              <a:t>professional </a:t>
            </a:r>
            <a:r>
              <a:rPr lang="en-GB" altLang="en-US" dirty="0"/>
              <a:t>public administration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Politics – 1 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Description of the system of human communications</a:t>
            </a:r>
          </a:p>
          <a:p>
            <a:pPr>
              <a:lnSpc>
                <a:spcPct val="90000"/>
              </a:lnSpc>
            </a:pPr>
            <a:r>
              <a:rPr lang="en-GB" altLang="en-US"/>
              <a:t>Description of how to manage memories of human communications</a:t>
            </a:r>
          </a:p>
          <a:p>
            <a:pPr>
              <a:lnSpc>
                <a:spcPct val="90000"/>
              </a:lnSpc>
            </a:pPr>
            <a:r>
              <a:rPr lang="en-GB" altLang="en-US"/>
              <a:t>E.g., describes how to interpret environmental events, how to act, how to allocate resources (communications) within the society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Politics – 2 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Actions: what to do, how to distribute human resources</a:t>
            </a:r>
          </a:p>
          <a:p>
            <a:r>
              <a:rPr lang="en-GB" altLang="en-US"/>
              <a:t>E.g., where to build what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Politics – 3 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Perception: collecting information about what is happening in the society / environment</a:t>
            </a:r>
          </a:p>
          <a:p>
            <a:r>
              <a:rPr lang="en-GB" altLang="en-US"/>
              <a:t>E.g., collecting and interpreting information about the natural resources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Political power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dirty="0"/>
              <a:t>Power: decide on actions and </a:t>
            </a:r>
            <a:r>
              <a:rPr lang="en-GB" altLang="en-US" dirty="0" smtClean="0"/>
              <a:t>perceptions – decide the right interpretations of these within the society</a:t>
            </a:r>
            <a:endParaRPr lang="en-GB" altLang="en-US" dirty="0"/>
          </a:p>
          <a:p>
            <a:pPr>
              <a:lnSpc>
                <a:spcPct val="90000"/>
              </a:lnSpc>
            </a:pPr>
            <a:r>
              <a:rPr lang="en-GB" altLang="en-US" dirty="0"/>
              <a:t>Power: ability to determine what should be referenced in the context of communications about resources 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Power: the logic of selection of methods to manage memories of a human society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Communications in politics – 1 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Politician talk: subset of society</a:t>
            </a:r>
          </a:p>
          <a:p>
            <a:r>
              <a:rPr lang="en-GB" altLang="en-US"/>
              <a:t>Everybody participates</a:t>
            </a:r>
          </a:p>
          <a:p>
            <a:r>
              <a:rPr lang="en-GB" altLang="en-US"/>
              <a:t>E.g., voting in elections, participation in political organizations, meetings, etc.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Communications in politics – 2 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Specialist language: sharper communication rules</a:t>
            </a:r>
          </a:p>
          <a:p>
            <a:r>
              <a:rPr lang="en-GB" altLang="en-US"/>
              <a:t>The sentences should be relevant from the point of view of power: who does what – action &amp; perception / interpretation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Referencing in politics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Political communications reference mostly to other political communications</a:t>
            </a:r>
          </a:p>
          <a:p>
            <a:r>
              <a:rPr lang="en-GB" altLang="en-US"/>
              <a:t>E.g., the voting communications refences earlier political communications by party representatives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logic of power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Communications in politics follow the logic of power</a:t>
            </a:r>
          </a:p>
          <a:p>
            <a:pPr>
              <a:lnSpc>
                <a:spcPct val="90000"/>
              </a:lnSpc>
            </a:pPr>
            <a:r>
              <a:rPr lang="en-GB" altLang="en-US"/>
              <a:t>Does the communication lead to more power, preservation of power, avoiding the reduction of power – in expectation</a:t>
            </a:r>
          </a:p>
          <a:p>
            <a:pPr>
              <a:lnSpc>
                <a:spcPct val="90000"/>
              </a:lnSpc>
            </a:pPr>
            <a:r>
              <a:rPr lang="en-GB" altLang="en-US"/>
              <a:t>Political communications – communications that can be understood in the context of logic of power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Political system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/>
              <a:t>All social communications organized around the logic of power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Communications that follow the referencing rules of politics, referencing rules are determined by the logic of power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Communications about the society and power: information subsystem of the society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Logic of power – definition of the identity of the political system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Objectives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dirty="0"/>
              <a:t>Society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Information subsystem: political system</a:t>
            </a:r>
          </a:p>
          <a:p>
            <a:pPr>
              <a:lnSpc>
                <a:spcPct val="90000"/>
              </a:lnSpc>
            </a:pPr>
            <a:r>
              <a:rPr lang="en-GB" altLang="en-US" dirty="0" smtClean="0"/>
              <a:t>Politics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Information subsystem of politics: the legal system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The legal system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Adaptation in the political and legal systems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boundary of politics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Dense communications / referencing within politics / rare referencing to non-political communications</a:t>
            </a:r>
          </a:p>
          <a:p>
            <a:r>
              <a:rPr lang="en-GB" altLang="en-US"/>
              <a:t>The boundary is determined by the logic of power, communications are part of politics if they follow the logic of power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Actions of politics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Political communication patterns that act upon the environment / society</a:t>
            </a:r>
          </a:p>
          <a:p>
            <a:r>
              <a:rPr lang="en-GB" altLang="en-US"/>
              <a:t>E.g., set of political communications leading to the building of a highway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Perceptions of politics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Changes in the political communications with respect to expectations</a:t>
            </a:r>
          </a:p>
          <a:p>
            <a:r>
              <a:rPr lang="en-GB" altLang="en-US"/>
              <a:t>E.g., local power talk leads to changing voting behaviour in an MP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Meaningful communications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References other political communications</a:t>
            </a:r>
          </a:p>
          <a:p>
            <a:r>
              <a:rPr lang="en-GB" altLang="en-US"/>
              <a:t>Provides reference for further political communications</a:t>
            </a:r>
          </a:p>
          <a:p>
            <a:r>
              <a:rPr lang="en-GB" altLang="en-US"/>
              <a:t>Follows the rules of political communications – fits the identity of the political system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Meaningless communications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Communications that do not lead to continuations – faults </a:t>
            </a:r>
          </a:p>
          <a:p>
            <a:r>
              <a:rPr lang="en-GB" altLang="en-US"/>
              <a:t>E.g., anarchist communications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Revolutions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Communications about power but do not follow the established continuation rules of the actual political system – </a:t>
            </a:r>
            <a:r>
              <a:rPr lang="en-GB" altLang="en-US" dirty="0" smtClean="0"/>
              <a:t>faults, errors</a:t>
            </a:r>
            <a:endParaRPr lang="en-GB" altLang="en-US" dirty="0"/>
          </a:p>
          <a:p>
            <a:r>
              <a:rPr lang="en-GB" altLang="en-US" dirty="0"/>
              <a:t>E.g., revolutionary politics in 1917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Extension and reproduction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Political communications are generated to maintain/reproduce and expand the political system</a:t>
            </a:r>
          </a:p>
          <a:p>
            <a:pPr>
              <a:lnSpc>
                <a:spcPct val="90000"/>
              </a:lnSpc>
            </a:pPr>
            <a:r>
              <a:rPr lang="en-GB" altLang="en-US"/>
              <a:t>The system boundaries are within the society</a:t>
            </a:r>
          </a:p>
          <a:p>
            <a:pPr>
              <a:lnSpc>
                <a:spcPct val="90000"/>
              </a:lnSpc>
            </a:pPr>
            <a:r>
              <a:rPr lang="en-GB" altLang="en-US"/>
              <a:t>Overgrowing is bad</a:t>
            </a:r>
          </a:p>
          <a:p>
            <a:pPr>
              <a:lnSpc>
                <a:spcPct val="90000"/>
              </a:lnSpc>
            </a:pPr>
            <a:r>
              <a:rPr lang="en-GB" altLang="en-US"/>
              <a:t>The political system should fit the society that is described by it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Over expansion of politics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Ignoring the general communication rules of the society</a:t>
            </a:r>
          </a:p>
          <a:p>
            <a:r>
              <a:rPr lang="en-GB" altLang="en-US" dirty="0"/>
              <a:t>Domination of the society</a:t>
            </a:r>
          </a:p>
          <a:p>
            <a:r>
              <a:rPr lang="en-GB" altLang="en-US" dirty="0"/>
              <a:t>E.g., </a:t>
            </a:r>
            <a:r>
              <a:rPr lang="en-GB" altLang="en-US" dirty="0" smtClean="0"/>
              <a:t>communism and other totalitarian systems, </a:t>
            </a:r>
            <a:r>
              <a:rPr lang="en-GB" altLang="en-US" dirty="0"/>
              <a:t>everything becomes a political issue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Individuals and politics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Everybody performs as communication unit for the political system</a:t>
            </a:r>
          </a:p>
          <a:p>
            <a:r>
              <a:rPr lang="en-GB" altLang="en-US" sz="2800"/>
              <a:t>The political communications of communications units may differ significantly (e.g., cast or class system)</a:t>
            </a:r>
          </a:p>
          <a:p>
            <a:r>
              <a:rPr lang="en-GB" altLang="en-US" sz="2800"/>
              <a:t>There are some units which produce large amount of communications that are part of the political system </a:t>
            </a:r>
            <a:r>
              <a:rPr lang="en-GB" altLang="en-US" sz="2800">
                <a:sym typeface="Wingdings" panose="05000000000000000000" pitchFamily="2" charset="2"/>
              </a:rPr>
              <a:t> politicians</a:t>
            </a:r>
            <a:endParaRPr lang="en-GB" altLang="en-US" sz="28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state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 organizational context of the political system – structural constraints on political communications</a:t>
            </a:r>
          </a:p>
          <a:p>
            <a:r>
              <a:rPr lang="en-GB" altLang="en-US"/>
              <a:t>Makes politics more structured – sharpened continuation rules</a:t>
            </a:r>
          </a:p>
          <a:p>
            <a:r>
              <a:rPr lang="en-GB" altLang="en-US"/>
              <a:t>Societies with elaborate states are likely to be more complex</a:t>
            </a:r>
          </a:p>
        </p:txBody>
      </p:sp>
    </p:spTree>
    <p:extLst>
      <p:ext uri="{BB962C8B-B14F-4D97-AF65-F5344CB8AC3E}">
        <p14:creationId xmlns:p14="http://schemas.microsoft.com/office/powerpoint/2010/main" val="2863858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Human communications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Specialized behavioural patterns: human language</a:t>
            </a:r>
          </a:p>
          <a:p>
            <a:r>
              <a:rPr lang="en-GB" altLang="en-US"/>
              <a:t>Specialized brain subsystems: language understanding and production</a:t>
            </a:r>
          </a:p>
          <a:p>
            <a:r>
              <a:rPr lang="en-GB" altLang="en-US"/>
              <a:t>Human languages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Professional politics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Communication units specializing in political communications</a:t>
            </a:r>
          </a:p>
          <a:p>
            <a:r>
              <a:rPr lang="en-GB" altLang="en-US"/>
              <a:t>They follow the fine details of the political communication rules</a:t>
            </a:r>
          </a:p>
          <a:p>
            <a:r>
              <a:rPr lang="en-GB" altLang="en-US"/>
              <a:t>They generate the largest part of the political system</a:t>
            </a:r>
          </a:p>
          <a:p>
            <a:r>
              <a:rPr lang="en-GB" altLang="en-US"/>
              <a:t>E.g., parties, Parliament</a:t>
            </a:r>
          </a:p>
        </p:txBody>
      </p:sp>
    </p:spTree>
    <p:extLst>
      <p:ext uri="{BB962C8B-B14F-4D97-AF65-F5344CB8AC3E}">
        <p14:creationId xmlns:p14="http://schemas.microsoft.com/office/powerpoint/2010/main" val="4288780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Political institutions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/>
              <a:t>Institutions: systematic rule sets that channel political communications and provide meaning for them by making them reference the rules of the institution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Institution – coherent set of structure constraints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E.g., speech in the Parliament vs. speech at home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Political institutions compose the state</a:t>
            </a:r>
          </a:p>
        </p:txBody>
      </p:sp>
    </p:spTree>
    <p:extLst>
      <p:ext uri="{BB962C8B-B14F-4D97-AF65-F5344CB8AC3E}">
        <p14:creationId xmlns:p14="http://schemas.microsoft.com/office/powerpoint/2010/main" val="17865508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Subsystems of politics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Specialist political communications</a:t>
            </a:r>
          </a:p>
          <a:p>
            <a:r>
              <a:rPr lang="en-GB" altLang="en-US"/>
              <a:t>They may form by the establishment of corresponding political institutions</a:t>
            </a:r>
          </a:p>
          <a:p>
            <a:r>
              <a:rPr lang="en-GB" altLang="en-US"/>
              <a:t>The same institutional framework may lead to the formation of several subsystems</a:t>
            </a:r>
          </a:p>
          <a:p>
            <a:r>
              <a:rPr lang="en-GB" altLang="en-US"/>
              <a:t>E.g., parties, Parliament, elections</a:t>
            </a:r>
          </a:p>
        </p:txBody>
      </p:sp>
    </p:spTree>
    <p:extLst>
      <p:ext uri="{BB962C8B-B14F-4D97-AF65-F5344CB8AC3E}">
        <p14:creationId xmlns:p14="http://schemas.microsoft.com/office/powerpoint/2010/main" val="3583724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Parties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400" dirty="0"/>
              <a:t>Specialized political communications about power in some particular power paradigm (i.e., particular set of communication rules)</a:t>
            </a:r>
          </a:p>
          <a:p>
            <a:r>
              <a:rPr lang="en-GB" altLang="en-US" sz="2400" dirty="0"/>
              <a:t>E.g., socialist, liberal, conservative</a:t>
            </a:r>
          </a:p>
          <a:p>
            <a:r>
              <a:rPr lang="en-GB" altLang="en-US" sz="2400" dirty="0"/>
              <a:t>Parties develop together with </a:t>
            </a:r>
            <a:r>
              <a:rPr lang="en-GB" altLang="en-US" sz="2400" dirty="0" smtClean="0"/>
              <a:t>ideologies – note that ideologies can be of many kind, e.g. driven by principled answers to social issues, regional or ethnic or racial identity, somewhat shifting catch-all ideology aimed to maximise vote share while retaining some (minimal) level of distinctiveness, ideologically shaded totalitarian capture-the-whole-society</a:t>
            </a: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0216028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Elections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An institutional context for low level political communications; add content to simple communication acts (i.e., voting)</a:t>
            </a:r>
          </a:p>
          <a:p>
            <a:r>
              <a:rPr lang="en-GB" altLang="en-US"/>
              <a:t>It is about choosing the best fitting identity of the society</a:t>
            </a:r>
          </a:p>
        </p:txBody>
      </p:sp>
    </p:spTree>
    <p:extLst>
      <p:ext uri="{BB962C8B-B14F-4D97-AF65-F5344CB8AC3E}">
        <p14:creationId xmlns:p14="http://schemas.microsoft.com/office/powerpoint/2010/main" val="29196946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Parliament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Institutional framework for high level political communications</a:t>
            </a:r>
          </a:p>
          <a:p>
            <a:r>
              <a:rPr lang="en-GB" altLang="en-US" sz="2800"/>
              <a:t>Parties are represented according to election results</a:t>
            </a:r>
          </a:p>
          <a:p>
            <a:r>
              <a:rPr lang="en-GB" altLang="en-US" sz="2800"/>
              <a:t>The dominant party or coalition represents the currently valid interpretation of the society model by making legislation about the society and power distribution within the society</a:t>
            </a:r>
          </a:p>
        </p:txBody>
      </p:sp>
    </p:spTree>
    <p:extLst>
      <p:ext uri="{BB962C8B-B14F-4D97-AF65-F5344CB8AC3E}">
        <p14:creationId xmlns:p14="http://schemas.microsoft.com/office/powerpoint/2010/main" val="39951696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375650" cy="1143000"/>
          </a:xfrm>
        </p:spPr>
        <p:txBody>
          <a:bodyPr/>
          <a:lstStyle/>
          <a:p>
            <a:r>
              <a:rPr lang="en-GB" altLang="en-US" sz="4000"/>
              <a:t>Identity violations – Political system 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Fault: communication that is aimed to be political communication but does not fit the logic of politics – e.g. a political speech about the right of penguins to wear guns</a:t>
            </a:r>
          </a:p>
          <a:p>
            <a:r>
              <a:rPr lang="en-GB" altLang="en-US" sz="2800"/>
              <a:t>Error: lack of continuation of political communications – e.g. lack of public participation in elections</a:t>
            </a:r>
          </a:p>
          <a:p>
            <a:r>
              <a:rPr lang="en-GB" altLang="en-US" sz="2800"/>
              <a:t>Failure: massive shrinking of the political system – e.g. revolution</a:t>
            </a:r>
          </a:p>
        </p:txBody>
      </p:sp>
    </p:spTree>
    <p:extLst>
      <p:ext uri="{BB962C8B-B14F-4D97-AF65-F5344CB8AC3E}">
        <p14:creationId xmlns:p14="http://schemas.microsoft.com/office/powerpoint/2010/main" val="38044194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Adaptation – Political system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Would-be politicians with senseless speeches are marginalized within the party</a:t>
            </a:r>
          </a:p>
          <a:p>
            <a:r>
              <a:rPr lang="en-GB" altLang="en-US" sz="2800"/>
              <a:t>The party changes its policies to gain more public support and more votes at elections</a:t>
            </a:r>
          </a:p>
          <a:p>
            <a:r>
              <a:rPr lang="en-GB" altLang="en-US" sz="2800"/>
              <a:t>The parliament changes the legislation to fit changed interests of the society</a:t>
            </a:r>
          </a:p>
          <a:p>
            <a:r>
              <a:rPr lang="en-GB" altLang="en-US" sz="2800"/>
              <a:t>The revolution leads to a new political system</a:t>
            </a:r>
          </a:p>
        </p:txBody>
      </p:sp>
    </p:spTree>
    <p:extLst>
      <p:ext uri="{BB962C8B-B14F-4D97-AF65-F5344CB8AC3E}">
        <p14:creationId xmlns:p14="http://schemas.microsoft.com/office/powerpoint/2010/main" val="41009441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Laws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Rules regulating the distribution of power</a:t>
            </a:r>
          </a:p>
          <a:p>
            <a:r>
              <a:rPr lang="en-GB" altLang="en-US" dirty="0"/>
              <a:t>Reference actions and perceptions of the political system</a:t>
            </a:r>
          </a:p>
          <a:p>
            <a:r>
              <a:rPr lang="en-GB" altLang="en-US" dirty="0"/>
              <a:t>Laws are made in the </a:t>
            </a:r>
            <a:r>
              <a:rPr lang="en-GB" altLang="en-US" dirty="0" smtClean="0"/>
              <a:t>Parliament (or by the king/queen in the past)</a:t>
            </a:r>
            <a:endParaRPr lang="en-GB" altLang="en-US" dirty="0"/>
          </a:p>
          <a:p>
            <a:r>
              <a:rPr lang="en-GB" altLang="en-US" dirty="0"/>
              <a:t>E.g., laws regulating elections, highway constructions, penal procedures, etc.</a:t>
            </a:r>
          </a:p>
        </p:txBody>
      </p:sp>
    </p:spTree>
    <p:extLst>
      <p:ext uri="{BB962C8B-B14F-4D97-AF65-F5344CB8AC3E}">
        <p14:creationId xmlns:p14="http://schemas.microsoft.com/office/powerpoint/2010/main" val="36807983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Regulations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Rules of power distribution in various organizations (e.g., schools, companies)</a:t>
            </a:r>
          </a:p>
          <a:p>
            <a:r>
              <a:rPr lang="en-GB" altLang="en-US" dirty="0" smtClean="0"/>
              <a:t>Refer to </a:t>
            </a:r>
            <a:r>
              <a:rPr lang="en-GB" altLang="en-US" dirty="0"/>
              <a:t>actions and perceptions of the power system of the organization</a:t>
            </a:r>
          </a:p>
          <a:p>
            <a:r>
              <a:rPr lang="en-GB" altLang="en-US" dirty="0"/>
              <a:t>Constraints on political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918306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Society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Many organisms act as communication units</a:t>
            </a:r>
          </a:p>
          <a:p>
            <a:pPr>
              <a:lnSpc>
                <a:spcPct val="90000"/>
              </a:lnSpc>
            </a:pPr>
            <a:r>
              <a:rPr lang="en-GB" altLang="en-US"/>
              <a:t>Society = system of communications between organisms</a:t>
            </a:r>
          </a:p>
          <a:p>
            <a:pPr>
              <a:lnSpc>
                <a:spcPct val="90000"/>
              </a:lnSpc>
            </a:pPr>
            <a:r>
              <a:rPr lang="en-GB" altLang="en-US"/>
              <a:t>Human society = system of human communications</a:t>
            </a:r>
          </a:p>
          <a:p>
            <a:pPr>
              <a:lnSpc>
                <a:spcPct val="90000"/>
              </a:lnSpc>
            </a:pPr>
            <a:r>
              <a:rPr lang="en-GB" altLang="en-US"/>
              <a:t>Human languages define human societies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Legal communications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Communications about the rules of power distribution</a:t>
            </a:r>
          </a:p>
          <a:p>
            <a:r>
              <a:rPr lang="en-GB" altLang="en-US"/>
              <a:t>They are descriptions of the political system</a:t>
            </a:r>
          </a:p>
          <a:p>
            <a:r>
              <a:rPr lang="en-GB" altLang="en-US"/>
              <a:t>Describe how the power distribution / the political system works</a:t>
            </a:r>
          </a:p>
        </p:txBody>
      </p:sp>
    </p:spTree>
    <p:extLst>
      <p:ext uri="{BB962C8B-B14F-4D97-AF65-F5344CB8AC3E}">
        <p14:creationId xmlns:p14="http://schemas.microsoft.com/office/powerpoint/2010/main" val="1072671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Examples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Rights of participation in politics</a:t>
            </a:r>
          </a:p>
          <a:p>
            <a:r>
              <a:rPr lang="en-GB" altLang="en-US"/>
              <a:t>Criminal justice</a:t>
            </a:r>
          </a:p>
          <a:p>
            <a:r>
              <a:rPr lang="en-GB" altLang="en-US"/>
              <a:t>Disputes between neighbours</a:t>
            </a:r>
          </a:p>
        </p:txBody>
      </p:sp>
    </p:spTree>
    <p:extLst>
      <p:ext uri="{BB962C8B-B14F-4D97-AF65-F5344CB8AC3E}">
        <p14:creationId xmlns:p14="http://schemas.microsoft.com/office/powerpoint/2010/main" val="5519044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Legal communications - types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Making the laws</a:t>
            </a:r>
          </a:p>
          <a:p>
            <a:r>
              <a:rPr lang="en-GB" altLang="en-US"/>
              <a:t>Interpreting the laws</a:t>
            </a:r>
          </a:p>
          <a:p>
            <a:r>
              <a:rPr lang="en-GB" altLang="en-US"/>
              <a:t>Applying the laws</a:t>
            </a:r>
          </a:p>
          <a:p>
            <a:r>
              <a:rPr lang="en-GB" altLang="en-US"/>
              <a:t>Complementing and modifying the laws</a:t>
            </a:r>
          </a:p>
        </p:txBody>
      </p:sp>
    </p:spTree>
    <p:extLst>
      <p:ext uri="{BB962C8B-B14F-4D97-AF65-F5344CB8AC3E}">
        <p14:creationId xmlns:p14="http://schemas.microsoft.com/office/powerpoint/2010/main" val="15975399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664575" cy="1143000"/>
          </a:xfrm>
        </p:spPr>
        <p:txBody>
          <a:bodyPr/>
          <a:lstStyle/>
          <a:p>
            <a:r>
              <a:rPr lang="en-GB" altLang="en-US"/>
              <a:t>Legal communications - memories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Legal communications describe how the political communications are </a:t>
            </a:r>
            <a:r>
              <a:rPr lang="en-GB" altLang="en-US" dirty="0" smtClean="0"/>
              <a:t>organised (how power is managed) </a:t>
            </a:r>
            <a:r>
              <a:rPr lang="en-GB" altLang="en-US" dirty="0"/>
              <a:t>– represent a memory of these communications and facilitate the reproduction of these communications</a:t>
            </a:r>
          </a:p>
          <a:p>
            <a:r>
              <a:rPr lang="en-GB" altLang="en-US" dirty="0"/>
              <a:t>Legal communications (laws, regulations) are memory communications of the political system </a:t>
            </a:r>
          </a:p>
        </p:txBody>
      </p:sp>
    </p:spTree>
    <p:extLst>
      <p:ext uri="{BB962C8B-B14F-4D97-AF65-F5344CB8AC3E}">
        <p14:creationId xmlns:p14="http://schemas.microsoft.com/office/powerpoint/2010/main" val="216656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legal system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Laws and communications about and referencing other laws</a:t>
            </a:r>
          </a:p>
          <a:p>
            <a:r>
              <a:rPr lang="en-GB" altLang="en-US"/>
              <a:t>Legal system = the information subsystem of the political system</a:t>
            </a:r>
          </a:p>
          <a:p>
            <a:r>
              <a:rPr lang="en-GB" altLang="en-US"/>
              <a:t>Legal logic: legal or illegal – identity of the legal system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453863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Legal system - language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System language defined by the applicability of the legal logic</a:t>
            </a:r>
          </a:p>
          <a:p>
            <a:r>
              <a:rPr lang="en-GB" altLang="en-US" dirty="0"/>
              <a:t>A communication is part of the legal system if it can be assessed / referenced </a:t>
            </a:r>
            <a:r>
              <a:rPr lang="en-GB" altLang="en-US" dirty="0" smtClean="0"/>
              <a:t>in terms of the legal </a:t>
            </a:r>
            <a:r>
              <a:rPr lang="en-GB" altLang="en-US" dirty="0"/>
              <a:t>/ illegal </a:t>
            </a:r>
            <a:r>
              <a:rPr lang="en-GB" altLang="en-US" dirty="0" smtClean="0"/>
              <a:t>distinction</a:t>
            </a:r>
            <a:endParaRPr lang="en-GB" altLang="en-US" dirty="0"/>
          </a:p>
          <a:p>
            <a:pPr>
              <a:buFont typeface="Wingdings" panose="05000000000000000000" pitchFamily="2" charset="2"/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0285355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boundary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Dense communications / references to other legal communications</a:t>
            </a:r>
          </a:p>
          <a:p>
            <a:r>
              <a:rPr lang="en-GB" altLang="en-US"/>
              <a:t>Rare references to other communications</a:t>
            </a:r>
          </a:p>
          <a:p>
            <a:r>
              <a:rPr lang="en-GB" altLang="en-US"/>
              <a:t>E.g., lawyers, judges discussing the application and interpretation of the law</a:t>
            </a:r>
          </a:p>
        </p:txBody>
      </p:sp>
    </p:spTree>
    <p:extLst>
      <p:ext uri="{BB962C8B-B14F-4D97-AF65-F5344CB8AC3E}">
        <p14:creationId xmlns:p14="http://schemas.microsoft.com/office/powerpoint/2010/main" val="1577993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Actions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 dirty="0"/>
              <a:t>Legal communications that lead to changes of the model of power distribution; e.g., application of the law that solves a previously unresolved issue, new legislation</a:t>
            </a:r>
          </a:p>
          <a:p>
            <a:r>
              <a:rPr lang="en-GB" altLang="en-US" sz="2800" dirty="0"/>
              <a:t>They should fit the logic of legal / illegal in the context of the existing legal system, </a:t>
            </a:r>
            <a:r>
              <a:rPr lang="en-GB" altLang="en-US" sz="2800" dirty="0" smtClean="0"/>
              <a:t>reference other </a:t>
            </a:r>
            <a:r>
              <a:rPr lang="en-GB" altLang="en-US" sz="2800" dirty="0"/>
              <a:t>communications (e.g., laws) and provide </a:t>
            </a:r>
            <a:r>
              <a:rPr lang="en-GB" altLang="en-US" sz="2800" dirty="0" smtClean="0"/>
              <a:t>reference for </a:t>
            </a:r>
            <a:r>
              <a:rPr lang="en-GB" altLang="en-US" sz="2800" dirty="0"/>
              <a:t>new </a:t>
            </a:r>
            <a:r>
              <a:rPr lang="en-GB" altLang="en-US" sz="2800" dirty="0" smtClean="0"/>
              <a:t>legal communications</a:t>
            </a: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2668850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Perceptions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Changes in the political system / power distribution system lead to changes in legal communications</a:t>
            </a:r>
          </a:p>
          <a:p>
            <a:r>
              <a:rPr lang="en-GB" altLang="en-US"/>
              <a:t>These changes may trigger modified actions of the legal system</a:t>
            </a:r>
          </a:p>
          <a:p>
            <a:r>
              <a:rPr lang="en-GB" altLang="en-US"/>
              <a:t>E.g., extension of voting rights</a:t>
            </a:r>
          </a:p>
        </p:txBody>
      </p:sp>
    </p:spTree>
    <p:extLst>
      <p:ext uri="{BB962C8B-B14F-4D97-AF65-F5344CB8AC3E}">
        <p14:creationId xmlns:p14="http://schemas.microsoft.com/office/powerpoint/2010/main" val="395230049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Meaningful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Communications that fit the legal system and contribute to further extension of it – fit the identity (logic) of the legal system</a:t>
            </a:r>
          </a:p>
          <a:p>
            <a:r>
              <a:rPr lang="en-GB" altLang="en-US"/>
              <a:t>E.g., good application of laws, rule of law</a:t>
            </a:r>
          </a:p>
        </p:txBody>
      </p:sp>
    </p:spTree>
    <p:extLst>
      <p:ext uri="{BB962C8B-B14F-4D97-AF65-F5344CB8AC3E}">
        <p14:creationId xmlns:p14="http://schemas.microsoft.com/office/powerpoint/2010/main" val="3190044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Politics – early times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Tribes: everybody participates in the decision making</a:t>
            </a:r>
          </a:p>
          <a:p>
            <a:r>
              <a:rPr lang="en-GB" altLang="en-US"/>
              <a:t>E.g., what to do (hunt, move, etc.), how to interpret the environment (flooding, attack by animals, etc.)</a:t>
            </a:r>
          </a:p>
          <a:p>
            <a:r>
              <a:rPr lang="en-GB" altLang="en-US"/>
              <a:t>Tribe leaders lead the decision making process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Meaningless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Communications that do not fit the rules of the legal system</a:t>
            </a:r>
          </a:p>
          <a:p>
            <a:pPr>
              <a:lnSpc>
                <a:spcPct val="90000"/>
              </a:lnSpc>
            </a:pPr>
            <a:r>
              <a:rPr lang="en-GB" altLang="en-US"/>
              <a:t>E.g., revolutionary legislation (confiscation of property), corrupt judicial process</a:t>
            </a:r>
          </a:p>
          <a:p>
            <a:pPr>
              <a:lnSpc>
                <a:spcPct val="90000"/>
              </a:lnSpc>
            </a:pPr>
            <a:r>
              <a:rPr lang="en-GB" altLang="en-US"/>
              <a:t>Faulty communications, errors</a:t>
            </a:r>
          </a:p>
          <a:p>
            <a:pPr>
              <a:lnSpc>
                <a:spcPct val="90000"/>
              </a:lnSpc>
            </a:pPr>
            <a:r>
              <a:rPr lang="en-GB" altLang="en-US"/>
              <a:t>Lead to the destruction of the legal system</a:t>
            </a:r>
          </a:p>
        </p:txBody>
      </p:sp>
    </p:spTree>
    <p:extLst>
      <p:ext uri="{BB962C8B-B14F-4D97-AF65-F5344CB8AC3E}">
        <p14:creationId xmlns:p14="http://schemas.microsoft.com/office/powerpoint/2010/main" val="397860291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Individuals and the legal system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Everybody participates by having legal communications</a:t>
            </a:r>
          </a:p>
          <a:p>
            <a:r>
              <a:rPr lang="en-GB" altLang="en-US"/>
              <a:t>E.g., buying a house</a:t>
            </a:r>
          </a:p>
          <a:p>
            <a:r>
              <a:rPr lang="en-GB" altLang="en-US"/>
              <a:t>There are specialist communication units which do legal communications professionally, e.g., lawyers, judges</a:t>
            </a:r>
          </a:p>
        </p:txBody>
      </p:sp>
    </p:spTree>
    <p:extLst>
      <p:ext uri="{BB962C8B-B14F-4D97-AF65-F5344CB8AC3E}">
        <p14:creationId xmlns:p14="http://schemas.microsoft.com/office/powerpoint/2010/main" val="93909377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Constitutional law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 dirty="0"/>
              <a:t>The state is the institutional framework of politics (information subsystem of the society)</a:t>
            </a:r>
          </a:p>
          <a:p>
            <a:r>
              <a:rPr lang="en-GB" altLang="en-US" sz="2800" dirty="0"/>
              <a:t>The state is described by the </a:t>
            </a:r>
            <a:r>
              <a:rPr lang="en-GB" altLang="en-US" sz="2800" dirty="0" smtClean="0"/>
              <a:t>constitution (either explicitly or implicitly, if there is no formal constitution)</a:t>
            </a:r>
            <a:endParaRPr lang="en-GB" altLang="en-US" sz="2800" dirty="0"/>
          </a:p>
          <a:p>
            <a:r>
              <a:rPr lang="en-GB" altLang="en-US" sz="2800" dirty="0"/>
              <a:t>Constitutional law is the information subsystem of the legal system: describes how law making / changing happens</a:t>
            </a:r>
          </a:p>
        </p:txBody>
      </p:sp>
    </p:spTree>
    <p:extLst>
      <p:ext uri="{BB962C8B-B14F-4D97-AF65-F5344CB8AC3E}">
        <p14:creationId xmlns:p14="http://schemas.microsoft.com/office/powerpoint/2010/main" val="224942796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Identity violation – Legal system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Fault: wrong application of the laws – e.g. the judge decides that the money laundering CEO did not commit any crime</a:t>
            </a:r>
          </a:p>
          <a:p>
            <a:r>
              <a:rPr lang="en-GB" altLang="en-US" sz="2800"/>
              <a:t>Error: lack of continuation of legally correct communications – e.g. fines are issued but not paid, and no consequence follows</a:t>
            </a:r>
          </a:p>
          <a:p>
            <a:r>
              <a:rPr lang="en-GB" altLang="en-US" sz="2800"/>
              <a:t>Failure: revolution stops the application of laws</a:t>
            </a:r>
          </a:p>
        </p:txBody>
      </p:sp>
    </p:spTree>
    <p:extLst>
      <p:ext uri="{BB962C8B-B14F-4D97-AF65-F5344CB8AC3E}">
        <p14:creationId xmlns:p14="http://schemas.microsoft.com/office/powerpoint/2010/main" val="36848482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Adaptation – Legal system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Incorrect judicial decision is corrected after appeal</a:t>
            </a:r>
          </a:p>
          <a:p>
            <a:r>
              <a:rPr lang="en-GB" altLang="en-US" sz="2800"/>
              <a:t>Legislation leading to ineffective fines is changed to eliminate the issuing of such fines</a:t>
            </a:r>
          </a:p>
          <a:p>
            <a:r>
              <a:rPr lang="en-GB" altLang="en-US" sz="2800"/>
              <a:t>New laws are introduced to deal with emerging important cases</a:t>
            </a:r>
          </a:p>
          <a:p>
            <a:r>
              <a:rPr lang="en-GB" altLang="en-US" sz="2800"/>
              <a:t>New legislation is adopted after revolution</a:t>
            </a:r>
          </a:p>
        </p:txBody>
      </p:sp>
    </p:spTree>
    <p:extLst>
      <p:ext uri="{BB962C8B-B14F-4D97-AF65-F5344CB8AC3E}">
        <p14:creationId xmlns:p14="http://schemas.microsoft.com/office/powerpoint/2010/main" val="120228052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Summary – 1   </a:t>
            </a:r>
            <a:endParaRPr lang="en-GB" altLang="en-US" dirty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Political communications</a:t>
            </a:r>
          </a:p>
          <a:p>
            <a:r>
              <a:rPr lang="en-GB" altLang="en-US" dirty="0"/>
              <a:t>Logic of power – identity of the political system</a:t>
            </a:r>
          </a:p>
          <a:p>
            <a:r>
              <a:rPr lang="en-GB" altLang="en-US" dirty="0"/>
              <a:t>Political system: information subsystem of the </a:t>
            </a:r>
            <a:r>
              <a:rPr lang="en-GB" altLang="en-US" dirty="0" smtClean="0"/>
              <a:t>society</a:t>
            </a:r>
            <a:endParaRPr lang="en-GB" alt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Summary – 2   </a:t>
            </a:r>
            <a:endParaRPr lang="en-GB" altLang="en-US" dirty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 dirty="0" smtClean="0"/>
              <a:t>Political </a:t>
            </a:r>
            <a:r>
              <a:rPr lang="en-GB" altLang="en-US" sz="2800" dirty="0"/>
              <a:t>institutions</a:t>
            </a:r>
          </a:p>
          <a:p>
            <a:r>
              <a:rPr lang="en-GB" altLang="en-US" sz="2800" dirty="0"/>
              <a:t>Problems related to politics – adaptation </a:t>
            </a:r>
            <a:endParaRPr lang="en-GB" altLang="en-US" sz="2800" dirty="0" smtClean="0"/>
          </a:p>
          <a:p>
            <a:r>
              <a:rPr lang="en-GB" altLang="en-US" sz="2800" dirty="0"/>
              <a:t>Laws – Parliament</a:t>
            </a:r>
          </a:p>
          <a:p>
            <a:r>
              <a:rPr lang="en-GB" altLang="en-US" sz="2800" dirty="0"/>
              <a:t>Legal communications</a:t>
            </a:r>
          </a:p>
          <a:p>
            <a:r>
              <a:rPr lang="en-GB" altLang="en-US" sz="2800" dirty="0"/>
              <a:t>Legal system: information subsystem of the political system</a:t>
            </a:r>
          </a:p>
          <a:p>
            <a:r>
              <a:rPr lang="en-GB" altLang="en-US" sz="2800" dirty="0"/>
              <a:t>Constitution</a:t>
            </a:r>
          </a:p>
          <a:p>
            <a:r>
              <a:rPr lang="en-GB" altLang="en-US" sz="2800" dirty="0"/>
              <a:t>Identity violation and adaptation in the legal system</a:t>
            </a:r>
          </a:p>
        </p:txBody>
      </p:sp>
    </p:spTree>
    <p:extLst>
      <p:ext uri="{BB962C8B-B14F-4D97-AF65-F5344CB8AC3E}">
        <p14:creationId xmlns:p14="http://schemas.microsoft.com/office/powerpoint/2010/main" val="429459741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Q&amp;A – 1   </a:t>
            </a:r>
            <a:endParaRPr lang="en-GB" altLang="en-US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1200"/>
            <a:ext cx="8135937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 dirty="0"/>
              <a:t>1. Is it true that everybody participates in the political system 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 dirty="0"/>
              <a:t>2. Is it true that the collection of census data is an action of the political system 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 dirty="0"/>
              <a:t>3. Is it true that a new higher education policy is an action of the political system </a:t>
            </a:r>
            <a:r>
              <a:rPr lang="en-GB" altLang="en-US" sz="2800" dirty="0" smtClean="0"/>
              <a:t>?</a:t>
            </a:r>
            <a:endParaRPr lang="en-GB" altLang="en-US" sz="28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Q&amp;A – 2   </a:t>
            </a:r>
            <a:endParaRPr lang="en-GB" altLang="en-US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1200"/>
            <a:ext cx="8135937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 dirty="0"/>
              <a:t>4</a:t>
            </a:r>
            <a:r>
              <a:rPr lang="en-GB" altLang="en-US" sz="2800" dirty="0" smtClean="0"/>
              <a:t>. </a:t>
            </a:r>
            <a:r>
              <a:rPr lang="en-GB" altLang="en-US" sz="2800" dirty="0"/>
              <a:t>Is it true that elections are meaningless in a democratic political system ? What about in a one-party system </a:t>
            </a:r>
            <a:r>
              <a:rPr lang="en-GB" altLang="en-US" sz="2800" dirty="0" smtClean="0"/>
              <a:t>?</a:t>
            </a:r>
          </a:p>
          <a:p>
            <a:pPr>
              <a:buNone/>
            </a:pPr>
            <a:r>
              <a:rPr lang="en-GB" altLang="en-US" sz="2800" dirty="0"/>
              <a:t>5</a:t>
            </a:r>
            <a:r>
              <a:rPr lang="en-GB" altLang="en-US" sz="2800" dirty="0" smtClean="0"/>
              <a:t>. Is it true that parties are professional institutions in the political system ?</a:t>
            </a:r>
          </a:p>
          <a:p>
            <a:pPr>
              <a:buNone/>
            </a:pPr>
            <a:r>
              <a:rPr lang="en-GB" altLang="en-US" sz="2800" dirty="0"/>
              <a:t>6</a:t>
            </a:r>
            <a:r>
              <a:rPr lang="en-GB" altLang="en-US" sz="2800" dirty="0" smtClean="0"/>
              <a:t>. Is it true that political institutions add implicit meaning to communications by sharpening the continuation distributions ?</a:t>
            </a:r>
          </a:p>
          <a:p>
            <a:pPr>
              <a:buNone/>
            </a:pPr>
            <a:r>
              <a:rPr lang="en-GB" altLang="en-US" sz="2800" dirty="0"/>
              <a:t>7</a:t>
            </a:r>
            <a:r>
              <a:rPr lang="en-GB" altLang="en-US" sz="2800" dirty="0" smtClean="0"/>
              <a:t>. Is it true that judges create actions of the legal system ? Do they create also perceptions of it ?</a:t>
            </a: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27772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Politics – advanced tribes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E.g., large migratory tribes (huns, gepides, etc.)</a:t>
            </a:r>
          </a:p>
          <a:p>
            <a:r>
              <a:rPr lang="en-GB" altLang="en-US"/>
              <a:t>Fighters (action), priests/shamans (perception) specialize in decision making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Politics – early states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Egypt, Greek city states, etc.</a:t>
            </a:r>
          </a:p>
          <a:p>
            <a:r>
              <a:rPr lang="en-GB" altLang="en-US"/>
              <a:t>Fighters, priests, administrators</a:t>
            </a:r>
          </a:p>
          <a:p>
            <a:r>
              <a:rPr lang="en-GB" altLang="en-US"/>
              <a:t>Administration: system of rules about decision making (e.g., selection of the ruler)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Politics – early large states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E.g., Rome, China</a:t>
            </a:r>
          </a:p>
          <a:p>
            <a:r>
              <a:rPr lang="en-GB" altLang="en-US"/>
              <a:t>Large and stable</a:t>
            </a:r>
          </a:p>
          <a:p>
            <a:r>
              <a:rPr lang="en-GB" altLang="en-US"/>
              <a:t>Elaborated rules of politics</a:t>
            </a:r>
          </a:p>
          <a:p>
            <a:r>
              <a:rPr lang="en-GB" altLang="en-US"/>
              <a:t>Large administration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Politics – large integrated states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E.g., England – 17</a:t>
            </a:r>
            <a:r>
              <a:rPr lang="en-GB" altLang="en-US" sz="2800" baseline="30000"/>
              <a:t>th</a:t>
            </a:r>
            <a:r>
              <a:rPr lang="en-GB" altLang="en-US" sz="2800"/>
              <a:t>-18</a:t>
            </a:r>
            <a:r>
              <a:rPr lang="en-GB" altLang="en-US" sz="2800" baseline="30000"/>
              <a:t>th</a:t>
            </a:r>
            <a:r>
              <a:rPr lang="en-GB" altLang="en-US" sz="2800"/>
              <a:t> century, Germany – 19</a:t>
            </a:r>
            <a:r>
              <a:rPr lang="en-GB" altLang="en-US" sz="2800" baseline="30000"/>
              <a:t>th</a:t>
            </a:r>
            <a:r>
              <a:rPr lang="en-GB" altLang="en-US" sz="2800"/>
              <a:t> century, France – 17</a:t>
            </a:r>
            <a:r>
              <a:rPr lang="en-GB" altLang="en-US" sz="2800" baseline="30000"/>
              <a:t>th</a:t>
            </a:r>
            <a:r>
              <a:rPr lang="en-GB" altLang="en-US" sz="2800"/>
              <a:t>-18</a:t>
            </a:r>
            <a:r>
              <a:rPr lang="en-GB" altLang="en-US" sz="2800" baseline="30000"/>
              <a:t>th</a:t>
            </a:r>
            <a:r>
              <a:rPr lang="en-GB" altLang="en-US" sz="2800"/>
              <a:t> century</a:t>
            </a:r>
          </a:p>
          <a:p>
            <a:r>
              <a:rPr lang="en-GB" altLang="en-US" sz="2800"/>
              <a:t>Complicated system of political decision making</a:t>
            </a:r>
          </a:p>
          <a:p>
            <a:r>
              <a:rPr lang="en-GB" altLang="en-US" sz="2800"/>
              <a:t>Institutionalized and uniform legal system</a:t>
            </a:r>
          </a:p>
          <a:p>
            <a:r>
              <a:rPr lang="en-GB" altLang="en-US" sz="2800"/>
              <a:t>Parliament, parties, public administration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irlpool">
  <a:themeElements>
    <a:clrScheme name="Whirlpool 1">
      <a:dk1>
        <a:srgbClr val="000066"/>
      </a:dk1>
      <a:lt1>
        <a:srgbClr val="FFFF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DADA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Whirlpoo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Whirlpool 1">
        <a:dk1>
          <a:srgbClr val="000066"/>
        </a:dk1>
        <a:lt1>
          <a:srgbClr val="FFFF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2">
        <a:dk1>
          <a:srgbClr val="000066"/>
        </a:dk1>
        <a:lt1>
          <a:srgbClr val="FFFF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3">
        <a:dk1>
          <a:srgbClr val="393939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AAAAAA"/>
        </a:accent3>
        <a:accent4>
          <a:srgbClr val="DADADA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Designs\Whirlpool.pot</Template>
  <TotalTime>2522</TotalTime>
  <Words>2099</Words>
  <Application>Microsoft Office PowerPoint</Application>
  <PresentationFormat>On-screen Show (4:3)</PresentationFormat>
  <Paragraphs>238</Paragraphs>
  <Slides>58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3" baseType="lpstr">
      <vt:lpstr>Arial</vt:lpstr>
      <vt:lpstr>Tahoma</vt:lpstr>
      <vt:lpstr>Times New Roman</vt:lpstr>
      <vt:lpstr>Wingdings</vt:lpstr>
      <vt:lpstr>Whirlpool</vt:lpstr>
      <vt:lpstr>Evolution of Complex Systems</vt:lpstr>
      <vt:lpstr>Objectives</vt:lpstr>
      <vt:lpstr>Human communications</vt:lpstr>
      <vt:lpstr>Society</vt:lpstr>
      <vt:lpstr>Politics – early times</vt:lpstr>
      <vt:lpstr>Politics – advanced tribes</vt:lpstr>
      <vt:lpstr>Politics – early states</vt:lpstr>
      <vt:lpstr>Politics – early large states</vt:lpstr>
      <vt:lpstr>Politics – large integrated states</vt:lpstr>
      <vt:lpstr>Politics – democratic states</vt:lpstr>
      <vt:lpstr>Politics – 1 </vt:lpstr>
      <vt:lpstr>Politics – 2 </vt:lpstr>
      <vt:lpstr>Politics – 3 </vt:lpstr>
      <vt:lpstr>Political power</vt:lpstr>
      <vt:lpstr>Communications in politics – 1 </vt:lpstr>
      <vt:lpstr>Communications in politics – 2 </vt:lpstr>
      <vt:lpstr>Referencing in politics</vt:lpstr>
      <vt:lpstr>The logic of power</vt:lpstr>
      <vt:lpstr>Political system</vt:lpstr>
      <vt:lpstr>The boundary of politics</vt:lpstr>
      <vt:lpstr>Actions of politics</vt:lpstr>
      <vt:lpstr>Perceptions of politics</vt:lpstr>
      <vt:lpstr>Meaningful communications</vt:lpstr>
      <vt:lpstr>Meaningless communications</vt:lpstr>
      <vt:lpstr>Revolutions</vt:lpstr>
      <vt:lpstr>Extension and reproduction</vt:lpstr>
      <vt:lpstr>Over expansion of politics</vt:lpstr>
      <vt:lpstr>Individuals and politics</vt:lpstr>
      <vt:lpstr>The state</vt:lpstr>
      <vt:lpstr>Professional politics</vt:lpstr>
      <vt:lpstr>Political institutions</vt:lpstr>
      <vt:lpstr>Subsystems of politics</vt:lpstr>
      <vt:lpstr>Parties</vt:lpstr>
      <vt:lpstr>Elections</vt:lpstr>
      <vt:lpstr>Parliament</vt:lpstr>
      <vt:lpstr>Identity violations – Political system </vt:lpstr>
      <vt:lpstr>Adaptation – Political system</vt:lpstr>
      <vt:lpstr>Laws</vt:lpstr>
      <vt:lpstr>Regulations</vt:lpstr>
      <vt:lpstr>Legal communications</vt:lpstr>
      <vt:lpstr>Examples</vt:lpstr>
      <vt:lpstr>Legal communications - types</vt:lpstr>
      <vt:lpstr>Legal communications - memories</vt:lpstr>
      <vt:lpstr>The legal system</vt:lpstr>
      <vt:lpstr>Legal system - language</vt:lpstr>
      <vt:lpstr>The boundary</vt:lpstr>
      <vt:lpstr>Actions</vt:lpstr>
      <vt:lpstr>Perceptions</vt:lpstr>
      <vt:lpstr>Meaningful</vt:lpstr>
      <vt:lpstr>Meaningless</vt:lpstr>
      <vt:lpstr>Individuals and the legal system</vt:lpstr>
      <vt:lpstr>Constitutional law</vt:lpstr>
      <vt:lpstr>Identity violation – Legal system</vt:lpstr>
      <vt:lpstr>Adaptation – Legal system</vt:lpstr>
      <vt:lpstr>Summary – 1   </vt:lpstr>
      <vt:lpstr>Summary – 2   </vt:lpstr>
      <vt:lpstr>Q&amp;A – 1   </vt:lpstr>
      <vt:lpstr>Q&amp;A – 2   </vt:lpstr>
    </vt:vector>
  </TitlesOfParts>
  <Company>Psychology / University of Newcastle upon Tyne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Dealing with Complexity</dc:title>
  <dc:creator>Andras</dc:creator>
  <cp:lastModifiedBy>Peter</cp:lastModifiedBy>
  <cp:revision>64</cp:revision>
  <dcterms:created xsi:type="dcterms:W3CDTF">2002-03-10T14:00:31Z</dcterms:created>
  <dcterms:modified xsi:type="dcterms:W3CDTF">2022-09-03T09:51:04Z</dcterms:modified>
</cp:coreProperties>
</file>