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4"/>
  </p:notes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3" r:id="rId45"/>
    <p:sldId id="324" r:id="rId46"/>
    <p:sldId id="325" r:id="rId47"/>
    <p:sldId id="326" r:id="rId48"/>
    <p:sldId id="301" r:id="rId49"/>
    <p:sldId id="327" r:id="rId50"/>
    <p:sldId id="303" r:id="rId51"/>
    <p:sldId id="328" r:id="rId52"/>
    <p:sldId id="329" r:id="rId53"/>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F3399"/>
    <a:srgbClr val="66FF33"/>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93" autoAdjust="0"/>
  </p:normalViewPr>
  <p:slideViewPr>
    <p:cSldViewPr>
      <p:cViewPr varScale="1">
        <p:scale>
          <a:sx n="82" d="100"/>
          <a:sy n="82" d="100"/>
        </p:scale>
        <p:origin x="4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2C9A90-09E5-44D6-878D-6C47478C97D3}" type="datetimeFigureOut">
              <a:rPr lang="en-GB" smtClean="0"/>
              <a:t>03/09/2022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E311AE-1643-4F8D-885D-C79B947F5B65}" type="slidenum">
              <a:rPr lang="en-GB" smtClean="0"/>
              <a:t>‹#›</a:t>
            </a:fld>
            <a:endParaRPr lang="en-GB"/>
          </a:p>
        </p:txBody>
      </p:sp>
    </p:spTree>
    <p:extLst>
      <p:ext uri="{BB962C8B-B14F-4D97-AF65-F5344CB8AC3E}">
        <p14:creationId xmlns:p14="http://schemas.microsoft.com/office/powerpoint/2010/main" val="3028425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a:t>
            </a:fld>
            <a:endParaRPr lang="en-GB"/>
          </a:p>
        </p:txBody>
      </p:sp>
    </p:spTree>
    <p:extLst>
      <p:ext uri="{BB962C8B-B14F-4D97-AF65-F5344CB8AC3E}">
        <p14:creationId xmlns:p14="http://schemas.microsoft.com/office/powerpoint/2010/main" val="1472110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10</a:t>
            </a:fld>
            <a:endParaRPr lang="en-GB"/>
          </a:p>
        </p:txBody>
      </p:sp>
    </p:spTree>
    <p:extLst>
      <p:ext uri="{BB962C8B-B14F-4D97-AF65-F5344CB8AC3E}">
        <p14:creationId xmlns:p14="http://schemas.microsoft.com/office/powerpoint/2010/main" val="3314474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11</a:t>
            </a:fld>
            <a:endParaRPr lang="en-GB"/>
          </a:p>
        </p:txBody>
      </p:sp>
    </p:spTree>
    <p:extLst>
      <p:ext uri="{BB962C8B-B14F-4D97-AF65-F5344CB8AC3E}">
        <p14:creationId xmlns:p14="http://schemas.microsoft.com/office/powerpoint/2010/main" val="4055835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12</a:t>
            </a:fld>
            <a:endParaRPr lang="en-GB"/>
          </a:p>
        </p:txBody>
      </p:sp>
    </p:spTree>
    <p:extLst>
      <p:ext uri="{BB962C8B-B14F-4D97-AF65-F5344CB8AC3E}">
        <p14:creationId xmlns:p14="http://schemas.microsoft.com/office/powerpoint/2010/main" val="3336650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13</a:t>
            </a:fld>
            <a:endParaRPr lang="en-GB"/>
          </a:p>
        </p:txBody>
      </p:sp>
    </p:spTree>
    <p:extLst>
      <p:ext uri="{BB962C8B-B14F-4D97-AF65-F5344CB8AC3E}">
        <p14:creationId xmlns:p14="http://schemas.microsoft.com/office/powerpoint/2010/main" val="656052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14</a:t>
            </a:fld>
            <a:endParaRPr lang="en-GB"/>
          </a:p>
        </p:txBody>
      </p:sp>
    </p:spTree>
    <p:extLst>
      <p:ext uri="{BB962C8B-B14F-4D97-AF65-F5344CB8AC3E}">
        <p14:creationId xmlns:p14="http://schemas.microsoft.com/office/powerpoint/2010/main" val="602380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15</a:t>
            </a:fld>
            <a:endParaRPr lang="en-GB"/>
          </a:p>
        </p:txBody>
      </p:sp>
    </p:spTree>
    <p:extLst>
      <p:ext uri="{BB962C8B-B14F-4D97-AF65-F5344CB8AC3E}">
        <p14:creationId xmlns:p14="http://schemas.microsoft.com/office/powerpoint/2010/main" val="20178836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16</a:t>
            </a:fld>
            <a:endParaRPr lang="en-GB"/>
          </a:p>
        </p:txBody>
      </p:sp>
    </p:spTree>
    <p:extLst>
      <p:ext uri="{BB962C8B-B14F-4D97-AF65-F5344CB8AC3E}">
        <p14:creationId xmlns:p14="http://schemas.microsoft.com/office/powerpoint/2010/main" val="1153746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17</a:t>
            </a:fld>
            <a:endParaRPr lang="en-GB"/>
          </a:p>
        </p:txBody>
      </p:sp>
    </p:spTree>
    <p:extLst>
      <p:ext uri="{BB962C8B-B14F-4D97-AF65-F5344CB8AC3E}">
        <p14:creationId xmlns:p14="http://schemas.microsoft.com/office/powerpoint/2010/main" val="771006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18</a:t>
            </a:fld>
            <a:endParaRPr lang="en-GB"/>
          </a:p>
        </p:txBody>
      </p:sp>
    </p:spTree>
    <p:extLst>
      <p:ext uri="{BB962C8B-B14F-4D97-AF65-F5344CB8AC3E}">
        <p14:creationId xmlns:p14="http://schemas.microsoft.com/office/powerpoint/2010/main" val="15479005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19</a:t>
            </a:fld>
            <a:endParaRPr lang="en-GB"/>
          </a:p>
        </p:txBody>
      </p:sp>
    </p:spTree>
    <p:extLst>
      <p:ext uri="{BB962C8B-B14F-4D97-AF65-F5344CB8AC3E}">
        <p14:creationId xmlns:p14="http://schemas.microsoft.com/office/powerpoint/2010/main" val="3063144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2</a:t>
            </a:fld>
            <a:endParaRPr lang="en-GB"/>
          </a:p>
        </p:txBody>
      </p:sp>
    </p:spTree>
    <p:extLst>
      <p:ext uri="{BB962C8B-B14F-4D97-AF65-F5344CB8AC3E}">
        <p14:creationId xmlns:p14="http://schemas.microsoft.com/office/powerpoint/2010/main" val="32048538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20</a:t>
            </a:fld>
            <a:endParaRPr lang="en-GB"/>
          </a:p>
        </p:txBody>
      </p:sp>
    </p:spTree>
    <p:extLst>
      <p:ext uri="{BB962C8B-B14F-4D97-AF65-F5344CB8AC3E}">
        <p14:creationId xmlns:p14="http://schemas.microsoft.com/office/powerpoint/2010/main" val="38707669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21</a:t>
            </a:fld>
            <a:endParaRPr lang="en-GB"/>
          </a:p>
        </p:txBody>
      </p:sp>
    </p:spTree>
    <p:extLst>
      <p:ext uri="{BB962C8B-B14F-4D97-AF65-F5344CB8AC3E}">
        <p14:creationId xmlns:p14="http://schemas.microsoft.com/office/powerpoint/2010/main" val="42025148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22</a:t>
            </a:fld>
            <a:endParaRPr lang="en-GB"/>
          </a:p>
        </p:txBody>
      </p:sp>
    </p:spTree>
    <p:extLst>
      <p:ext uri="{BB962C8B-B14F-4D97-AF65-F5344CB8AC3E}">
        <p14:creationId xmlns:p14="http://schemas.microsoft.com/office/powerpoint/2010/main" val="757336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23</a:t>
            </a:fld>
            <a:endParaRPr lang="en-GB"/>
          </a:p>
        </p:txBody>
      </p:sp>
    </p:spTree>
    <p:extLst>
      <p:ext uri="{BB962C8B-B14F-4D97-AF65-F5344CB8AC3E}">
        <p14:creationId xmlns:p14="http://schemas.microsoft.com/office/powerpoint/2010/main" val="2051838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24</a:t>
            </a:fld>
            <a:endParaRPr lang="en-GB"/>
          </a:p>
        </p:txBody>
      </p:sp>
    </p:spTree>
    <p:extLst>
      <p:ext uri="{BB962C8B-B14F-4D97-AF65-F5344CB8AC3E}">
        <p14:creationId xmlns:p14="http://schemas.microsoft.com/office/powerpoint/2010/main" val="19384214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25</a:t>
            </a:fld>
            <a:endParaRPr lang="en-GB"/>
          </a:p>
        </p:txBody>
      </p:sp>
    </p:spTree>
    <p:extLst>
      <p:ext uri="{BB962C8B-B14F-4D97-AF65-F5344CB8AC3E}">
        <p14:creationId xmlns:p14="http://schemas.microsoft.com/office/powerpoint/2010/main" val="31808542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48</a:t>
            </a:fld>
            <a:endParaRPr lang="en-GB"/>
          </a:p>
        </p:txBody>
      </p:sp>
    </p:spTree>
    <p:extLst>
      <p:ext uri="{BB962C8B-B14F-4D97-AF65-F5344CB8AC3E}">
        <p14:creationId xmlns:p14="http://schemas.microsoft.com/office/powerpoint/2010/main" val="28432008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50</a:t>
            </a:fld>
            <a:endParaRPr lang="en-GB"/>
          </a:p>
        </p:txBody>
      </p:sp>
    </p:spTree>
    <p:extLst>
      <p:ext uri="{BB962C8B-B14F-4D97-AF65-F5344CB8AC3E}">
        <p14:creationId xmlns:p14="http://schemas.microsoft.com/office/powerpoint/2010/main" val="4143588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3</a:t>
            </a:fld>
            <a:endParaRPr lang="en-GB"/>
          </a:p>
        </p:txBody>
      </p:sp>
    </p:spTree>
    <p:extLst>
      <p:ext uri="{BB962C8B-B14F-4D97-AF65-F5344CB8AC3E}">
        <p14:creationId xmlns:p14="http://schemas.microsoft.com/office/powerpoint/2010/main" val="120253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4</a:t>
            </a:fld>
            <a:endParaRPr lang="en-GB"/>
          </a:p>
        </p:txBody>
      </p:sp>
    </p:spTree>
    <p:extLst>
      <p:ext uri="{BB962C8B-B14F-4D97-AF65-F5344CB8AC3E}">
        <p14:creationId xmlns:p14="http://schemas.microsoft.com/office/powerpoint/2010/main" val="2317352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5</a:t>
            </a:fld>
            <a:endParaRPr lang="en-GB"/>
          </a:p>
        </p:txBody>
      </p:sp>
    </p:spTree>
    <p:extLst>
      <p:ext uri="{BB962C8B-B14F-4D97-AF65-F5344CB8AC3E}">
        <p14:creationId xmlns:p14="http://schemas.microsoft.com/office/powerpoint/2010/main" val="3506717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6</a:t>
            </a:fld>
            <a:endParaRPr lang="en-GB"/>
          </a:p>
        </p:txBody>
      </p:sp>
    </p:spTree>
    <p:extLst>
      <p:ext uri="{BB962C8B-B14F-4D97-AF65-F5344CB8AC3E}">
        <p14:creationId xmlns:p14="http://schemas.microsoft.com/office/powerpoint/2010/main" val="39022396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7</a:t>
            </a:fld>
            <a:endParaRPr lang="en-GB"/>
          </a:p>
        </p:txBody>
      </p:sp>
    </p:spTree>
    <p:extLst>
      <p:ext uri="{BB962C8B-B14F-4D97-AF65-F5344CB8AC3E}">
        <p14:creationId xmlns:p14="http://schemas.microsoft.com/office/powerpoint/2010/main" val="4102457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8</a:t>
            </a:fld>
            <a:endParaRPr lang="en-GB"/>
          </a:p>
        </p:txBody>
      </p:sp>
    </p:spTree>
    <p:extLst>
      <p:ext uri="{BB962C8B-B14F-4D97-AF65-F5344CB8AC3E}">
        <p14:creationId xmlns:p14="http://schemas.microsoft.com/office/powerpoint/2010/main" val="2769002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E311AE-1643-4F8D-885D-C79B947F5B65}" type="slidenum">
              <a:rPr lang="en-GB" smtClean="0"/>
              <a:t>9</a:t>
            </a:fld>
            <a:endParaRPr lang="en-GB"/>
          </a:p>
        </p:txBody>
      </p:sp>
    </p:spTree>
    <p:extLst>
      <p:ext uri="{BB962C8B-B14F-4D97-AF65-F5344CB8AC3E}">
        <p14:creationId xmlns:p14="http://schemas.microsoft.com/office/powerpoint/2010/main" val="718991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ChangeArrowheads="1"/>
          </p:cNvSpPr>
          <p:nvPr/>
        </p:nvSpPr>
        <p:spPr bwMode="ltGray">
          <a:xfrm>
            <a:off x="0" y="0"/>
            <a:ext cx="825500" cy="6858000"/>
          </a:xfrm>
          <a:prstGeom prst="rect">
            <a:avLst/>
          </a:prstGeom>
          <a:solidFill>
            <a:schemeClr val="tx2">
              <a:alpha val="50000"/>
            </a:schemeClr>
          </a:solidFill>
          <a:ln>
            <a:noFill/>
          </a:ln>
          <a:extLst>
            <a:ext uri="{91240B29-F687-4F45-9708-019B960494DF}">
              <a14:hiddenLine xmlns:a14="http://schemas.microsoft.com/office/drawing/2010/main" w="9525">
                <a:solidFill>
                  <a:schemeClr val="bg1"/>
                </a:solidFill>
                <a:miter lim="800000"/>
                <a:headEnd/>
                <a:tailEnd/>
              </a14:hiddenLine>
            </a:ext>
          </a:extLst>
        </p:spPr>
        <p:txBody>
          <a:bodyPr wrap="none" anchor="ctr"/>
          <a:lstStyle/>
          <a:p>
            <a:pPr algn="ctr"/>
            <a:endParaRPr kumimoji="1" lang="en-US" altLang="en-US"/>
          </a:p>
        </p:txBody>
      </p:sp>
      <p:sp>
        <p:nvSpPr>
          <p:cNvPr id="4099" name="Rectangle 3"/>
          <p:cNvSpPr>
            <a:spLocks noGrp="1" noChangeArrowheads="1"/>
          </p:cNvSpPr>
          <p:nvPr>
            <p:ph type="ctrTitle"/>
          </p:nvPr>
        </p:nvSpPr>
        <p:spPr>
          <a:xfrm>
            <a:off x="990600" y="1171575"/>
            <a:ext cx="7467600" cy="2105025"/>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sz="6600">
                <a:solidFill>
                  <a:srgbClr val="CCFFFF"/>
                </a:solidFill>
              </a:defRPr>
            </a:lvl1pPr>
          </a:lstStyle>
          <a:p>
            <a:pPr lvl="0"/>
            <a:r>
              <a:rPr lang="en-GB" altLang="en-US" noProof="0" smtClean="0"/>
              <a:t>Click to edit Master title style</a:t>
            </a:r>
          </a:p>
        </p:txBody>
      </p:sp>
      <p:sp>
        <p:nvSpPr>
          <p:cNvPr id="4100" name="Rectangle 4"/>
          <p:cNvSpPr>
            <a:spLocks noGrp="1" noChangeArrowheads="1"/>
          </p:cNvSpPr>
          <p:nvPr>
            <p:ph type="subTitle" idx="1"/>
          </p:nvPr>
        </p:nvSpPr>
        <p:spPr>
          <a:xfrm>
            <a:off x="1447800" y="3886200"/>
            <a:ext cx="6400800" cy="1752600"/>
          </a:xfrm>
        </p:spPr>
        <p:txBody>
          <a:bodyPr/>
          <a:lstStyle>
            <a:lvl1pPr marL="0" indent="0" algn="ctr">
              <a:buFont typeface="Wingdings" panose="05000000000000000000" pitchFamily="2" charset="2"/>
              <a:buNone/>
              <a:defRPr sz="4000">
                <a:solidFill>
                  <a:srgbClr val="CCECFF"/>
                </a:solidFill>
              </a:defRPr>
            </a:lvl1pPr>
          </a:lstStyle>
          <a:p>
            <a:pPr lvl="0"/>
            <a:r>
              <a:rPr lang="en-GB" altLang="en-US" noProof="0" smtClean="0"/>
              <a:t>Click to edit Master subtitle style</a:t>
            </a:r>
          </a:p>
        </p:txBody>
      </p:sp>
      <p:sp>
        <p:nvSpPr>
          <p:cNvPr id="4101" name="Rectangle 5"/>
          <p:cNvSpPr>
            <a:spLocks noGrp="1" noChangeArrowheads="1"/>
          </p:cNvSpPr>
          <p:nvPr>
            <p:ph type="dt" sz="half" idx="2"/>
          </p:nvPr>
        </p:nvSpPr>
        <p:spPr>
          <a:xfrm>
            <a:off x="838200" y="6248400"/>
            <a:ext cx="1752600" cy="457200"/>
          </a:xfrm>
        </p:spPr>
        <p:txBody>
          <a:bodyPr/>
          <a:lstStyle>
            <a:lvl1pPr>
              <a:defRPr>
                <a:solidFill>
                  <a:srgbClr val="CCECFF"/>
                </a:solidFill>
              </a:defRPr>
            </a:lvl1pPr>
          </a:lstStyle>
          <a:p>
            <a:endParaRPr lang="en-GB" altLang="en-US"/>
          </a:p>
        </p:txBody>
      </p:sp>
      <p:sp>
        <p:nvSpPr>
          <p:cNvPr id="4102" name="Rectangle 6"/>
          <p:cNvSpPr>
            <a:spLocks noGrp="1" noChangeArrowheads="1"/>
          </p:cNvSpPr>
          <p:nvPr>
            <p:ph type="ftr" sz="quarter" idx="3"/>
          </p:nvPr>
        </p:nvSpPr>
        <p:spPr>
          <a:xfrm>
            <a:off x="3276600" y="6248400"/>
            <a:ext cx="2895600" cy="457200"/>
          </a:xfrm>
        </p:spPr>
        <p:txBody>
          <a:bodyPr/>
          <a:lstStyle>
            <a:lvl1pPr>
              <a:defRPr>
                <a:solidFill>
                  <a:srgbClr val="CCECFF"/>
                </a:solidFill>
              </a:defRPr>
            </a:lvl1pPr>
          </a:lstStyle>
          <a:p>
            <a:endParaRPr lang="en-GB" altLang="en-US"/>
          </a:p>
        </p:txBody>
      </p:sp>
      <p:sp>
        <p:nvSpPr>
          <p:cNvPr id="4103" name="Rectangle 7"/>
          <p:cNvSpPr>
            <a:spLocks noGrp="1" noChangeArrowheads="1"/>
          </p:cNvSpPr>
          <p:nvPr>
            <p:ph type="sldNum" sz="quarter" idx="4"/>
          </p:nvPr>
        </p:nvSpPr>
        <p:spPr>
          <a:xfrm>
            <a:off x="6934200" y="6248400"/>
            <a:ext cx="1905000" cy="457200"/>
          </a:xfrm>
        </p:spPr>
        <p:txBody>
          <a:bodyPr/>
          <a:lstStyle>
            <a:lvl1pPr>
              <a:defRPr>
                <a:solidFill>
                  <a:srgbClr val="CCECFF"/>
                </a:solidFill>
              </a:defRPr>
            </a:lvl1pPr>
          </a:lstStyle>
          <a:p>
            <a:fld id="{A4E4641B-30DC-47BE-9385-4A82C3F08149}" type="slidenum">
              <a:rPr lang="en-GB" altLang="en-US"/>
              <a:pPr/>
              <a:t>‹#›</a:t>
            </a:fld>
            <a:endParaRPr lang="en-GB" altLang="en-US"/>
          </a:p>
        </p:txBody>
      </p:sp>
      <p:sp>
        <p:nvSpPr>
          <p:cNvPr id="4104" name="Rectangle 8"/>
          <p:cNvSpPr>
            <a:spLocks noChangeArrowheads="1"/>
          </p:cNvSpPr>
          <p:nvPr/>
        </p:nvSpPr>
        <p:spPr bwMode="ltGray">
          <a:xfrm>
            <a:off x="0" y="3543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90A3DCB-AB22-401E-8446-0441AE26E1B8}" type="slidenum">
              <a:rPr lang="en-GB" altLang="en-US"/>
              <a:pPr/>
              <a:t>‹#›</a:t>
            </a:fld>
            <a:endParaRPr lang="en-GB" altLang="en-US"/>
          </a:p>
        </p:txBody>
      </p:sp>
    </p:spTree>
    <p:extLst>
      <p:ext uri="{BB962C8B-B14F-4D97-AF65-F5344CB8AC3E}">
        <p14:creationId xmlns:p14="http://schemas.microsoft.com/office/powerpoint/2010/main" val="2630793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457200"/>
            <a:ext cx="2057400" cy="5638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28600" y="457200"/>
            <a:ext cx="60198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58F8750-1C95-4B23-A2AC-0CFF8E269208}" type="slidenum">
              <a:rPr lang="en-GB" altLang="en-US"/>
              <a:pPr/>
              <a:t>‹#›</a:t>
            </a:fld>
            <a:endParaRPr lang="en-GB" altLang="en-US"/>
          </a:p>
        </p:txBody>
      </p:sp>
    </p:spTree>
    <p:extLst>
      <p:ext uri="{BB962C8B-B14F-4D97-AF65-F5344CB8AC3E}">
        <p14:creationId xmlns:p14="http://schemas.microsoft.com/office/powerpoint/2010/main" val="1490111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3601B2B-A1E6-4058-8887-6BE794ADFCD1}" type="slidenum">
              <a:rPr lang="en-GB" altLang="en-US"/>
              <a:pPr/>
              <a:t>‹#›</a:t>
            </a:fld>
            <a:endParaRPr lang="en-GB" altLang="en-US"/>
          </a:p>
        </p:txBody>
      </p:sp>
    </p:spTree>
    <p:extLst>
      <p:ext uri="{BB962C8B-B14F-4D97-AF65-F5344CB8AC3E}">
        <p14:creationId xmlns:p14="http://schemas.microsoft.com/office/powerpoint/2010/main" val="1763056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BB5789E-DC09-402A-96BA-4E781F5C2781}" type="slidenum">
              <a:rPr lang="en-GB" altLang="en-US"/>
              <a:pPr/>
              <a:t>‹#›</a:t>
            </a:fld>
            <a:endParaRPr lang="en-GB" altLang="en-US"/>
          </a:p>
        </p:txBody>
      </p:sp>
    </p:spTree>
    <p:extLst>
      <p:ext uri="{BB962C8B-B14F-4D97-AF65-F5344CB8AC3E}">
        <p14:creationId xmlns:p14="http://schemas.microsoft.com/office/powerpoint/2010/main" val="1356036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326EEB5E-AB01-4562-8739-4B0E315AF6AB}" type="slidenum">
              <a:rPr lang="en-GB" altLang="en-US"/>
              <a:pPr/>
              <a:t>‹#›</a:t>
            </a:fld>
            <a:endParaRPr lang="en-GB" altLang="en-US"/>
          </a:p>
        </p:txBody>
      </p:sp>
    </p:spTree>
    <p:extLst>
      <p:ext uri="{BB962C8B-B14F-4D97-AF65-F5344CB8AC3E}">
        <p14:creationId xmlns:p14="http://schemas.microsoft.com/office/powerpoint/2010/main" val="3161266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F8973872-2686-4DAB-92FD-B6012913420D}" type="slidenum">
              <a:rPr lang="en-GB" altLang="en-US"/>
              <a:pPr/>
              <a:t>‹#›</a:t>
            </a:fld>
            <a:endParaRPr lang="en-GB" altLang="en-US"/>
          </a:p>
        </p:txBody>
      </p:sp>
    </p:spTree>
    <p:extLst>
      <p:ext uri="{BB962C8B-B14F-4D97-AF65-F5344CB8AC3E}">
        <p14:creationId xmlns:p14="http://schemas.microsoft.com/office/powerpoint/2010/main" val="326302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1A5E00EA-9743-4B06-9980-ABD5FC73C8B0}" type="slidenum">
              <a:rPr lang="en-GB" altLang="en-US"/>
              <a:pPr/>
              <a:t>‹#›</a:t>
            </a:fld>
            <a:endParaRPr lang="en-GB" altLang="en-US"/>
          </a:p>
        </p:txBody>
      </p:sp>
    </p:spTree>
    <p:extLst>
      <p:ext uri="{BB962C8B-B14F-4D97-AF65-F5344CB8AC3E}">
        <p14:creationId xmlns:p14="http://schemas.microsoft.com/office/powerpoint/2010/main" val="1195512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6DC16CE7-D6C5-457A-83F3-ACAC9E0920D9}" type="slidenum">
              <a:rPr lang="en-GB" altLang="en-US"/>
              <a:pPr/>
              <a:t>‹#›</a:t>
            </a:fld>
            <a:endParaRPr lang="en-GB" altLang="en-US"/>
          </a:p>
        </p:txBody>
      </p:sp>
    </p:spTree>
    <p:extLst>
      <p:ext uri="{BB962C8B-B14F-4D97-AF65-F5344CB8AC3E}">
        <p14:creationId xmlns:p14="http://schemas.microsoft.com/office/powerpoint/2010/main" val="1426365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64937C83-112B-49AB-844D-4B403354ADF0}" type="slidenum">
              <a:rPr lang="en-GB" altLang="en-US"/>
              <a:pPr/>
              <a:t>‹#›</a:t>
            </a:fld>
            <a:endParaRPr lang="en-GB" altLang="en-US"/>
          </a:p>
        </p:txBody>
      </p:sp>
    </p:spTree>
    <p:extLst>
      <p:ext uri="{BB962C8B-B14F-4D97-AF65-F5344CB8AC3E}">
        <p14:creationId xmlns:p14="http://schemas.microsoft.com/office/powerpoint/2010/main" val="2713033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561059A9-35DC-4375-A1CD-F518A56E92A8}" type="slidenum">
              <a:rPr lang="en-GB" altLang="en-US"/>
              <a:pPr/>
              <a:t>‹#›</a:t>
            </a:fld>
            <a:endParaRPr lang="en-GB" altLang="en-US"/>
          </a:p>
        </p:txBody>
      </p:sp>
    </p:spTree>
    <p:extLst>
      <p:ext uri="{BB962C8B-B14F-4D97-AF65-F5344CB8AC3E}">
        <p14:creationId xmlns:p14="http://schemas.microsoft.com/office/powerpoint/2010/main" val="168752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286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n-GB" altLang="en-US"/>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GB" altLang="en-US"/>
          </a:p>
        </p:txBody>
      </p:sp>
      <p:sp>
        <p:nvSpPr>
          <p:cNvPr id="3078"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65451298-D39A-441B-8AEA-EE8E5F0EC46C}" type="slidenum">
              <a:rPr lang="en-GB" altLang="en-US"/>
              <a:pPr/>
              <a:t>‹#›</a:t>
            </a:fld>
            <a:endParaRPr lang="en-GB" altLang="en-US"/>
          </a:p>
        </p:txBody>
      </p:sp>
      <p:sp>
        <p:nvSpPr>
          <p:cNvPr id="3079" name="Rectangle 7"/>
          <p:cNvSpPr>
            <a:spLocks noChangeArrowheads="1"/>
          </p:cNvSpPr>
          <p:nvPr/>
        </p:nvSpPr>
        <p:spPr bwMode="gray">
          <a:xfrm>
            <a:off x="0" y="1638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accent1"/>
        </a:buClr>
        <a:buSzPct val="8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7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tx2"/>
        </a:buClr>
        <a:buSzPct val="5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ltLang="en-US"/>
              <a:t>Evolution of Complex Systems</a:t>
            </a:r>
          </a:p>
        </p:txBody>
      </p:sp>
      <p:sp>
        <p:nvSpPr>
          <p:cNvPr id="2051" name="Rectangle 3"/>
          <p:cNvSpPr>
            <a:spLocks noGrp="1" noChangeArrowheads="1"/>
          </p:cNvSpPr>
          <p:nvPr>
            <p:ph type="subTitle" idx="1"/>
          </p:nvPr>
        </p:nvSpPr>
        <p:spPr>
          <a:xfrm>
            <a:off x="1187450" y="3716338"/>
            <a:ext cx="7056438" cy="2566987"/>
          </a:xfrm>
        </p:spPr>
        <p:txBody>
          <a:bodyPr/>
          <a:lstStyle/>
          <a:p>
            <a:r>
              <a:rPr lang="en-GB" altLang="en-US" sz="3600" dirty="0"/>
              <a:t>Lecture 9: Economics and </a:t>
            </a:r>
            <a:r>
              <a:rPr lang="en-GB" altLang="en-US" sz="3600" dirty="0" smtClean="0"/>
              <a:t>money</a:t>
            </a:r>
          </a:p>
          <a:p>
            <a:r>
              <a:rPr lang="en-GB" altLang="en-US" sz="3600" dirty="0" smtClean="0"/>
              <a:t>Peter </a:t>
            </a:r>
            <a:r>
              <a:rPr lang="en-GB" altLang="en-US" sz="3600" dirty="0"/>
              <a:t>Andras </a:t>
            </a:r>
            <a:r>
              <a:rPr lang="en-GB" altLang="en-US" sz="3600" dirty="0" smtClean="0"/>
              <a:t>peter.andras.ncl@gmail.com</a:t>
            </a:r>
            <a:endParaRPr lang="en-GB" altLang="en-US" sz="3600" dirty="0"/>
          </a:p>
          <a:p>
            <a:endParaRPr lang="en-GB" altLang="en-US" sz="3600" dirty="0"/>
          </a:p>
        </p:txBody>
      </p:sp>
      <p:sp>
        <p:nvSpPr>
          <p:cNvPr id="4" name="TextBox 3"/>
          <p:cNvSpPr txBox="1"/>
          <p:nvPr/>
        </p:nvSpPr>
        <p:spPr>
          <a:xfrm>
            <a:off x="3887577" y="6283325"/>
            <a:ext cx="1656184" cy="400110"/>
          </a:xfrm>
          <a:prstGeom prst="rect">
            <a:avLst/>
          </a:prstGeom>
          <a:noFill/>
        </p:spPr>
        <p:txBody>
          <a:bodyPr wrap="square" rtlCol="0">
            <a:spAutoFit/>
          </a:bodyPr>
          <a:lstStyle/>
          <a:p>
            <a:r>
              <a:rPr lang="en-GB" sz="2000" dirty="0" smtClean="0"/>
              <a:t>2022 Edition</a:t>
            </a:r>
            <a:endParaRPr lang="en-GB"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GB" altLang="en-US"/>
              <a:t>Accounting</a:t>
            </a:r>
          </a:p>
        </p:txBody>
      </p:sp>
      <p:sp>
        <p:nvSpPr>
          <p:cNvPr id="70659" name="Rectangle 3"/>
          <p:cNvSpPr>
            <a:spLocks noGrp="1" noChangeArrowheads="1"/>
          </p:cNvSpPr>
          <p:nvPr>
            <p:ph type="body" idx="1"/>
          </p:nvPr>
        </p:nvSpPr>
        <p:spPr/>
        <p:txBody>
          <a:bodyPr/>
          <a:lstStyle/>
          <a:p>
            <a:r>
              <a:rPr lang="en-GB" altLang="en-US"/>
              <a:t>Inventory of existing goods and services using memories – stock </a:t>
            </a:r>
          </a:p>
          <a:p>
            <a:r>
              <a:rPr lang="en-GB" altLang="en-US"/>
              <a:t>Records of exchanges using memories – flow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GB" altLang="en-US"/>
              <a:t>Valuing artefacts</a:t>
            </a:r>
          </a:p>
        </p:txBody>
      </p:sp>
      <p:sp>
        <p:nvSpPr>
          <p:cNvPr id="71683" name="Rectangle 3"/>
          <p:cNvSpPr>
            <a:spLocks noGrp="1" noChangeArrowheads="1"/>
          </p:cNvSpPr>
          <p:nvPr>
            <p:ph type="body" idx="1"/>
          </p:nvPr>
        </p:nvSpPr>
        <p:spPr/>
        <p:txBody>
          <a:bodyPr/>
          <a:lstStyle/>
          <a:p>
            <a:r>
              <a:rPr lang="en-GB" altLang="en-US"/>
              <a:t>What can be exchanged for what</a:t>
            </a:r>
          </a:p>
          <a:p>
            <a:r>
              <a:rPr lang="en-GB" altLang="en-US"/>
              <a:t>What is the potential or expected contribution of artefact to the reproduction and expansion of the society</a:t>
            </a:r>
          </a:p>
          <a:p>
            <a:r>
              <a:rPr lang="en-GB" altLang="en-US"/>
              <a:t>Values are context dependent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GB" altLang="en-US"/>
              <a:t>Exchange and value</a:t>
            </a:r>
          </a:p>
        </p:txBody>
      </p:sp>
      <p:sp>
        <p:nvSpPr>
          <p:cNvPr id="72707" name="Rectangle 3"/>
          <p:cNvSpPr>
            <a:spLocks noGrp="1" noChangeArrowheads="1"/>
          </p:cNvSpPr>
          <p:nvPr>
            <p:ph type="body" idx="1"/>
          </p:nvPr>
        </p:nvSpPr>
        <p:spPr/>
        <p:txBody>
          <a:bodyPr/>
          <a:lstStyle/>
          <a:p>
            <a:r>
              <a:rPr lang="en-GB" altLang="en-US" sz="2800"/>
              <a:t>Artefact: context dependent value</a:t>
            </a:r>
          </a:p>
          <a:p>
            <a:r>
              <a:rPr lang="en-GB" altLang="en-US" sz="2800"/>
              <a:t>Exchange: aim improved reproduction and expansion potential</a:t>
            </a:r>
          </a:p>
          <a:p>
            <a:r>
              <a:rPr lang="en-GB" altLang="en-US" sz="2800"/>
              <a:t>Value-based exchange is expected always to lead to increased reproduction and expansion ability of the society or social system </a:t>
            </a:r>
          </a:p>
          <a:p>
            <a:r>
              <a:rPr lang="en-GB" altLang="en-US" sz="2800"/>
              <a:t>Note that the latter does not happen necessarily in reality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GB" altLang="en-US"/>
              <a:t>Value measurement</a:t>
            </a:r>
          </a:p>
        </p:txBody>
      </p:sp>
      <p:sp>
        <p:nvSpPr>
          <p:cNvPr id="73731" name="Rectangle 3"/>
          <p:cNvSpPr>
            <a:spLocks noGrp="1" noChangeArrowheads="1"/>
          </p:cNvSpPr>
          <p:nvPr>
            <p:ph type="body" idx="1"/>
          </p:nvPr>
        </p:nvSpPr>
        <p:spPr/>
        <p:txBody>
          <a:bodyPr/>
          <a:lstStyle/>
          <a:p>
            <a:r>
              <a:rPr lang="en-GB" altLang="en-US"/>
              <a:t>What is the reproduction / expansion facilitating potential of an artefact (good or service) in the context of a social system</a:t>
            </a:r>
          </a:p>
          <a:p>
            <a:r>
              <a:rPr lang="en-GB" altLang="en-US"/>
              <a:t>Valuation based on expectation</a:t>
            </a:r>
          </a:p>
          <a:p>
            <a:r>
              <a:rPr lang="en-GB" altLang="en-US"/>
              <a:t>Valuation expressed in terms of exchange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altLang="en-US"/>
              <a:t>Marginal exchange</a:t>
            </a:r>
          </a:p>
        </p:txBody>
      </p:sp>
      <p:sp>
        <p:nvSpPr>
          <p:cNvPr id="74755" name="Rectangle 3"/>
          <p:cNvSpPr>
            <a:spLocks noGrp="1" noChangeArrowheads="1"/>
          </p:cNvSpPr>
          <p:nvPr>
            <p:ph type="body" idx="1"/>
          </p:nvPr>
        </p:nvSpPr>
        <p:spPr/>
        <p:txBody>
          <a:bodyPr/>
          <a:lstStyle/>
          <a:p>
            <a:r>
              <a:rPr lang="en-GB" altLang="en-US"/>
              <a:t>Evaluation of equivalence of reproduction / expansion potential of artefacts</a:t>
            </a:r>
          </a:p>
          <a:p>
            <a:r>
              <a:rPr lang="en-GB" altLang="en-US"/>
              <a:t>Provides the value of the artefact</a:t>
            </a:r>
          </a:p>
          <a:p>
            <a:r>
              <a:rPr lang="en-GB" altLang="en-US"/>
              <a:t>E.g. a sheep is worth of three goats but not four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GB" altLang="en-US"/>
              <a:t>Early money</a:t>
            </a:r>
          </a:p>
        </p:txBody>
      </p:sp>
      <p:sp>
        <p:nvSpPr>
          <p:cNvPr id="75779" name="Rectangle 3"/>
          <p:cNvSpPr>
            <a:spLocks noGrp="1" noChangeArrowheads="1"/>
          </p:cNvSpPr>
          <p:nvPr>
            <p:ph type="body" idx="1"/>
          </p:nvPr>
        </p:nvSpPr>
        <p:spPr/>
        <p:txBody>
          <a:bodyPr/>
          <a:lstStyle/>
          <a:p>
            <a:r>
              <a:rPr lang="en-GB" altLang="en-US"/>
              <a:t>Shells, stones, animals</a:t>
            </a:r>
          </a:p>
          <a:p>
            <a:r>
              <a:rPr lang="en-GB" altLang="en-US"/>
              <a:t>Relatively rare goods</a:t>
            </a:r>
          </a:p>
          <a:p>
            <a:r>
              <a:rPr lang="en-GB" altLang="en-US"/>
              <a:t>Exchangeable with any other good or service – key feature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GB" altLang="en-US"/>
              <a:t>Money – 1 </a:t>
            </a:r>
          </a:p>
        </p:txBody>
      </p:sp>
      <p:sp>
        <p:nvSpPr>
          <p:cNvPr id="76803" name="Rectangle 3"/>
          <p:cNvSpPr>
            <a:spLocks noGrp="1" noChangeArrowheads="1"/>
          </p:cNvSpPr>
          <p:nvPr>
            <p:ph type="body" idx="1"/>
          </p:nvPr>
        </p:nvSpPr>
        <p:spPr/>
        <p:txBody>
          <a:bodyPr/>
          <a:lstStyle/>
          <a:p>
            <a:pPr>
              <a:lnSpc>
                <a:spcPct val="90000"/>
              </a:lnSpc>
            </a:pPr>
            <a:r>
              <a:rPr lang="en-GB" altLang="en-US"/>
              <a:t>Copper, silver, gold – coins </a:t>
            </a:r>
          </a:p>
          <a:p>
            <a:pPr>
              <a:lnSpc>
                <a:spcPct val="90000"/>
              </a:lnSpc>
            </a:pPr>
            <a:r>
              <a:rPr lang="en-GB" altLang="en-US"/>
              <a:t>Rare goods emerge as universal exchange vehicles</a:t>
            </a:r>
          </a:p>
          <a:p>
            <a:pPr>
              <a:lnSpc>
                <a:spcPct val="90000"/>
              </a:lnSpc>
            </a:pPr>
            <a:r>
              <a:rPr lang="en-GB" altLang="en-US"/>
              <a:t>Facilitate the reproduction and expansion of exchanges (economic communications) and through this the reproduction and expansion of the society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GB" altLang="en-US"/>
              <a:t>Money – 2 </a:t>
            </a:r>
          </a:p>
        </p:txBody>
      </p:sp>
      <p:sp>
        <p:nvSpPr>
          <p:cNvPr id="77827" name="Rectangle 3"/>
          <p:cNvSpPr>
            <a:spLocks noGrp="1" noChangeArrowheads="1"/>
          </p:cNvSpPr>
          <p:nvPr>
            <p:ph type="body" idx="1"/>
          </p:nvPr>
        </p:nvSpPr>
        <p:spPr/>
        <p:txBody>
          <a:bodyPr/>
          <a:lstStyle/>
          <a:p>
            <a:pPr>
              <a:lnSpc>
                <a:spcPct val="90000"/>
              </a:lnSpc>
            </a:pPr>
            <a:r>
              <a:rPr lang="en-GB" altLang="en-US"/>
              <a:t>Coins with agreed value – e.g. ‘gold’ coins made of a mixture of silver and gold or copper and gold</a:t>
            </a:r>
          </a:p>
          <a:p>
            <a:pPr>
              <a:lnSpc>
                <a:spcPct val="90000"/>
              </a:lnSpc>
            </a:pPr>
            <a:r>
              <a:rPr lang="en-GB" altLang="en-US"/>
              <a:t>Paper money</a:t>
            </a:r>
          </a:p>
          <a:p>
            <a:pPr>
              <a:lnSpc>
                <a:spcPct val="90000"/>
              </a:lnSpc>
            </a:pPr>
            <a:r>
              <a:rPr lang="en-GB" altLang="en-US"/>
              <a:t>Money is a standardised universal exchange vehicle</a:t>
            </a:r>
          </a:p>
          <a:p>
            <a:pPr>
              <a:lnSpc>
                <a:spcPct val="90000"/>
              </a:lnSpc>
            </a:pPr>
            <a:r>
              <a:rPr lang="en-GB" altLang="en-US"/>
              <a:t>Social system / economic subsystem defines the value of the money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GB" altLang="en-US" sz="4000"/>
              <a:t>Money and economic communications</a:t>
            </a:r>
          </a:p>
        </p:txBody>
      </p:sp>
      <p:sp>
        <p:nvSpPr>
          <p:cNvPr id="78851" name="Rectangle 3"/>
          <p:cNvSpPr>
            <a:spLocks noGrp="1" noChangeArrowheads="1"/>
          </p:cNvSpPr>
          <p:nvPr>
            <p:ph type="body" idx="1"/>
          </p:nvPr>
        </p:nvSpPr>
        <p:spPr/>
        <p:txBody>
          <a:bodyPr/>
          <a:lstStyle/>
          <a:p>
            <a:r>
              <a:rPr lang="en-GB" altLang="en-US"/>
              <a:t>Economic communications: exchange of goods and services</a:t>
            </a:r>
          </a:p>
          <a:p>
            <a:r>
              <a:rPr lang="en-GB" altLang="en-US"/>
              <a:t>Money: vehicle of economic communications – signal of value – price of goods and services</a:t>
            </a:r>
          </a:p>
          <a:p>
            <a:r>
              <a:rPr lang="en-GB" altLang="en-US"/>
              <a:t>Money – special good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GB" altLang="en-US"/>
              <a:t>Accounting and money</a:t>
            </a:r>
          </a:p>
        </p:txBody>
      </p:sp>
      <p:sp>
        <p:nvSpPr>
          <p:cNvPr id="79875" name="Rectangle 3"/>
          <p:cNvSpPr>
            <a:spLocks noGrp="1" noChangeArrowheads="1"/>
          </p:cNvSpPr>
          <p:nvPr>
            <p:ph type="body" idx="1"/>
          </p:nvPr>
        </p:nvSpPr>
        <p:spPr/>
        <p:txBody>
          <a:bodyPr/>
          <a:lstStyle/>
          <a:p>
            <a:r>
              <a:rPr lang="en-GB" altLang="en-US"/>
              <a:t>Accounting in terms of money</a:t>
            </a:r>
          </a:p>
          <a:p>
            <a:r>
              <a:rPr lang="en-GB" altLang="en-US"/>
              <a:t>Records of economic communications are standardised in terms of money</a:t>
            </a:r>
          </a:p>
          <a:p>
            <a:r>
              <a:rPr lang="en-GB" altLang="en-US"/>
              <a:t>Stock and flow measured in money terms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GB" altLang="en-US"/>
              <a:t>Objectives</a:t>
            </a:r>
          </a:p>
        </p:txBody>
      </p:sp>
      <p:sp>
        <p:nvSpPr>
          <p:cNvPr id="62467" name="Rectangle 3"/>
          <p:cNvSpPr>
            <a:spLocks noGrp="1" noChangeArrowheads="1"/>
          </p:cNvSpPr>
          <p:nvPr>
            <p:ph type="body" idx="1"/>
          </p:nvPr>
        </p:nvSpPr>
        <p:spPr/>
        <p:txBody>
          <a:bodyPr/>
          <a:lstStyle/>
          <a:p>
            <a:r>
              <a:rPr lang="en-GB" altLang="en-US" sz="2800" dirty="0"/>
              <a:t>Exchanging human artefacts </a:t>
            </a:r>
          </a:p>
          <a:p>
            <a:r>
              <a:rPr lang="en-GB" altLang="en-US" sz="2800" dirty="0"/>
              <a:t>Accounting</a:t>
            </a:r>
          </a:p>
          <a:p>
            <a:r>
              <a:rPr lang="en-GB" altLang="en-US" sz="2800" dirty="0"/>
              <a:t>Money</a:t>
            </a:r>
          </a:p>
          <a:p>
            <a:r>
              <a:rPr lang="en-GB" altLang="en-US" sz="2800" dirty="0"/>
              <a:t>Memory and information </a:t>
            </a:r>
            <a:r>
              <a:rPr lang="en-GB" altLang="en-US" sz="2800" dirty="0" smtClean="0"/>
              <a:t>subsystem</a:t>
            </a:r>
          </a:p>
          <a:p>
            <a:r>
              <a:rPr lang="en-GB" altLang="en-US" sz="2800" dirty="0"/>
              <a:t>Identity violations and adaptation in the economy</a:t>
            </a:r>
          </a:p>
          <a:p>
            <a:r>
              <a:rPr lang="en-GB" altLang="en-US" sz="2800" dirty="0"/>
              <a:t>Organisations</a:t>
            </a:r>
          </a:p>
          <a:p>
            <a:r>
              <a:rPr lang="en-GB" altLang="en-US" sz="2800" dirty="0"/>
              <a:t>Banks and the monetary system</a:t>
            </a:r>
          </a:p>
          <a:p>
            <a:endParaRPr lang="en-GB" alt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GB" altLang="en-US"/>
              <a:t>Economy and money</a:t>
            </a:r>
          </a:p>
        </p:txBody>
      </p:sp>
      <p:sp>
        <p:nvSpPr>
          <p:cNvPr id="80899" name="Rectangle 3"/>
          <p:cNvSpPr>
            <a:spLocks noGrp="1" noChangeArrowheads="1"/>
          </p:cNvSpPr>
          <p:nvPr>
            <p:ph type="body" idx="1"/>
          </p:nvPr>
        </p:nvSpPr>
        <p:spPr/>
        <p:txBody>
          <a:bodyPr/>
          <a:lstStyle/>
          <a:p>
            <a:r>
              <a:rPr lang="en-GB" altLang="en-US" sz="2800" dirty="0"/>
              <a:t>Economic communications: exchange of goods and services – all expressed in terms of exchange of goods and services for money</a:t>
            </a:r>
          </a:p>
          <a:p>
            <a:r>
              <a:rPr lang="en-GB" altLang="en-US" sz="2800" dirty="0"/>
              <a:t>Language of </a:t>
            </a:r>
            <a:r>
              <a:rPr lang="en-GB" altLang="en-US" sz="2800" dirty="0" smtClean="0"/>
              <a:t>the economy</a:t>
            </a:r>
            <a:r>
              <a:rPr lang="en-GB" altLang="en-US" sz="2800" dirty="0"/>
              <a:t>: exchanges with money</a:t>
            </a:r>
          </a:p>
          <a:p>
            <a:r>
              <a:rPr lang="en-GB" altLang="en-US" sz="2800" dirty="0"/>
              <a:t>Rules of the economy system: rules regulating the money and money exchanges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GB" altLang="en-US" sz="4000"/>
              <a:t>Memories of economic communications</a:t>
            </a:r>
          </a:p>
        </p:txBody>
      </p:sp>
      <p:sp>
        <p:nvSpPr>
          <p:cNvPr id="81923" name="Rectangle 3"/>
          <p:cNvSpPr>
            <a:spLocks noGrp="1" noChangeArrowheads="1"/>
          </p:cNvSpPr>
          <p:nvPr>
            <p:ph type="body" idx="1"/>
          </p:nvPr>
        </p:nvSpPr>
        <p:spPr/>
        <p:txBody>
          <a:bodyPr/>
          <a:lstStyle/>
          <a:p>
            <a:r>
              <a:rPr lang="en-GB" altLang="en-US"/>
              <a:t>Memories: records of money exchanges for other goods, services or money</a:t>
            </a:r>
          </a:p>
          <a:p>
            <a:r>
              <a:rPr lang="en-GB" altLang="en-US"/>
              <a:t>E.g. receipts, bills</a:t>
            </a:r>
          </a:p>
          <a:p>
            <a:r>
              <a:rPr lang="en-GB" altLang="en-US"/>
              <a:t>Accounting in terms of money – money values of stocks, money values of flows</a:t>
            </a:r>
          </a:p>
          <a:p>
            <a:r>
              <a:rPr lang="en-GB" altLang="en-US"/>
              <a:t>Money – memory of ability to exchange goods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GB" altLang="en-US" sz="4000"/>
              <a:t>Actions of the economy system</a:t>
            </a:r>
          </a:p>
        </p:txBody>
      </p:sp>
      <p:sp>
        <p:nvSpPr>
          <p:cNvPr id="82947" name="Rectangle 3"/>
          <p:cNvSpPr>
            <a:spLocks noGrp="1" noChangeArrowheads="1"/>
          </p:cNvSpPr>
          <p:nvPr>
            <p:ph type="body" idx="1"/>
          </p:nvPr>
        </p:nvSpPr>
        <p:spPr/>
        <p:txBody>
          <a:bodyPr/>
          <a:lstStyle/>
          <a:p>
            <a:r>
              <a:rPr lang="en-GB" altLang="en-US"/>
              <a:t>Actions: exchange communications that have an effect on the environment</a:t>
            </a:r>
          </a:p>
          <a:p>
            <a:r>
              <a:rPr lang="en-GB" altLang="en-US"/>
              <a:t>E.g. production of goods and services</a:t>
            </a:r>
          </a:p>
          <a:p>
            <a:r>
              <a:rPr lang="en-GB" altLang="en-US"/>
              <a:t>Exchange of goods and services triggers the reproduction and expansion of usage behaviour </a:t>
            </a:r>
            <a:r>
              <a:rPr lang="en-GB" altLang="en-US">
                <a:sym typeface="Wingdings" panose="05000000000000000000" pitchFamily="2" charset="2"/>
              </a:rPr>
              <a:t> effects on the environment</a:t>
            </a:r>
            <a:endParaRPr lang="en-GB"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GB" altLang="en-US" sz="4000"/>
              <a:t>Perception of the economy system</a:t>
            </a:r>
          </a:p>
        </p:txBody>
      </p:sp>
      <p:sp>
        <p:nvSpPr>
          <p:cNvPr id="83971" name="Rectangle 3"/>
          <p:cNvSpPr>
            <a:spLocks noGrp="1" noChangeArrowheads="1"/>
          </p:cNvSpPr>
          <p:nvPr>
            <p:ph type="body" idx="1"/>
          </p:nvPr>
        </p:nvSpPr>
        <p:spPr/>
        <p:txBody>
          <a:bodyPr/>
          <a:lstStyle/>
          <a:p>
            <a:r>
              <a:rPr lang="en-GB" altLang="en-US" sz="2800"/>
              <a:t>Perception: environment effects on exchange communications changing the expectations about continuation communications</a:t>
            </a:r>
          </a:p>
          <a:p>
            <a:r>
              <a:rPr lang="en-GB" altLang="en-US" sz="2800"/>
              <a:t>Changing needs of the society </a:t>
            </a:r>
            <a:r>
              <a:rPr lang="en-GB" altLang="en-US" sz="2800">
                <a:sym typeface="Wingdings" panose="05000000000000000000" pitchFamily="2" charset="2"/>
              </a:rPr>
              <a:t> changing values and needs for goods and services</a:t>
            </a:r>
          </a:p>
          <a:p>
            <a:r>
              <a:rPr lang="en-GB" altLang="en-US" sz="2800">
                <a:sym typeface="Wingdings" panose="05000000000000000000" pitchFamily="2" charset="2"/>
              </a:rPr>
              <a:t>Effect: change of the economy system</a:t>
            </a:r>
          </a:p>
          <a:p>
            <a:r>
              <a:rPr lang="en-GB" altLang="en-US" sz="2800"/>
              <a:t>E.g. some jobs may disappear, some goods may disappear, other jobs and goods emerge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GB" altLang="en-US"/>
              <a:t>Economic expansion</a:t>
            </a:r>
          </a:p>
        </p:txBody>
      </p:sp>
      <p:sp>
        <p:nvSpPr>
          <p:cNvPr id="84995" name="Rectangle 3"/>
          <p:cNvSpPr>
            <a:spLocks noGrp="1" noChangeArrowheads="1"/>
          </p:cNvSpPr>
          <p:nvPr>
            <p:ph type="body" idx="1"/>
          </p:nvPr>
        </p:nvSpPr>
        <p:spPr/>
        <p:txBody>
          <a:bodyPr/>
          <a:lstStyle/>
          <a:p>
            <a:r>
              <a:rPr lang="en-GB" altLang="en-US"/>
              <a:t>Necessity in expanding society</a:t>
            </a:r>
          </a:p>
          <a:p>
            <a:r>
              <a:rPr lang="en-GB" altLang="en-US"/>
              <a:t>Lack of economic expansion increases the likelihood of contraction of the whole society</a:t>
            </a:r>
          </a:p>
          <a:p>
            <a:r>
              <a:rPr lang="en-GB" altLang="en-US"/>
              <a:t>E.g. communist vs. capitalist economy</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GB" altLang="en-US"/>
              <a:t>Inflation</a:t>
            </a:r>
          </a:p>
        </p:txBody>
      </p:sp>
      <p:sp>
        <p:nvSpPr>
          <p:cNvPr id="86019" name="Rectangle 3"/>
          <p:cNvSpPr>
            <a:spLocks noGrp="1" noChangeArrowheads="1"/>
          </p:cNvSpPr>
          <p:nvPr>
            <p:ph type="body" idx="1"/>
          </p:nvPr>
        </p:nvSpPr>
        <p:spPr/>
        <p:txBody>
          <a:bodyPr/>
          <a:lstStyle/>
          <a:p>
            <a:pPr>
              <a:lnSpc>
                <a:spcPct val="90000"/>
              </a:lnSpc>
            </a:pPr>
            <a:r>
              <a:rPr lang="en-GB" altLang="en-US" sz="2400"/>
              <a:t>The value of money changes rapidly and the amount of changes are unpredictable</a:t>
            </a:r>
          </a:p>
          <a:p>
            <a:pPr>
              <a:lnSpc>
                <a:spcPct val="90000"/>
              </a:lnSpc>
            </a:pPr>
            <a:r>
              <a:rPr lang="en-GB" altLang="en-US" sz="2400"/>
              <a:t>E.g. printing money</a:t>
            </a:r>
          </a:p>
          <a:p>
            <a:pPr>
              <a:lnSpc>
                <a:spcPct val="90000"/>
              </a:lnSpc>
            </a:pPr>
            <a:r>
              <a:rPr lang="en-GB" altLang="en-US" sz="2400"/>
              <a:t>Money – can be seen as memory of the economy </a:t>
            </a:r>
            <a:r>
              <a:rPr lang="en-GB" altLang="en-US" sz="2400">
                <a:sym typeface="Wingdings" panose="05000000000000000000" pitchFamily="2" charset="2"/>
              </a:rPr>
              <a:t> what is the value of the economy</a:t>
            </a:r>
          </a:p>
          <a:p>
            <a:pPr>
              <a:lnSpc>
                <a:spcPct val="90000"/>
              </a:lnSpc>
            </a:pPr>
            <a:r>
              <a:rPr lang="en-GB" altLang="en-US" sz="2400">
                <a:sym typeface="Wingdings" panose="05000000000000000000" pitchFamily="2" charset="2"/>
              </a:rPr>
              <a:t>Shrinking economy + growing money supply  readjustment of the value of money  may lead to inflation</a:t>
            </a:r>
          </a:p>
          <a:p>
            <a:pPr>
              <a:lnSpc>
                <a:spcPct val="90000"/>
              </a:lnSpc>
            </a:pPr>
            <a:r>
              <a:rPr lang="en-GB" altLang="en-US" sz="2400"/>
              <a:t>Unpredictability increases ambiguity in economic communications triggering shrinking of the economy</a:t>
            </a:r>
          </a:p>
          <a:p>
            <a:pPr>
              <a:lnSpc>
                <a:spcPct val="90000"/>
              </a:lnSpc>
            </a:pPr>
            <a:r>
              <a:rPr lang="en-GB" altLang="en-US" sz="2400"/>
              <a:t>E.g. Brazil, Argentina, Bulgaria, Germany – 1920s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GB" altLang="en-US"/>
              <a:t>Identity and identity violations</a:t>
            </a:r>
          </a:p>
        </p:txBody>
      </p:sp>
      <p:sp>
        <p:nvSpPr>
          <p:cNvPr id="87043" name="Rectangle 3"/>
          <p:cNvSpPr>
            <a:spLocks noGrp="1" noChangeArrowheads="1"/>
          </p:cNvSpPr>
          <p:nvPr>
            <p:ph type="body" idx="1"/>
          </p:nvPr>
        </p:nvSpPr>
        <p:spPr/>
        <p:txBody>
          <a:bodyPr/>
          <a:lstStyle/>
          <a:p>
            <a:r>
              <a:rPr lang="en-GB" altLang="en-US"/>
              <a:t>Identity of the economy: definition and regulation of money within the economy</a:t>
            </a:r>
          </a:p>
          <a:p>
            <a:r>
              <a:rPr lang="en-GB" altLang="en-US"/>
              <a:t>Fault: fake money</a:t>
            </a:r>
          </a:p>
          <a:p>
            <a:r>
              <a:rPr lang="en-GB" altLang="en-US"/>
              <a:t>Error: production of unwanted goods</a:t>
            </a:r>
          </a:p>
          <a:p>
            <a:r>
              <a:rPr lang="en-GB" altLang="en-US"/>
              <a:t>Failure: hyper-inflation</a:t>
            </a:r>
          </a:p>
        </p:txBody>
      </p:sp>
    </p:spTree>
    <p:extLst>
      <p:ext uri="{BB962C8B-B14F-4D97-AF65-F5344CB8AC3E}">
        <p14:creationId xmlns:p14="http://schemas.microsoft.com/office/powerpoint/2010/main" val="1597721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GB" altLang="en-US"/>
              <a:t>Adaptation in the economy</a:t>
            </a:r>
          </a:p>
        </p:txBody>
      </p:sp>
      <p:sp>
        <p:nvSpPr>
          <p:cNvPr id="88067" name="Rectangle 3"/>
          <p:cNvSpPr>
            <a:spLocks noGrp="1" noChangeArrowheads="1"/>
          </p:cNvSpPr>
          <p:nvPr>
            <p:ph type="body" idx="1"/>
          </p:nvPr>
        </p:nvSpPr>
        <p:spPr/>
        <p:txBody>
          <a:bodyPr/>
          <a:lstStyle/>
          <a:p>
            <a:r>
              <a:rPr lang="en-GB" altLang="en-US"/>
              <a:t>Rules about valid money, punishment for using fake money</a:t>
            </a:r>
          </a:p>
          <a:p>
            <a:r>
              <a:rPr lang="en-GB" altLang="en-US"/>
              <a:t>Implementation of new check – e.g. better market research</a:t>
            </a:r>
          </a:p>
          <a:p>
            <a:r>
              <a:rPr lang="en-GB" altLang="en-US"/>
              <a:t>Resetting the economy by introduction of new currency – e.g. Brazil, Bulgaria, Argentina</a:t>
            </a:r>
          </a:p>
        </p:txBody>
      </p:sp>
    </p:spTree>
    <p:extLst>
      <p:ext uri="{BB962C8B-B14F-4D97-AF65-F5344CB8AC3E}">
        <p14:creationId xmlns:p14="http://schemas.microsoft.com/office/powerpoint/2010/main" val="3251659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GB" altLang="en-US"/>
              <a:t>Economy and society</a:t>
            </a:r>
          </a:p>
        </p:txBody>
      </p:sp>
      <p:sp>
        <p:nvSpPr>
          <p:cNvPr id="89091" name="Rectangle 3"/>
          <p:cNvSpPr>
            <a:spLocks noGrp="1" noChangeArrowheads="1"/>
          </p:cNvSpPr>
          <p:nvPr>
            <p:ph type="body" idx="1"/>
          </p:nvPr>
        </p:nvSpPr>
        <p:spPr>
          <a:xfrm>
            <a:off x="685800" y="1981200"/>
            <a:ext cx="7772400" cy="4471988"/>
          </a:xfrm>
        </p:spPr>
        <p:txBody>
          <a:bodyPr/>
          <a:lstStyle/>
          <a:p>
            <a:pPr>
              <a:lnSpc>
                <a:spcPct val="80000"/>
              </a:lnSpc>
            </a:pPr>
            <a:r>
              <a:rPr lang="en-GB" altLang="en-US" sz="2800"/>
              <a:t>Growing society needs growing economy</a:t>
            </a:r>
          </a:p>
          <a:p>
            <a:pPr>
              <a:lnSpc>
                <a:spcPct val="80000"/>
              </a:lnSpc>
            </a:pPr>
            <a:r>
              <a:rPr lang="en-GB" altLang="en-US" sz="2800"/>
              <a:t>Growing economy supports the growth of the society</a:t>
            </a:r>
          </a:p>
          <a:p>
            <a:pPr>
              <a:lnSpc>
                <a:spcPct val="80000"/>
              </a:lnSpc>
            </a:pPr>
            <a:r>
              <a:rPr lang="en-GB" altLang="en-US" sz="2800"/>
              <a:t>Growing economy needs small inflation</a:t>
            </a:r>
          </a:p>
          <a:p>
            <a:pPr>
              <a:lnSpc>
                <a:spcPct val="80000"/>
              </a:lnSpc>
            </a:pPr>
            <a:r>
              <a:rPr lang="en-GB" altLang="en-US" sz="2800"/>
              <a:t>Reason: </a:t>
            </a:r>
          </a:p>
          <a:p>
            <a:pPr lvl="1">
              <a:lnSpc>
                <a:spcPct val="80000"/>
              </a:lnSpc>
            </a:pPr>
            <a:r>
              <a:rPr lang="en-GB" altLang="en-US" sz="2400"/>
              <a:t>Ideally growth in money supply should match growth in economy</a:t>
            </a:r>
          </a:p>
          <a:p>
            <a:pPr lvl="1">
              <a:lnSpc>
                <a:spcPct val="80000"/>
              </a:lnSpc>
            </a:pPr>
            <a:r>
              <a:rPr lang="en-GB" altLang="en-US" sz="2400"/>
              <a:t>If there is not enough money the economy will shrink</a:t>
            </a:r>
          </a:p>
          <a:p>
            <a:pPr lvl="1">
              <a:lnSpc>
                <a:spcPct val="80000"/>
              </a:lnSpc>
            </a:pPr>
            <a:r>
              <a:rPr lang="en-GB" altLang="en-US" sz="2400"/>
              <a:t>Predicting exactly is impossible, so supplying little bit more guarantees to have enough fuel for growth</a:t>
            </a:r>
          </a:p>
        </p:txBody>
      </p:sp>
    </p:spTree>
    <p:extLst>
      <p:ext uri="{BB962C8B-B14F-4D97-AF65-F5344CB8AC3E}">
        <p14:creationId xmlns:p14="http://schemas.microsoft.com/office/powerpoint/2010/main" val="1850592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GB" altLang="en-US"/>
              <a:t>Organisations</a:t>
            </a:r>
          </a:p>
        </p:txBody>
      </p:sp>
      <p:sp>
        <p:nvSpPr>
          <p:cNvPr id="90115" name="Rectangle 3"/>
          <p:cNvSpPr>
            <a:spLocks noGrp="1" noChangeArrowheads="1"/>
          </p:cNvSpPr>
          <p:nvPr>
            <p:ph type="body" idx="1"/>
          </p:nvPr>
        </p:nvSpPr>
        <p:spPr/>
        <p:txBody>
          <a:bodyPr/>
          <a:lstStyle/>
          <a:p>
            <a:r>
              <a:rPr lang="en-GB" altLang="en-US" sz="2800" dirty="0"/>
              <a:t>Organisation: set of human communications following a set of constraints (</a:t>
            </a:r>
            <a:r>
              <a:rPr lang="en-GB" altLang="en-US" sz="2800" dirty="0" smtClean="0"/>
              <a:t>rules and regulations)</a:t>
            </a:r>
          </a:p>
          <a:p>
            <a:r>
              <a:rPr lang="en-GB" altLang="en-US" sz="2800" dirty="0" smtClean="0"/>
              <a:t>Organisations in a society are regulated by the legal system of the society, representing relevant decisions of the political system and reflecting the identity of the society</a:t>
            </a:r>
            <a:endParaRPr lang="en-GB" altLang="en-US" sz="2800" dirty="0"/>
          </a:p>
          <a:p>
            <a:r>
              <a:rPr lang="en-GB" altLang="en-US" sz="2800" dirty="0"/>
              <a:t>E.g. company, university, government</a:t>
            </a:r>
          </a:p>
        </p:txBody>
      </p:sp>
    </p:spTree>
    <p:extLst>
      <p:ext uri="{BB962C8B-B14F-4D97-AF65-F5344CB8AC3E}">
        <p14:creationId xmlns:p14="http://schemas.microsoft.com/office/powerpoint/2010/main" val="866388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GB" altLang="en-US"/>
              <a:t>Society</a:t>
            </a:r>
          </a:p>
        </p:txBody>
      </p:sp>
      <p:sp>
        <p:nvSpPr>
          <p:cNvPr id="63491" name="Rectangle 3"/>
          <p:cNvSpPr>
            <a:spLocks noGrp="1" noChangeArrowheads="1"/>
          </p:cNvSpPr>
          <p:nvPr>
            <p:ph type="body" idx="1"/>
          </p:nvPr>
        </p:nvSpPr>
        <p:spPr/>
        <p:txBody>
          <a:bodyPr/>
          <a:lstStyle/>
          <a:p>
            <a:r>
              <a:rPr lang="en-GB" altLang="en-US"/>
              <a:t>Society = system of human communications</a:t>
            </a:r>
          </a:p>
          <a:p>
            <a:r>
              <a:rPr lang="en-GB" altLang="en-US"/>
              <a:t>Social systems = subsystems of the society</a:t>
            </a:r>
          </a:p>
          <a:p>
            <a:r>
              <a:rPr lang="en-GB" altLang="en-US"/>
              <a:t>E.g. political system, educational system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GB" altLang="en-US"/>
              <a:t>Organisations and economy</a:t>
            </a:r>
          </a:p>
        </p:txBody>
      </p:sp>
      <p:sp>
        <p:nvSpPr>
          <p:cNvPr id="91139" name="Rectangle 3"/>
          <p:cNvSpPr>
            <a:spLocks noGrp="1" noChangeArrowheads="1"/>
          </p:cNvSpPr>
          <p:nvPr>
            <p:ph type="body" idx="1"/>
          </p:nvPr>
        </p:nvSpPr>
        <p:spPr/>
        <p:txBody>
          <a:bodyPr/>
          <a:lstStyle/>
          <a:p>
            <a:r>
              <a:rPr lang="en-GB" altLang="en-US" sz="2800"/>
              <a:t>Production of goods and services happens in context of organisations</a:t>
            </a:r>
          </a:p>
          <a:p>
            <a:r>
              <a:rPr lang="en-GB" altLang="en-US" sz="2800"/>
              <a:t>Organisations themselves include to large extent economic communications – exchange of services and goods – e.g. payment of a salary</a:t>
            </a:r>
          </a:p>
          <a:p>
            <a:r>
              <a:rPr lang="en-GB" altLang="en-US" sz="2800"/>
              <a:t>Large economies rely to large extent on organisations in the production of economic communications</a:t>
            </a:r>
          </a:p>
        </p:txBody>
      </p:sp>
    </p:spTree>
    <p:extLst>
      <p:ext uri="{BB962C8B-B14F-4D97-AF65-F5344CB8AC3E}">
        <p14:creationId xmlns:p14="http://schemas.microsoft.com/office/powerpoint/2010/main" val="32656455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GB" altLang="en-US"/>
              <a:t>Structures in organisations</a:t>
            </a:r>
          </a:p>
        </p:txBody>
      </p:sp>
      <p:sp>
        <p:nvSpPr>
          <p:cNvPr id="92163" name="Rectangle 3"/>
          <p:cNvSpPr>
            <a:spLocks noGrp="1" noChangeArrowheads="1"/>
          </p:cNvSpPr>
          <p:nvPr>
            <p:ph type="body" idx="1"/>
          </p:nvPr>
        </p:nvSpPr>
        <p:spPr/>
        <p:txBody>
          <a:bodyPr/>
          <a:lstStyle/>
          <a:p>
            <a:r>
              <a:rPr lang="en-GB" altLang="en-US"/>
              <a:t>Structure: constraint on organisational communications</a:t>
            </a:r>
          </a:p>
          <a:p>
            <a:r>
              <a:rPr lang="en-GB" altLang="en-US"/>
              <a:t>E.g. university department, marketing department of a company, badminton section of a sports club</a:t>
            </a:r>
          </a:p>
          <a:p>
            <a:r>
              <a:rPr lang="en-GB" altLang="en-US"/>
              <a:t>Strucutres may generate subsystems</a:t>
            </a:r>
          </a:p>
        </p:txBody>
      </p:sp>
    </p:spTree>
    <p:extLst>
      <p:ext uri="{BB962C8B-B14F-4D97-AF65-F5344CB8AC3E}">
        <p14:creationId xmlns:p14="http://schemas.microsoft.com/office/powerpoint/2010/main" val="39913538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GB" altLang="en-US"/>
              <a:t>Memories of organisations</a:t>
            </a:r>
          </a:p>
        </p:txBody>
      </p:sp>
      <p:sp>
        <p:nvSpPr>
          <p:cNvPr id="93187" name="Rectangle 3"/>
          <p:cNvSpPr>
            <a:spLocks noGrp="1" noChangeArrowheads="1"/>
          </p:cNvSpPr>
          <p:nvPr>
            <p:ph type="body" idx="1"/>
          </p:nvPr>
        </p:nvSpPr>
        <p:spPr/>
        <p:txBody>
          <a:bodyPr/>
          <a:lstStyle/>
          <a:p>
            <a:r>
              <a:rPr lang="en-GB" altLang="en-US"/>
              <a:t>Records of organisational communications</a:t>
            </a:r>
          </a:p>
          <a:p>
            <a:r>
              <a:rPr lang="en-GB" altLang="en-US"/>
              <a:t>Records of money values of stocks and flows</a:t>
            </a:r>
          </a:p>
        </p:txBody>
      </p:sp>
    </p:spTree>
    <p:extLst>
      <p:ext uri="{BB962C8B-B14F-4D97-AF65-F5344CB8AC3E}">
        <p14:creationId xmlns:p14="http://schemas.microsoft.com/office/powerpoint/2010/main" val="36684432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GB" altLang="en-US" sz="4000"/>
              <a:t>Information subsystem of organisations</a:t>
            </a:r>
          </a:p>
        </p:txBody>
      </p:sp>
      <p:sp>
        <p:nvSpPr>
          <p:cNvPr id="94211" name="Rectangle 3"/>
          <p:cNvSpPr>
            <a:spLocks noGrp="1" noChangeArrowheads="1"/>
          </p:cNvSpPr>
          <p:nvPr>
            <p:ph type="body" idx="1"/>
          </p:nvPr>
        </p:nvSpPr>
        <p:spPr/>
        <p:txBody>
          <a:bodyPr/>
          <a:lstStyle/>
          <a:p>
            <a:r>
              <a:rPr lang="en-GB" altLang="en-US"/>
              <a:t>Communications about memories</a:t>
            </a:r>
          </a:p>
          <a:p>
            <a:r>
              <a:rPr lang="en-GB" altLang="en-US"/>
              <a:t>Management = information subsystem</a:t>
            </a:r>
          </a:p>
          <a:p>
            <a:r>
              <a:rPr lang="en-GB" altLang="en-US"/>
              <a:t>Management communications: identity definition, checking and enforcement for the organisation – rules and regulations</a:t>
            </a:r>
          </a:p>
        </p:txBody>
      </p:sp>
    </p:spTree>
    <p:extLst>
      <p:ext uri="{BB962C8B-B14F-4D97-AF65-F5344CB8AC3E}">
        <p14:creationId xmlns:p14="http://schemas.microsoft.com/office/powerpoint/2010/main" val="24043843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GB" altLang="en-US" sz="4000"/>
              <a:t>Identity violations in organisations</a:t>
            </a:r>
          </a:p>
        </p:txBody>
      </p:sp>
      <p:sp>
        <p:nvSpPr>
          <p:cNvPr id="95235" name="Rectangle 3"/>
          <p:cNvSpPr>
            <a:spLocks noGrp="1" noChangeArrowheads="1"/>
          </p:cNvSpPr>
          <p:nvPr>
            <p:ph type="body" idx="1"/>
          </p:nvPr>
        </p:nvSpPr>
        <p:spPr/>
        <p:txBody>
          <a:bodyPr/>
          <a:lstStyle/>
          <a:p>
            <a:r>
              <a:rPr lang="en-GB" altLang="en-US"/>
              <a:t>Fault: wrong accounting statement</a:t>
            </a:r>
          </a:p>
          <a:p>
            <a:r>
              <a:rPr lang="en-GB" altLang="en-US"/>
              <a:t>Error: production of goods that cannot be sold</a:t>
            </a:r>
          </a:p>
          <a:p>
            <a:r>
              <a:rPr lang="en-GB" altLang="en-US"/>
              <a:t>Failure: bankruptcy</a:t>
            </a:r>
          </a:p>
        </p:txBody>
      </p:sp>
    </p:spTree>
    <p:extLst>
      <p:ext uri="{BB962C8B-B14F-4D97-AF65-F5344CB8AC3E}">
        <p14:creationId xmlns:p14="http://schemas.microsoft.com/office/powerpoint/2010/main" val="7925892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GB" altLang="en-US"/>
              <a:t>Adaptation in organisations</a:t>
            </a:r>
          </a:p>
        </p:txBody>
      </p:sp>
      <p:sp>
        <p:nvSpPr>
          <p:cNvPr id="96259" name="Rectangle 3"/>
          <p:cNvSpPr>
            <a:spLocks noGrp="1" noChangeArrowheads="1"/>
          </p:cNvSpPr>
          <p:nvPr>
            <p:ph type="body" idx="1"/>
          </p:nvPr>
        </p:nvSpPr>
        <p:spPr/>
        <p:txBody>
          <a:bodyPr/>
          <a:lstStyle/>
          <a:p>
            <a:r>
              <a:rPr lang="en-GB" altLang="en-US"/>
              <a:t>Correction of wrong calculation in the accounting statement</a:t>
            </a:r>
          </a:p>
          <a:p>
            <a:r>
              <a:rPr lang="en-GB" altLang="en-US"/>
              <a:t>Rules about doing a new kind of better market research</a:t>
            </a:r>
          </a:p>
          <a:p>
            <a:r>
              <a:rPr lang="en-GB" altLang="en-US"/>
              <a:t>Reorganisation by selling parts and merging others</a:t>
            </a:r>
          </a:p>
        </p:txBody>
      </p:sp>
    </p:spTree>
    <p:extLst>
      <p:ext uri="{BB962C8B-B14F-4D97-AF65-F5344CB8AC3E}">
        <p14:creationId xmlns:p14="http://schemas.microsoft.com/office/powerpoint/2010/main" val="41362559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GB" altLang="en-US"/>
              <a:t>Organisations and money</a:t>
            </a:r>
          </a:p>
        </p:txBody>
      </p:sp>
      <p:sp>
        <p:nvSpPr>
          <p:cNvPr id="97283" name="Rectangle 3"/>
          <p:cNvSpPr>
            <a:spLocks noGrp="1" noChangeArrowheads="1"/>
          </p:cNvSpPr>
          <p:nvPr>
            <p:ph type="body" idx="1"/>
          </p:nvPr>
        </p:nvSpPr>
        <p:spPr/>
        <p:txBody>
          <a:bodyPr/>
          <a:lstStyle/>
          <a:p>
            <a:pPr>
              <a:lnSpc>
                <a:spcPct val="90000"/>
              </a:lnSpc>
            </a:pPr>
            <a:r>
              <a:rPr lang="en-GB" altLang="en-US"/>
              <a:t>Organisation: exchanges of goods and services for money</a:t>
            </a:r>
          </a:p>
          <a:p>
            <a:pPr>
              <a:lnSpc>
                <a:spcPct val="90000"/>
              </a:lnSpc>
            </a:pPr>
            <a:r>
              <a:rPr lang="en-GB" altLang="en-US"/>
              <a:t>Organisations need money to reproduce and expand</a:t>
            </a:r>
          </a:p>
          <a:p>
            <a:pPr>
              <a:lnSpc>
                <a:spcPct val="90000"/>
              </a:lnSpc>
            </a:pPr>
            <a:r>
              <a:rPr lang="en-GB" altLang="en-US"/>
              <a:t>Organisations usually increase by increasing their available money amounts</a:t>
            </a:r>
          </a:p>
          <a:p>
            <a:pPr>
              <a:lnSpc>
                <a:spcPct val="90000"/>
              </a:lnSpc>
            </a:pPr>
            <a:r>
              <a:rPr lang="en-GB" altLang="en-US"/>
              <a:t>Profitability – economic organisations</a:t>
            </a:r>
          </a:p>
        </p:txBody>
      </p:sp>
    </p:spTree>
    <p:extLst>
      <p:ext uri="{BB962C8B-B14F-4D97-AF65-F5344CB8AC3E}">
        <p14:creationId xmlns:p14="http://schemas.microsoft.com/office/powerpoint/2010/main" val="11170624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GB" altLang="en-US"/>
              <a:t>Organisations in the economy</a:t>
            </a:r>
          </a:p>
        </p:txBody>
      </p:sp>
      <p:sp>
        <p:nvSpPr>
          <p:cNvPr id="98307" name="Rectangle 3"/>
          <p:cNvSpPr>
            <a:spLocks noGrp="1" noChangeArrowheads="1"/>
          </p:cNvSpPr>
          <p:nvPr>
            <p:ph type="body" idx="1"/>
          </p:nvPr>
        </p:nvSpPr>
        <p:spPr/>
        <p:txBody>
          <a:bodyPr/>
          <a:lstStyle/>
          <a:p>
            <a:r>
              <a:rPr lang="en-GB" altLang="en-US"/>
              <a:t>Organisation: money in – money inside – money out</a:t>
            </a:r>
          </a:p>
          <a:p>
            <a:r>
              <a:rPr lang="en-GB" altLang="en-US"/>
              <a:t>Profitability – criterion of success (reproduction and expansion)</a:t>
            </a:r>
          </a:p>
          <a:p>
            <a:r>
              <a:rPr lang="en-GB" altLang="en-US"/>
              <a:t>Organisations compete in the context of the economy</a:t>
            </a:r>
          </a:p>
          <a:p>
            <a:r>
              <a:rPr lang="en-GB" altLang="en-US"/>
              <a:t>Competition in terms of profitability</a:t>
            </a:r>
          </a:p>
        </p:txBody>
      </p:sp>
    </p:spTree>
    <p:extLst>
      <p:ext uri="{BB962C8B-B14F-4D97-AF65-F5344CB8AC3E}">
        <p14:creationId xmlns:p14="http://schemas.microsoft.com/office/powerpoint/2010/main" val="13423591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GB" altLang="en-US" sz="4000"/>
              <a:t>Organisations dealing with money</a:t>
            </a:r>
          </a:p>
        </p:txBody>
      </p:sp>
      <p:sp>
        <p:nvSpPr>
          <p:cNvPr id="99331" name="Rectangle 3"/>
          <p:cNvSpPr>
            <a:spLocks noGrp="1" noChangeArrowheads="1"/>
          </p:cNvSpPr>
          <p:nvPr>
            <p:ph type="body" idx="1"/>
          </p:nvPr>
        </p:nvSpPr>
        <p:spPr/>
        <p:txBody>
          <a:bodyPr/>
          <a:lstStyle/>
          <a:p>
            <a:r>
              <a:rPr lang="en-GB" altLang="en-US"/>
              <a:t>Early times: the mint</a:t>
            </a:r>
          </a:p>
          <a:p>
            <a:r>
              <a:rPr lang="en-GB" altLang="en-US"/>
              <a:t>Coins were produced by rulers – fuelling the exchange communications </a:t>
            </a:r>
            <a:r>
              <a:rPr lang="en-GB" altLang="en-US">
                <a:sym typeface="Wingdings" panose="05000000000000000000" pitchFamily="2" charset="2"/>
              </a:rPr>
              <a:t> reproduction and expansion of</a:t>
            </a:r>
            <a:r>
              <a:rPr lang="en-GB" altLang="en-US"/>
              <a:t> the economy</a:t>
            </a:r>
          </a:p>
          <a:p>
            <a:r>
              <a:rPr lang="en-GB" altLang="en-US"/>
              <a:t>Specialist money traders – coin exchangers </a:t>
            </a:r>
            <a:r>
              <a:rPr lang="en-GB" altLang="en-US">
                <a:sym typeface="Wingdings" panose="05000000000000000000" pitchFamily="2" charset="2"/>
              </a:rPr>
              <a:t> early banks</a:t>
            </a:r>
            <a:endParaRPr lang="en-GB" altLang="en-US"/>
          </a:p>
        </p:txBody>
      </p:sp>
    </p:spTree>
    <p:extLst>
      <p:ext uri="{BB962C8B-B14F-4D97-AF65-F5344CB8AC3E}">
        <p14:creationId xmlns:p14="http://schemas.microsoft.com/office/powerpoint/2010/main" val="18174805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GB" altLang="en-US"/>
              <a:t>Banks – 1 </a:t>
            </a:r>
          </a:p>
        </p:txBody>
      </p:sp>
      <p:sp>
        <p:nvSpPr>
          <p:cNvPr id="100355" name="Rectangle 3"/>
          <p:cNvSpPr>
            <a:spLocks noGrp="1" noChangeArrowheads="1"/>
          </p:cNvSpPr>
          <p:nvPr>
            <p:ph type="body" idx="1"/>
          </p:nvPr>
        </p:nvSpPr>
        <p:spPr/>
        <p:txBody>
          <a:bodyPr/>
          <a:lstStyle/>
          <a:p>
            <a:r>
              <a:rPr lang="en-GB" altLang="en-US"/>
              <a:t>Bank: organisation performing the exchange of money and recording of such money exchanges on behalf of humans and organisations</a:t>
            </a:r>
          </a:p>
          <a:p>
            <a:r>
              <a:rPr lang="en-GB" altLang="en-US"/>
              <a:t>Banks are specialist organisations generating memories of economic communications</a:t>
            </a:r>
          </a:p>
        </p:txBody>
      </p:sp>
    </p:spTree>
    <p:extLst>
      <p:ext uri="{BB962C8B-B14F-4D97-AF65-F5344CB8AC3E}">
        <p14:creationId xmlns:p14="http://schemas.microsoft.com/office/powerpoint/2010/main" val="1718599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GB" altLang="en-US"/>
              <a:t>Reproduction of the society</a:t>
            </a:r>
          </a:p>
        </p:txBody>
      </p:sp>
      <p:sp>
        <p:nvSpPr>
          <p:cNvPr id="64515" name="Rectangle 3"/>
          <p:cNvSpPr>
            <a:spLocks noGrp="1" noChangeArrowheads="1"/>
          </p:cNvSpPr>
          <p:nvPr>
            <p:ph type="body" idx="1"/>
          </p:nvPr>
        </p:nvSpPr>
        <p:spPr/>
        <p:txBody>
          <a:bodyPr/>
          <a:lstStyle/>
          <a:p>
            <a:r>
              <a:rPr lang="en-GB" altLang="en-US" dirty="0"/>
              <a:t>Reproduction of human communications – and referencing, continuation rules</a:t>
            </a:r>
          </a:p>
          <a:p>
            <a:r>
              <a:rPr lang="en-GB" altLang="en-US" dirty="0"/>
              <a:t>Memories: human memories, written memories</a:t>
            </a:r>
          </a:p>
          <a:p>
            <a:r>
              <a:rPr lang="en-GB" altLang="en-US" dirty="0"/>
              <a:t>Education, religion and science</a:t>
            </a:r>
          </a:p>
          <a:p>
            <a:r>
              <a:rPr lang="en-GB" altLang="en-US" dirty="0"/>
              <a:t>Human </a:t>
            </a:r>
            <a:r>
              <a:rPr lang="en-GB" altLang="en-US" dirty="0" smtClean="0"/>
              <a:t>artefacts (ownership association): </a:t>
            </a:r>
            <a:r>
              <a:rPr lang="en-GB" altLang="en-US" dirty="0"/>
              <a:t>facilitate reproduction of human communications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GB" altLang="en-US"/>
              <a:t>Banks – 2 </a:t>
            </a:r>
          </a:p>
        </p:txBody>
      </p:sp>
      <p:sp>
        <p:nvSpPr>
          <p:cNvPr id="101379" name="Rectangle 3"/>
          <p:cNvSpPr>
            <a:spLocks noGrp="1" noChangeArrowheads="1"/>
          </p:cNvSpPr>
          <p:nvPr>
            <p:ph type="body" idx="1"/>
          </p:nvPr>
        </p:nvSpPr>
        <p:spPr/>
        <p:txBody>
          <a:bodyPr/>
          <a:lstStyle/>
          <a:p>
            <a:pPr>
              <a:lnSpc>
                <a:spcPct val="90000"/>
              </a:lnSpc>
            </a:pPr>
            <a:r>
              <a:rPr lang="en-GB" altLang="en-US"/>
              <a:t>Banks also generate communications about memory communications of the economy</a:t>
            </a:r>
          </a:p>
          <a:p>
            <a:pPr>
              <a:lnSpc>
                <a:spcPct val="90000"/>
              </a:lnSpc>
            </a:pPr>
            <a:r>
              <a:rPr lang="en-GB" altLang="en-US"/>
              <a:t>E.g. analysis of loans, evaluation of credit worthiness</a:t>
            </a:r>
          </a:p>
          <a:p>
            <a:pPr>
              <a:lnSpc>
                <a:spcPct val="90000"/>
              </a:lnSpc>
            </a:pPr>
            <a:r>
              <a:rPr lang="en-GB" altLang="en-US"/>
              <a:t>Commercial banks constitute the primary information subsystem of the economy</a:t>
            </a:r>
          </a:p>
        </p:txBody>
      </p:sp>
    </p:spTree>
    <p:extLst>
      <p:ext uri="{BB962C8B-B14F-4D97-AF65-F5344CB8AC3E}">
        <p14:creationId xmlns:p14="http://schemas.microsoft.com/office/powerpoint/2010/main" val="8526939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GB" altLang="en-US"/>
              <a:t>Banks – 3 </a:t>
            </a:r>
          </a:p>
        </p:txBody>
      </p:sp>
      <p:sp>
        <p:nvSpPr>
          <p:cNvPr id="102403" name="Rectangle 3"/>
          <p:cNvSpPr>
            <a:spLocks noGrp="1" noChangeArrowheads="1"/>
          </p:cNvSpPr>
          <p:nvPr>
            <p:ph type="body" idx="1"/>
          </p:nvPr>
        </p:nvSpPr>
        <p:spPr/>
        <p:txBody>
          <a:bodyPr/>
          <a:lstStyle/>
          <a:p>
            <a:r>
              <a:rPr lang="en-GB" altLang="en-US"/>
              <a:t>Interest rates – expectations about the economy</a:t>
            </a:r>
          </a:p>
          <a:p>
            <a:r>
              <a:rPr lang="en-GB" altLang="en-US"/>
              <a:t>Multiplicator effect: lending money to clients increases the available amount of money in the economy</a:t>
            </a:r>
          </a:p>
          <a:p>
            <a:r>
              <a:rPr lang="en-GB" altLang="en-US"/>
              <a:t>Bank money, electronic money</a:t>
            </a:r>
          </a:p>
        </p:txBody>
      </p:sp>
    </p:spTree>
    <p:extLst>
      <p:ext uri="{BB962C8B-B14F-4D97-AF65-F5344CB8AC3E}">
        <p14:creationId xmlns:p14="http://schemas.microsoft.com/office/powerpoint/2010/main" val="42088104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GB" altLang="en-US"/>
              <a:t>Central banks</a:t>
            </a:r>
          </a:p>
        </p:txBody>
      </p:sp>
      <p:sp>
        <p:nvSpPr>
          <p:cNvPr id="103427" name="Rectangle 3"/>
          <p:cNvSpPr>
            <a:spLocks noGrp="1" noChangeArrowheads="1"/>
          </p:cNvSpPr>
          <p:nvPr>
            <p:ph type="body" idx="1"/>
          </p:nvPr>
        </p:nvSpPr>
        <p:spPr/>
        <p:txBody>
          <a:bodyPr/>
          <a:lstStyle/>
          <a:p>
            <a:r>
              <a:rPr lang="en-GB" altLang="en-US"/>
              <a:t>Early: the mint</a:t>
            </a:r>
          </a:p>
          <a:p>
            <a:r>
              <a:rPr lang="en-GB" altLang="en-US"/>
              <a:t>E.g. Fed – Federal Reserve System in the US, Bank of England</a:t>
            </a:r>
          </a:p>
          <a:p>
            <a:r>
              <a:rPr lang="en-GB" altLang="en-US"/>
              <a:t>Central bank: regulates the money supply (base interest rate, reserve requirements), the validity of the money, rules of currency exchanges</a:t>
            </a:r>
          </a:p>
        </p:txBody>
      </p:sp>
    </p:spTree>
    <p:extLst>
      <p:ext uri="{BB962C8B-B14F-4D97-AF65-F5344CB8AC3E}">
        <p14:creationId xmlns:p14="http://schemas.microsoft.com/office/powerpoint/2010/main" val="13112958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GB" altLang="en-US" sz="4000"/>
              <a:t>Information subsystem of the economy</a:t>
            </a:r>
          </a:p>
        </p:txBody>
      </p:sp>
      <p:sp>
        <p:nvSpPr>
          <p:cNvPr id="104451" name="Rectangle 3"/>
          <p:cNvSpPr>
            <a:spLocks noGrp="1" noChangeArrowheads="1"/>
          </p:cNvSpPr>
          <p:nvPr>
            <p:ph type="body" idx="1"/>
          </p:nvPr>
        </p:nvSpPr>
        <p:spPr/>
        <p:txBody>
          <a:bodyPr/>
          <a:lstStyle/>
          <a:p>
            <a:r>
              <a:rPr lang="en-GB" altLang="en-US" sz="2800"/>
              <a:t>Central bank plus commercial banks</a:t>
            </a:r>
          </a:p>
          <a:p>
            <a:r>
              <a:rPr lang="en-GB" altLang="en-US" sz="2800"/>
              <a:t>Central bank: analysis of the economy in monetary terms and setting the rules of the economy in monetary terms </a:t>
            </a:r>
            <a:r>
              <a:rPr lang="en-GB" altLang="en-US" sz="2800">
                <a:sym typeface="Wingdings" panose="05000000000000000000" pitchFamily="2" charset="2"/>
              </a:rPr>
              <a:t> identity of the economy</a:t>
            </a:r>
          </a:p>
          <a:p>
            <a:r>
              <a:rPr lang="en-GB" altLang="en-US" sz="2800">
                <a:sym typeface="Wingdings" panose="05000000000000000000" pitchFamily="2" charset="2"/>
              </a:rPr>
              <a:t>Commercial banks: analysis of their segment of the money market, setting local rules of loans, mortgages, interest rates</a:t>
            </a:r>
            <a:endParaRPr lang="en-GB" altLang="en-US" sz="2800"/>
          </a:p>
        </p:txBody>
      </p:sp>
    </p:spTree>
    <p:extLst>
      <p:ext uri="{BB962C8B-B14F-4D97-AF65-F5344CB8AC3E}">
        <p14:creationId xmlns:p14="http://schemas.microsoft.com/office/powerpoint/2010/main" val="3550832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GB" altLang="en-US"/>
              <a:t>Fiscal regulations</a:t>
            </a:r>
          </a:p>
        </p:txBody>
      </p:sp>
      <p:sp>
        <p:nvSpPr>
          <p:cNvPr id="105475" name="Rectangle 3"/>
          <p:cNvSpPr>
            <a:spLocks noGrp="1" noChangeArrowheads="1"/>
          </p:cNvSpPr>
          <p:nvPr>
            <p:ph type="body" idx="1"/>
          </p:nvPr>
        </p:nvSpPr>
        <p:spPr/>
        <p:txBody>
          <a:bodyPr/>
          <a:lstStyle/>
          <a:p>
            <a:r>
              <a:rPr lang="en-GB" altLang="en-US"/>
              <a:t>Fiscal regulations: rules set by the state regulating the money values of state services and the procedures of implied money exchanges</a:t>
            </a:r>
          </a:p>
          <a:p>
            <a:r>
              <a:rPr lang="en-GB" altLang="en-US"/>
              <a:t>E.g. taxes, tariffs, fees</a:t>
            </a:r>
          </a:p>
        </p:txBody>
      </p:sp>
    </p:spTree>
    <p:extLst>
      <p:ext uri="{BB962C8B-B14F-4D97-AF65-F5344CB8AC3E}">
        <p14:creationId xmlns:p14="http://schemas.microsoft.com/office/powerpoint/2010/main" val="12114762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GB" altLang="en-US"/>
              <a:t>Fiscal and monetary policies</a:t>
            </a:r>
          </a:p>
        </p:txBody>
      </p:sp>
      <p:sp>
        <p:nvSpPr>
          <p:cNvPr id="106499" name="Rectangle 3"/>
          <p:cNvSpPr>
            <a:spLocks noGrp="1" noChangeArrowheads="1"/>
          </p:cNvSpPr>
          <p:nvPr>
            <p:ph type="body" idx="1"/>
          </p:nvPr>
        </p:nvSpPr>
        <p:spPr/>
        <p:txBody>
          <a:bodyPr/>
          <a:lstStyle/>
          <a:p>
            <a:r>
              <a:rPr lang="en-GB" altLang="en-US" sz="2800"/>
              <a:t>Fiscal policy = the state as an organisation acting in the context of the economy and using the political power sets the rules about providing the money revenues needed for the reproduction and expansion of the state</a:t>
            </a:r>
          </a:p>
          <a:p>
            <a:r>
              <a:rPr lang="en-GB" altLang="en-US" sz="2800"/>
              <a:t>Monetary policy = central bank sets the identity definition, checking and enforcement communications for the economy</a:t>
            </a:r>
          </a:p>
        </p:txBody>
      </p:sp>
    </p:spTree>
    <p:extLst>
      <p:ext uri="{BB962C8B-B14F-4D97-AF65-F5344CB8AC3E}">
        <p14:creationId xmlns:p14="http://schemas.microsoft.com/office/powerpoint/2010/main" val="27057228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GB" altLang="en-US"/>
              <a:t>Complexity of the economy</a:t>
            </a:r>
          </a:p>
        </p:txBody>
      </p:sp>
      <p:sp>
        <p:nvSpPr>
          <p:cNvPr id="111619" name="Rectangle 3"/>
          <p:cNvSpPr>
            <a:spLocks noGrp="1" noChangeArrowheads="1"/>
          </p:cNvSpPr>
          <p:nvPr>
            <p:ph type="body" idx="1"/>
          </p:nvPr>
        </p:nvSpPr>
        <p:spPr/>
        <p:txBody>
          <a:bodyPr/>
          <a:lstStyle/>
          <a:p>
            <a:r>
              <a:rPr lang="en-GB" altLang="en-US"/>
              <a:t>Hunter – gatherer societies</a:t>
            </a:r>
          </a:p>
          <a:p>
            <a:r>
              <a:rPr lang="en-GB" altLang="en-US"/>
              <a:t>Coin money</a:t>
            </a:r>
          </a:p>
          <a:p>
            <a:r>
              <a:rPr lang="en-GB" altLang="en-US"/>
              <a:t>Paper money</a:t>
            </a:r>
          </a:p>
          <a:p>
            <a:r>
              <a:rPr lang="en-GB" altLang="en-US"/>
              <a:t>Electronic money</a:t>
            </a:r>
          </a:p>
          <a:p>
            <a:r>
              <a:rPr lang="en-GB" altLang="en-US"/>
              <a:t>Central bank and banking system</a:t>
            </a:r>
          </a:p>
        </p:txBody>
      </p:sp>
    </p:spTree>
    <p:extLst>
      <p:ext uri="{BB962C8B-B14F-4D97-AF65-F5344CB8AC3E}">
        <p14:creationId xmlns:p14="http://schemas.microsoft.com/office/powerpoint/2010/main" val="22770139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GB" altLang="en-US"/>
              <a:t>Expansion and complexity</a:t>
            </a:r>
          </a:p>
        </p:txBody>
      </p:sp>
      <p:sp>
        <p:nvSpPr>
          <p:cNvPr id="112643" name="Rectangle 3"/>
          <p:cNvSpPr>
            <a:spLocks noGrp="1" noChangeArrowheads="1"/>
          </p:cNvSpPr>
          <p:nvPr>
            <p:ph type="body" idx="1"/>
          </p:nvPr>
        </p:nvSpPr>
        <p:spPr/>
        <p:txBody>
          <a:bodyPr/>
          <a:lstStyle/>
          <a:p>
            <a:r>
              <a:rPr lang="en-GB" altLang="en-US"/>
              <a:t>More expansion </a:t>
            </a:r>
            <a:r>
              <a:rPr lang="en-GB" altLang="en-US">
                <a:sym typeface="Wingdings" panose="05000000000000000000" pitchFamily="2" charset="2"/>
              </a:rPr>
              <a:t></a:t>
            </a:r>
            <a:r>
              <a:rPr lang="en-GB" altLang="en-US"/>
              <a:t> more complexity</a:t>
            </a:r>
          </a:p>
          <a:p>
            <a:r>
              <a:rPr lang="en-GB" altLang="en-US"/>
              <a:t>High inflation decreases complexity</a:t>
            </a:r>
          </a:p>
          <a:p>
            <a:r>
              <a:rPr lang="en-GB" altLang="en-US"/>
              <a:t>Deflation decreases complexity</a:t>
            </a:r>
          </a:p>
          <a:p>
            <a:r>
              <a:rPr lang="en-GB" altLang="en-US"/>
              <a:t>Decrease in complexity </a:t>
            </a:r>
            <a:r>
              <a:rPr lang="en-GB" altLang="en-US">
                <a:sym typeface="Wingdings" panose="05000000000000000000" pitchFamily="2" charset="2"/>
              </a:rPr>
              <a:t> shrinking of the economy</a:t>
            </a:r>
            <a:endParaRPr lang="en-GB" altLang="en-US"/>
          </a:p>
        </p:txBody>
      </p:sp>
    </p:spTree>
    <p:extLst>
      <p:ext uri="{BB962C8B-B14F-4D97-AF65-F5344CB8AC3E}">
        <p14:creationId xmlns:p14="http://schemas.microsoft.com/office/powerpoint/2010/main" val="34845032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GB" altLang="en-US" dirty="0" smtClean="0"/>
              <a:t>Summary – 1   </a:t>
            </a:r>
            <a:endParaRPr lang="en-GB" altLang="en-US" dirty="0"/>
          </a:p>
        </p:txBody>
      </p:sp>
      <p:sp>
        <p:nvSpPr>
          <p:cNvPr id="107523" name="Rectangle 3"/>
          <p:cNvSpPr>
            <a:spLocks noGrp="1" noChangeArrowheads="1"/>
          </p:cNvSpPr>
          <p:nvPr>
            <p:ph type="body" idx="1"/>
          </p:nvPr>
        </p:nvSpPr>
        <p:spPr/>
        <p:txBody>
          <a:bodyPr/>
          <a:lstStyle/>
          <a:p>
            <a:r>
              <a:rPr lang="en-GB" altLang="en-US"/>
              <a:t>Human artefacts </a:t>
            </a:r>
          </a:p>
          <a:p>
            <a:r>
              <a:rPr lang="en-GB" altLang="en-US"/>
              <a:t>Exchanges of human artefacts</a:t>
            </a:r>
          </a:p>
          <a:p>
            <a:r>
              <a:rPr lang="en-GB" altLang="en-US"/>
              <a:t>Economy = system of exchange communications</a:t>
            </a:r>
          </a:p>
          <a:p>
            <a:r>
              <a:rPr lang="en-GB" altLang="en-US"/>
              <a:t>Accounting = memory of economic communications</a:t>
            </a:r>
          </a:p>
          <a:p>
            <a:r>
              <a:rPr lang="en-GB" altLang="en-US"/>
              <a:t>Money</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GB" altLang="en-US" dirty="0" smtClean="0"/>
              <a:t>Summary – 2 </a:t>
            </a:r>
            <a:endParaRPr lang="en-GB" altLang="en-US" dirty="0"/>
          </a:p>
        </p:txBody>
      </p:sp>
      <p:sp>
        <p:nvSpPr>
          <p:cNvPr id="108547" name="Rectangle 3"/>
          <p:cNvSpPr>
            <a:spLocks noGrp="1" noChangeArrowheads="1"/>
          </p:cNvSpPr>
          <p:nvPr>
            <p:ph type="body" idx="1"/>
          </p:nvPr>
        </p:nvSpPr>
        <p:spPr/>
        <p:txBody>
          <a:bodyPr/>
          <a:lstStyle/>
          <a:p>
            <a:r>
              <a:rPr lang="en-GB" altLang="en-US" dirty="0"/>
              <a:t>Identity violations and adaptation in the </a:t>
            </a:r>
            <a:r>
              <a:rPr lang="en-GB" altLang="en-US" dirty="0" smtClean="0"/>
              <a:t>economy</a:t>
            </a:r>
          </a:p>
          <a:p>
            <a:r>
              <a:rPr lang="en-GB" altLang="en-US" dirty="0" smtClean="0"/>
              <a:t>Inflation</a:t>
            </a:r>
            <a:endParaRPr lang="en-GB" altLang="en-US" dirty="0"/>
          </a:p>
          <a:p>
            <a:r>
              <a:rPr lang="en-GB" altLang="en-US" dirty="0"/>
              <a:t>Organisations</a:t>
            </a:r>
          </a:p>
          <a:p>
            <a:r>
              <a:rPr lang="en-GB" altLang="en-US" dirty="0"/>
              <a:t>Banks and the central bank</a:t>
            </a:r>
          </a:p>
          <a:p>
            <a:r>
              <a:rPr lang="en-GB" altLang="en-US" dirty="0"/>
              <a:t>Information subsystem of the economy</a:t>
            </a:r>
          </a:p>
          <a:p>
            <a:r>
              <a:rPr lang="en-GB" altLang="en-US" dirty="0"/>
              <a:t>Monetary and fiscal policy</a:t>
            </a:r>
          </a:p>
          <a:p>
            <a:r>
              <a:rPr lang="en-GB" altLang="en-US" dirty="0"/>
              <a:t>Complexity of the economy</a:t>
            </a:r>
          </a:p>
        </p:txBody>
      </p:sp>
    </p:spTree>
    <p:extLst>
      <p:ext uri="{BB962C8B-B14F-4D97-AF65-F5344CB8AC3E}">
        <p14:creationId xmlns:p14="http://schemas.microsoft.com/office/powerpoint/2010/main" val="3416022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GB" altLang="en-US"/>
              <a:t>Human artefacts</a:t>
            </a:r>
          </a:p>
        </p:txBody>
      </p:sp>
      <p:sp>
        <p:nvSpPr>
          <p:cNvPr id="65539" name="Rectangle 3"/>
          <p:cNvSpPr>
            <a:spLocks noGrp="1" noChangeArrowheads="1"/>
          </p:cNvSpPr>
          <p:nvPr>
            <p:ph type="body" idx="1"/>
          </p:nvPr>
        </p:nvSpPr>
        <p:spPr/>
        <p:txBody>
          <a:bodyPr/>
          <a:lstStyle/>
          <a:p>
            <a:r>
              <a:rPr lang="en-GB" altLang="en-US" sz="2800" dirty="0"/>
              <a:t>Objects, writing, rituals, </a:t>
            </a:r>
            <a:r>
              <a:rPr lang="en-GB" altLang="en-US" sz="2800" dirty="0" smtClean="0"/>
              <a:t>services</a:t>
            </a:r>
          </a:p>
          <a:p>
            <a:r>
              <a:rPr lang="en-GB" altLang="en-US" sz="2800" dirty="0" smtClean="0"/>
              <a:t>Ownership: regulated by the legal system, which is set by the political system, ultimately reflecting the identity of the society</a:t>
            </a:r>
          </a:p>
          <a:p>
            <a:r>
              <a:rPr lang="en-GB" altLang="en-US" sz="2800" dirty="0" smtClean="0"/>
              <a:t>Artefacts represent </a:t>
            </a:r>
            <a:r>
              <a:rPr lang="en-GB" altLang="en-US" sz="2800" dirty="0"/>
              <a:t>human communications (behaviour) which led to the creation of the artefact</a:t>
            </a:r>
          </a:p>
          <a:p>
            <a:r>
              <a:rPr lang="en-GB" altLang="en-US" sz="2800" dirty="0"/>
              <a:t>Facilitate </a:t>
            </a:r>
            <a:r>
              <a:rPr lang="en-GB" altLang="en-US" sz="2800" dirty="0" smtClean="0"/>
              <a:t>utilisation (affordances) </a:t>
            </a:r>
            <a:r>
              <a:rPr lang="en-GB" altLang="en-US" sz="2800" dirty="0"/>
              <a:t>– a set of human communications (behaviour)</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GB" altLang="en-US"/>
              <a:t>Q &amp; A – 1 </a:t>
            </a:r>
          </a:p>
        </p:txBody>
      </p:sp>
      <p:sp>
        <p:nvSpPr>
          <p:cNvPr id="109571" name="Rectangle 3"/>
          <p:cNvSpPr>
            <a:spLocks noGrp="1" noChangeArrowheads="1"/>
          </p:cNvSpPr>
          <p:nvPr>
            <p:ph type="body" idx="1"/>
          </p:nvPr>
        </p:nvSpPr>
        <p:spPr>
          <a:xfrm>
            <a:off x="685800" y="1773238"/>
            <a:ext cx="8134350" cy="4895850"/>
          </a:xfrm>
        </p:spPr>
        <p:txBody>
          <a:bodyPr/>
          <a:lstStyle/>
          <a:p>
            <a:pPr marL="609600" indent="-609600">
              <a:lnSpc>
                <a:spcPct val="90000"/>
              </a:lnSpc>
              <a:buFont typeface="Wingdings" panose="05000000000000000000" pitchFamily="2" charset="2"/>
              <a:buAutoNum type="arabicPeriod"/>
            </a:pPr>
            <a:r>
              <a:rPr lang="en-GB" altLang="en-US" sz="2400"/>
              <a:t>Can we see the performance of a religious ritual as a human artefact ?</a:t>
            </a:r>
          </a:p>
          <a:p>
            <a:pPr marL="609600" indent="-609600">
              <a:lnSpc>
                <a:spcPct val="90000"/>
              </a:lnSpc>
              <a:buFont typeface="Wingdings" panose="05000000000000000000" pitchFamily="2" charset="2"/>
              <a:buAutoNum type="arabicPeriod"/>
            </a:pPr>
            <a:r>
              <a:rPr lang="en-GB" altLang="en-US" sz="2400"/>
              <a:t>Is it true that a piece of land is a human artefact ?</a:t>
            </a:r>
          </a:p>
          <a:p>
            <a:pPr marL="609600" indent="-609600">
              <a:lnSpc>
                <a:spcPct val="90000"/>
              </a:lnSpc>
              <a:buFont typeface="Wingdings" panose="05000000000000000000" pitchFamily="2" charset="2"/>
              <a:buAutoNum type="arabicPeriod"/>
            </a:pPr>
            <a:r>
              <a:rPr lang="en-GB" altLang="en-US" sz="2400"/>
              <a:t>Can we consider the writing of a poem as a form of accounting ?</a:t>
            </a:r>
          </a:p>
          <a:p>
            <a:pPr marL="609600" indent="-609600">
              <a:lnSpc>
                <a:spcPct val="90000"/>
              </a:lnSpc>
              <a:buFont typeface="Wingdings" panose="05000000000000000000" pitchFamily="2" charset="2"/>
              <a:buAutoNum type="arabicPeriod"/>
            </a:pPr>
            <a:r>
              <a:rPr lang="en-GB" altLang="en-US" sz="2400"/>
              <a:t>Is it true that the value of a service or good is given by its expected ability to facilitate the reproduction and expansion of the society ?</a:t>
            </a:r>
          </a:p>
          <a:p>
            <a:pPr marL="609600" indent="-609600">
              <a:lnSpc>
                <a:spcPct val="90000"/>
              </a:lnSpc>
              <a:buFont typeface="Wingdings" panose="05000000000000000000" pitchFamily="2" charset="2"/>
              <a:buAutoNum type="arabicPeriod"/>
            </a:pPr>
            <a:r>
              <a:rPr lang="en-GB" altLang="en-US" sz="2400"/>
              <a:t>Is it true that the marginal exchange value of a good provides the value of that good ?</a:t>
            </a:r>
          </a:p>
          <a:p>
            <a:pPr marL="609600" indent="-609600">
              <a:lnSpc>
                <a:spcPct val="90000"/>
              </a:lnSpc>
              <a:buFont typeface="Wingdings" panose="05000000000000000000" pitchFamily="2" charset="2"/>
              <a:buAutoNum type="arabicPeriod"/>
            </a:pPr>
            <a:r>
              <a:rPr lang="en-GB" altLang="en-US" sz="2400"/>
              <a:t>Can we use pints of water to measure the marginal exchange value of a horse ? What about using small pieces of silver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 &amp; A – 2 </a:t>
            </a:r>
            <a:endParaRPr lang="en-GB" dirty="0"/>
          </a:p>
        </p:txBody>
      </p:sp>
      <p:sp>
        <p:nvSpPr>
          <p:cNvPr id="3" name="Content Placeholder 2"/>
          <p:cNvSpPr>
            <a:spLocks noGrp="1"/>
          </p:cNvSpPr>
          <p:nvPr>
            <p:ph idx="1"/>
          </p:nvPr>
        </p:nvSpPr>
        <p:spPr/>
        <p:txBody>
          <a:bodyPr/>
          <a:lstStyle/>
          <a:p>
            <a:pPr marL="457200" indent="-457200">
              <a:lnSpc>
                <a:spcPct val="80000"/>
              </a:lnSpc>
              <a:buFont typeface="+mj-lt"/>
              <a:buAutoNum type="arabicPeriod" startAt="7"/>
            </a:pPr>
            <a:r>
              <a:rPr lang="en-GB" altLang="en-US" sz="2400" dirty="0"/>
              <a:t>Is the money a memory communication unit in the context of the economy system ?</a:t>
            </a:r>
          </a:p>
          <a:p>
            <a:pPr marL="457200" indent="-457200">
              <a:lnSpc>
                <a:spcPct val="80000"/>
              </a:lnSpc>
              <a:buFont typeface="+mj-lt"/>
              <a:buAutoNum type="arabicPeriod" startAt="7"/>
            </a:pPr>
            <a:r>
              <a:rPr lang="en-GB" altLang="en-US" sz="2400" dirty="0"/>
              <a:t>Is it true that inflation is caused by large amounts of fake money ?</a:t>
            </a:r>
          </a:p>
          <a:p>
            <a:pPr marL="457200" indent="-457200">
              <a:lnSpc>
                <a:spcPct val="80000"/>
              </a:lnSpc>
              <a:buFont typeface="+mj-lt"/>
              <a:buAutoNum type="arabicPeriod" startAt="7"/>
            </a:pPr>
            <a:r>
              <a:rPr lang="en-GB" altLang="en-US" sz="2400" dirty="0"/>
              <a:t>Is it true that hyperinflation usually is handled by redefining the identity of the economy through introduction of a new currency ?</a:t>
            </a:r>
          </a:p>
          <a:p>
            <a:pPr marL="457200" indent="-457200">
              <a:lnSpc>
                <a:spcPct val="80000"/>
              </a:lnSpc>
              <a:buFont typeface="+mj-lt"/>
              <a:buAutoNum type="arabicPeriod" startAt="7"/>
            </a:pPr>
            <a:r>
              <a:rPr lang="en-GB" altLang="en-US" sz="2400" dirty="0"/>
              <a:t>Is it better to have zero inflation than to have small positive inflation ? </a:t>
            </a:r>
          </a:p>
          <a:p>
            <a:pPr marL="457200" indent="-457200">
              <a:lnSpc>
                <a:spcPct val="80000"/>
              </a:lnSpc>
              <a:buFont typeface="+mj-lt"/>
              <a:buAutoNum type="arabicPeriod" startAt="7"/>
            </a:pPr>
            <a:r>
              <a:rPr lang="en-GB" altLang="en-US" sz="2400" dirty="0"/>
              <a:t>Is it better to have negative inflation (deflation) than to have high positive inflation ?</a:t>
            </a:r>
          </a:p>
          <a:p>
            <a:endParaRPr lang="en-GB" dirty="0"/>
          </a:p>
        </p:txBody>
      </p:sp>
    </p:spTree>
    <p:extLst>
      <p:ext uri="{BB962C8B-B14F-4D97-AF65-F5344CB8AC3E}">
        <p14:creationId xmlns:p14="http://schemas.microsoft.com/office/powerpoint/2010/main" val="4408841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GB" altLang="en-US" dirty="0"/>
              <a:t>Q &amp; </a:t>
            </a:r>
            <a:r>
              <a:rPr lang="en-GB" altLang="en-US" dirty="0" smtClean="0"/>
              <a:t>A – 3   </a:t>
            </a:r>
            <a:endParaRPr lang="en-GB" altLang="en-US" dirty="0"/>
          </a:p>
        </p:txBody>
      </p:sp>
      <p:sp>
        <p:nvSpPr>
          <p:cNvPr id="113667" name="Rectangle 3"/>
          <p:cNvSpPr>
            <a:spLocks noGrp="1" noChangeArrowheads="1"/>
          </p:cNvSpPr>
          <p:nvPr>
            <p:ph type="body" idx="1"/>
          </p:nvPr>
        </p:nvSpPr>
        <p:spPr>
          <a:xfrm>
            <a:off x="685800" y="1981200"/>
            <a:ext cx="8458200" cy="4114800"/>
          </a:xfrm>
        </p:spPr>
        <p:txBody>
          <a:bodyPr/>
          <a:lstStyle/>
          <a:p>
            <a:pPr marL="514350" indent="-514350">
              <a:lnSpc>
                <a:spcPct val="90000"/>
              </a:lnSpc>
              <a:buFont typeface="+mj-lt"/>
              <a:buAutoNum type="arabicPeriod" startAt="12"/>
            </a:pPr>
            <a:r>
              <a:rPr lang="en-GB" altLang="en-US" sz="2800" dirty="0"/>
              <a:t>Are organisations formed by sets of constrained economic communications ?</a:t>
            </a:r>
          </a:p>
          <a:p>
            <a:pPr marL="514350" indent="-514350">
              <a:lnSpc>
                <a:spcPct val="90000"/>
              </a:lnSpc>
              <a:buFont typeface="+mj-lt"/>
              <a:buAutoNum type="arabicPeriod" startAt="12"/>
            </a:pPr>
            <a:r>
              <a:rPr lang="en-GB" altLang="en-US" sz="2800" dirty="0"/>
              <a:t>Is it true that criterion of profitability in the context of competition of firms is implied by the need for growth of the society ?</a:t>
            </a:r>
          </a:p>
          <a:p>
            <a:pPr marL="514350" indent="-514350">
              <a:lnSpc>
                <a:spcPct val="90000"/>
              </a:lnSpc>
              <a:buFont typeface="+mj-lt"/>
              <a:buAutoNum type="arabicPeriod" startAt="12"/>
            </a:pPr>
            <a:r>
              <a:rPr lang="en-GB" altLang="en-US" sz="2800" dirty="0"/>
              <a:t>Is it true that commercial banks increase the money supply by printing more money ?</a:t>
            </a:r>
          </a:p>
          <a:p>
            <a:pPr marL="514350" indent="-514350">
              <a:lnSpc>
                <a:spcPct val="90000"/>
              </a:lnSpc>
              <a:buFont typeface="+mj-lt"/>
              <a:buAutoNum type="arabicPeriod" startAt="12"/>
            </a:pPr>
            <a:r>
              <a:rPr lang="en-GB" altLang="en-US" sz="2800" dirty="0"/>
              <a:t>Can we consider the central bank as the core of the information subsystem of the economy ?</a:t>
            </a:r>
          </a:p>
        </p:txBody>
      </p:sp>
    </p:spTree>
    <p:extLst>
      <p:ext uri="{BB962C8B-B14F-4D97-AF65-F5344CB8AC3E}">
        <p14:creationId xmlns:p14="http://schemas.microsoft.com/office/powerpoint/2010/main" val="4247089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GB" altLang="en-US"/>
              <a:t>Exchanging artefacts – 1 </a:t>
            </a:r>
          </a:p>
        </p:txBody>
      </p:sp>
      <p:sp>
        <p:nvSpPr>
          <p:cNvPr id="66563" name="Rectangle 3"/>
          <p:cNvSpPr>
            <a:spLocks noGrp="1" noChangeArrowheads="1"/>
          </p:cNvSpPr>
          <p:nvPr>
            <p:ph type="body" idx="1"/>
          </p:nvPr>
        </p:nvSpPr>
        <p:spPr/>
        <p:txBody>
          <a:bodyPr/>
          <a:lstStyle/>
          <a:p>
            <a:r>
              <a:rPr lang="en-GB" altLang="en-US"/>
              <a:t>Exchange economy: three potatoes for an egg</a:t>
            </a:r>
          </a:p>
          <a:p>
            <a:r>
              <a:rPr lang="en-GB" altLang="en-US"/>
              <a:t>E.g. primitive worlds, Bulgaria – 1996, Germany – 1923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GB" altLang="en-US"/>
              <a:t>Exchanging artefacts – 2 </a:t>
            </a:r>
          </a:p>
        </p:txBody>
      </p:sp>
      <p:sp>
        <p:nvSpPr>
          <p:cNvPr id="67587" name="Rectangle 3"/>
          <p:cNvSpPr>
            <a:spLocks noGrp="1" noChangeArrowheads="1"/>
          </p:cNvSpPr>
          <p:nvPr>
            <p:ph type="body" idx="1"/>
          </p:nvPr>
        </p:nvSpPr>
        <p:spPr/>
        <p:txBody>
          <a:bodyPr/>
          <a:lstStyle/>
          <a:p>
            <a:r>
              <a:rPr lang="en-GB" altLang="en-US"/>
              <a:t>Reproduction and expansion of utilisation behaviour – set of corresponding human communications</a:t>
            </a:r>
          </a:p>
          <a:p>
            <a:r>
              <a:rPr lang="en-GB" altLang="en-US"/>
              <a:t>E.g. pots, rituals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GB" altLang="en-US"/>
              <a:t>Economy</a:t>
            </a:r>
          </a:p>
        </p:txBody>
      </p:sp>
      <p:sp>
        <p:nvSpPr>
          <p:cNvPr id="69635" name="Rectangle 3"/>
          <p:cNvSpPr>
            <a:spLocks noGrp="1" noChangeArrowheads="1"/>
          </p:cNvSpPr>
          <p:nvPr>
            <p:ph type="body" idx="1"/>
          </p:nvPr>
        </p:nvSpPr>
        <p:spPr/>
        <p:txBody>
          <a:bodyPr/>
          <a:lstStyle/>
          <a:p>
            <a:pPr>
              <a:lnSpc>
                <a:spcPct val="90000"/>
              </a:lnSpc>
            </a:pPr>
            <a:r>
              <a:rPr lang="en-GB" altLang="en-US" sz="2800" dirty="0"/>
              <a:t>Economic communications: exchange of </a:t>
            </a:r>
            <a:r>
              <a:rPr lang="en-GB" altLang="en-US" sz="2800" dirty="0" smtClean="0"/>
              <a:t>artefacts – ownership association changes, equivalent of the communication of this ownership association change</a:t>
            </a:r>
            <a:endParaRPr lang="en-GB" altLang="en-US" sz="2800" dirty="0"/>
          </a:p>
          <a:p>
            <a:pPr>
              <a:lnSpc>
                <a:spcPct val="90000"/>
              </a:lnSpc>
            </a:pPr>
            <a:r>
              <a:rPr lang="en-GB" altLang="en-US" sz="2800" dirty="0"/>
              <a:t>Economy = system of exchange of human artefacts seen as human communications</a:t>
            </a:r>
          </a:p>
          <a:p>
            <a:pPr>
              <a:lnSpc>
                <a:spcPct val="90000"/>
              </a:lnSpc>
            </a:pPr>
            <a:r>
              <a:rPr lang="en-GB" altLang="en-US" sz="2800" dirty="0"/>
              <a:t>Economy – subsystem of the society</a:t>
            </a:r>
          </a:p>
          <a:p>
            <a:pPr>
              <a:lnSpc>
                <a:spcPct val="90000"/>
              </a:lnSpc>
            </a:pPr>
            <a:r>
              <a:rPr lang="en-GB" altLang="en-US" sz="2800" dirty="0"/>
              <a:t>Artefacts: goods, services</a:t>
            </a:r>
          </a:p>
          <a:p>
            <a:pPr>
              <a:lnSpc>
                <a:spcPct val="90000"/>
              </a:lnSpc>
            </a:pPr>
            <a:r>
              <a:rPr lang="en-GB" altLang="en-US" sz="2800" dirty="0"/>
              <a:t>Economy </a:t>
            </a:r>
            <a:r>
              <a:rPr lang="en-GB" altLang="en-US" sz="2800" dirty="0">
                <a:sym typeface="Wingdings" panose="05000000000000000000" pitchFamily="2" charset="2"/>
              </a:rPr>
              <a:t> reproduction of the society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228600" y="457200"/>
            <a:ext cx="8736013" cy="1143000"/>
          </a:xfrm>
        </p:spPr>
        <p:txBody>
          <a:bodyPr/>
          <a:lstStyle/>
          <a:p>
            <a:r>
              <a:rPr lang="en-GB" altLang="en-US" sz="4000"/>
              <a:t>Memories of economic communications</a:t>
            </a:r>
          </a:p>
        </p:txBody>
      </p:sp>
      <p:sp>
        <p:nvSpPr>
          <p:cNvPr id="68611" name="Rectangle 3"/>
          <p:cNvSpPr>
            <a:spLocks noGrp="1" noChangeArrowheads="1"/>
          </p:cNvSpPr>
          <p:nvPr>
            <p:ph type="body" idx="1"/>
          </p:nvPr>
        </p:nvSpPr>
        <p:spPr/>
        <p:txBody>
          <a:bodyPr/>
          <a:lstStyle/>
          <a:p>
            <a:pPr>
              <a:lnSpc>
                <a:spcPct val="90000"/>
              </a:lnSpc>
            </a:pPr>
            <a:r>
              <a:rPr lang="en-GB" altLang="en-US"/>
              <a:t>Memories of existing goods and exchanged goods</a:t>
            </a:r>
          </a:p>
          <a:p>
            <a:pPr>
              <a:lnSpc>
                <a:spcPct val="90000"/>
              </a:lnSpc>
            </a:pPr>
            <a:r>
              <a:rPr lang="en-GB" altLang="en-US"/>
              <a:t>Transactions – what was before, what is now, what has been exchanged – stock and flow</a:t>
            </a:r>
          </a:p>
          <a:p>
            <a:pPr>
              <a:lnSpc>
                <a:spcPct val="90000"/>
              </a:lnSpc>
            </a:pPr>
            <a:r>
              <a:rPr lang="en-GB" altLang="en-US"/>
              <a:t>Early forms: human memories, knots, marks in stone, writing, pieces of stone or shell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Designs\Whirlpool.pot</Template>
  <TotalTime>2652</TotalTime>
  <Words>2044</Words>
  <Application>Microsoft Office PowerPoint</Application>
  <PresentationFormat>On-screen Show (4:3)</PresentationFormat>
  <Paragraphs>265</Paragraphs>
  <Slides>52</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Tahoma</vt:lpstr>
      <vt:lpstr>Times New Roman</vt:lpstr>
      <vt:lpstr>Wingdings</vt:lpstr>
      <vt:lpstr>Whirlpool</vt:lpstr>
      <vt:lpstr>Evolution of Complex Systems</vt:lpstr>
      <vt:lpstr>Objectives</vt:lpstr>
      <vt:lpstr>Society</vt:lpstr>
      <vt:lpstr>Reproduction of the society</vt:lpstr>
      <vt:lpstr>Human artefacts</vt:lpstr>
      <vt:lpstr>Exchanging artefacts – 1 </vt:lpstr>
      <vt:lpstr>Exchanging artefacts – 2 </vt:lpstr>
      <vt:lpstr>Economy</vt:lpstr>
      <vt:lpstr>Memories of economic communications</vt:lpstr>
      <vt:lpstr>Accounting</vt:lpstr>
      <vt:lpstr>Valuing artefacts</vt:lpstr>
      <vt:lpstr>Exchange and value</vt:lpstr>
      <vt:lpstr>Value measurement</vt:lpstr>
      <vt:lpstr>Marginal exchange</vt:lpstr>
      <vt:lpstr>Early money</vt:lpstr>
      <vt:lpstr>Money – 1 </vt:lpstr>
      <vt:lpstr>Money – 2 </vt:lpstr>
      <vt:lpstr>Money and economic communications</vt:lpstr>
      <vt:lpstr>Accounting and money</vt:lpstr>
      <vt:lpstr>Economy and money</vt:lpstr>
      <vt:lpstr>Memories of economic communications</vt:lpstr>
      <vt:lpstr>Actions of the economy system</vt:lpstr>
      <vt:lpstr>Perception of the economy system</vt:lpstr>
      <vt:lpstr>Economic expansion</vt:lpstr>
      <vt:lpstr>Inflation</vt:lpstr>
      <vt:lpstr>Identity and identity violations</vt:lpstr>
      <vt:lpstr>Adaptation in the economy</vt:lpstr>
      <vt:lpstr>Economy and society</vt:lpstr>
      <vt:lpstr>Organisations</vt:lpstr>
      <vt:lpstr>Organisations and economy</vt:lpstr>
      <vt:lpstr>Structures in organisations</vt:lpstr>
      <vt:lpstr>Memories of organisations</vt:lpstr>
      <vt:lpstr>Information subsystem of organisations</vt:lpstr>
      <vt:lpstr>Identity violations in organisations</vt:lpstr>
      <vt:lpstr>Adaptation in organisations</vt:lpstr>
      <vt:lpstr>Organisations and money</vt:lpstr>
      <vt:lpstr>Organisations in the economy</vt:lpstr>
      <vt:lpstr>Organisations dealing with money</vt:lpstr>
      <vt:lpstr>Banks – 1 </vt:lpstr>
      <vt:lpstr>Banks – 2 </vt:lpstr>
      <vt:lpstr>Banks – 3 </vt:lpstr>
      <vt:lpstr>Central banks</vt:lpstr>
      <vt:lpstr>Information subsystem of the economy</vt:lpstr>
      <vt:lpstr>Fiscal regulations</vt:lpstr>
      <vt:lpstr>Fiscal and monetary policies</vt:lpstr>
      <vt:lpstr>Complexity of the economy</vt:lpstr>
      <vt:lpstr>Expansion and complexity</vt:lpstr>
      <vt:lpstr>Summary – 1   </vt:lpstr>
      <vt:lpstr>Summary – 2 </vt:lpstr>
      <vt:lpstr>Q &amp; A – 1 </vt:lpstr>
      <vt:lpstr>Q &amp; A – 2 </vt:lpstr>
      <vt:lpstr>Q &amp; A – 3   </vt:lpstr>
    </vt:vector>
  </TitlesOfParts>
  <Company>Psychology / University of Newcastle upon Tyne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Complexity</dc:title>
  <dc:creator>Andras</dc:creator>
  <cp:lastModifiedBy>Peter</cp:lastModifiedBy>
  <cp:revision>66</cp:revision>
  <dcterms:created xsi:type="dcterms:W3CDTF">2002-03-10T14:00:31Z</dcterms:created>
  <dcterms:modified xsi:type="dcterms:W3CDTF">2022-09-03T09:51:21Z</dcterms:modified>
</cp:coreProperties>
</file>