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sldIdLst>
    <p:sldId id="256" r:id="rId2"/>
    <p:sldId id="258" r:id="rId3"/>
    <p:sldId id="324" r:id="rId4"/>
    <p:sldId id="261" r:id="rId5"/>
    <p:sldId id="263" r:id="rId6"/>
    <p:sldId id="325" r:id="rId7"/>
    <p:sldId id="326" r:id="rId8"/>
    <p:sldId id="327" r:id="rId9"/>
    <p:sldId id="332" r:id="rId10"/>
    <p:sldId id="329" r:id="rId11"/>
    <p:sldId id="330" r:id="rId12"/>
    <p:sldId id="331"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8" r:id="rId28"/>
    <p:sldId id="349" r:id="rId29"/>
    <p:sldId id="350" r:id="rId30"/>
    <p:sldId id="351" r:id="rId31"/>
    <p:sldId id="352" r:id="rId32"/>
    <p:sldId id="353" r:id="rId33"/>
    <p:sldId id="354" r:id="rId34"/>
    <p:sldId id="328" r:id="rId35"/>
    <p:sldId id="285" r:id="rId36"/>
    <p:sldId id="283" r:id="rId3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a:srgbClr val="0066CC"/>
    <a:srgbClr val="00FFFF"/>
    <a:srgbClr val="FF3399"/>
    <a:srgbClr val="66FF33"/>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14" autoAdjust="0"/>
  </p:normalViewPr>
  <p:slideViewPr>
    <p:cSldViewPr>
      <p:cViewPr>
        <p:scale>
          <a:sx n="80" d="100"/>
          <a:sy n="80" d="100"/>
        </p:scale>
        <p:origin x="-1272" y="-252"/>
      </p:cViewPr>
      <p:guideLst>
        <p:guide orient="horz" pos="2160"/>
        <p:guide pos="2880"/>
      </p:guideLst>
    </p:cSldViewPr>
  </p:slideViewPr>
  <p:outlineViewPr>
    <p:cViewPr>
      <p:scale>
        <a:sx n="33" d="100"/>
        <a:sy n="33" d="100"/>
      </p:scale>
      <p:origin x="0" y="1437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86721F-CDD5-4FA5-ACDF-0015724A02C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lgn="ctr">
              <a:defRPr/>
            </a:pPr>
            <a:endParaRPr kumimoji="1" lang="en-US"/>
          </a:p>
        </p:txBody>
      </p:sp>
      <p:sp>
        <p:nvSpPr>
          <p:cNvPr id="5" name="Rectangle 4"/>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lgn="ctr">
              <a:defRPr/>
            </a:pPr>
            <a:endParaRPr kumimoji="1" lang="en-US"/>
          </a:p>
        </p:txBody>
      </p:sp>
      <p:sp>
        <p:nvSpPr>
          <p:cNvPr id="409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GB"/>
              <a:t>Click to edit Master title style</a:t>
            </a:r>
          </a:p>
        </p:txBody>
      </p:sp>
      <p:sp>
        <p:nvSpPr>
          <p:cNvPr id="410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2" charset="2"/>
              <a:buNone/>
              <a:defRPr sz="4000">
                <a:solidFill>
                  <a:srgbClr val="CCECFF"/>
                </a:solidFill>
              </a:defRPr>
            </a:lvl1pPr>
          </a:lstStyle>
          <a:p>
            <a:r>
              <a:rPr lang="en-GB"/>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fld id="{AE699640-B9CC-4C25-B1D4-10EBA096FD26}" type="datetime1">
              <a:rPr lang="en-US"/>
              <a:pPr>
                <a:defRPr/>
              </a:pPr>
              <a:t>11/18/2014</a:t>
            </a:fld>
            <a:endParaRPr lang="en-GB"/>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GB"/>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pPr>
              <a:defRPr/>
            </a:pPr>
            <a:fld id="{160F0347-D0C4-441F-A3B9-31474E3046F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549CF7A-19B2-4107-BCBE-1F03174E899A}" type="datetime1">
              <a:rPr lang="en-US"/>
              <a:pPr>
                <a:defRPr/>
              </a:pPr>
              <a:t>11/18/2014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34410D1-B2A1-4D2E-9964-0F070459DFB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4751CE2-337E-4BEA-80D0-AF6B81B16D15}" type="datetime1">
              <a:rPr lang="en-US"/>
              <a:pPr>
                <a:defRPr/>
              </a:pPr>
              <a:t>11/18/2014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1623B0-6FD6-4246-980B-78584F4D5A5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8793C801-E705-4FF1-A1E2-6866E39DF8F5}" type="datetime1">
              <a:rPr lang="en-US"/>
              <a:pPr>
                <a:defRPr/>
              </a:pPr>
              <a:t>11/18/2014</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202348F3-362E-4250-8885-053D0672A71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AC58A27-C69C-4814-A7E3-A1BFE5345C76}" type="datetime1">
              <a:rPr lang="en-US"/>
              <a:pPr>
                <a:defRPr/>
              </a:pPr>
              <a:t>11/18/2014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52501E-6627-4890-8C6E-76F06461F5B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DA200D9-03A0-4757-A8D2-80D1398EF950}" type="datetime1">
              <a:rPr lang="en-US"/>
              <a:pPr>
                <a:defRPr/>
              </a:pPr>
              <a:t>11/18/2014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2F5448-D2B3-42D4-9F43-48C4A52504D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D008ED1-B641-4605-8A49-780BA5863152}" type="datetime1">
              <a:rPr lang="en-US"/>
              <a:pPr>
                <a:defRPr/>
              </a:pPr>
              <a:t>11/18/2014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3D8500-37B4-4007-B18C-7D572547BD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3E81B76-9CEE-4364-BECC-62752CAB5A0B}" type="datetime1">
              <a:rPr lang="en-US"/>
              <a:pPr>
                <a:defRPr/>
              </a:pPr>
              <a:t>11/18/2014</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6721578-53D9-43D8-9438-48CC552B01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73DEAA0-4DD4-4593-8673-555DDC31FA3C}" type="datetime1">
              <a:rPr lang="en-US"/>
              <a:pPr>
                <a:defRPr/>
              </a:pPr>
              <a:t>11/18/2014</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C8AEF79-5261-4097-A61C-F6CBBA60BF6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249CC6-BBDA-45AB-A1B5-AB5AE5A886D3}" type="datetime1">
              <a:rPr lang="en-US"/>
              <a:pPr>
                <a:defRPr/>
              </a:pPr>
              <a:t>11/18/2014</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B1BA02F-E5A3-49D1-A406-C315A16DF78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52FA76-F8D6-4051-9F56-D42AA3C90ED6}" type="datetime1">
              <a:rPr lang="en-US"/>
              <a:pPr>
                <a:defRPr/>
              </a:pPr>
              <a:t>11/18/2014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C98BC97-8B65-4B95-9BD7-930556B2FEC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EA8041-7B8B-4B8C-8831-BC98A88E5F2A}" type="datetime1">
              <a:rPr lang="en-US"/>
              <a:pPr>
                <a:defRPr/>
              </a:pPr>
              <a:t>11/18/2014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9F02FF-2967-44EE-82B8-3FFB2FC450C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fld id="{B3647457-EA19-4BE9-8524-3B998D84B963}" type="datetime1">
              <a:rPr lang="en-US"/>
              <a:pPr>
                <a:defRPr/>
              </a:pPr>
              <a:t>11/18/2014</a:t>
            </a:fld>
            <a:endParaRPr lang="en-GB"/>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GB"/>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E642F39C-EF65-4FF7-AABB-12AFC3F98A13}" type="slidenum">
              <a:rPr lang="en-GB"/>
              <a:pPr>
                <a:defRPr/>
              </a:pPr>
              <a:t>‹#›</a:t>
            </a:fld>
            <a:endParaRPr lang="en-GB"/>
          </a:p>
        </p:txBody>
      </p:sp>
      <p:sp>
        <p:nvSpPr>
          <p:cNvPr id="3079"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lgn="ctr">
              <a:defRPr/>
            </a:pPr>
            <a:endParaRPr kumimoji="1" lang="en-US"/>
          </a:p>
        </p:txBody>
      </p:sp>
    </p:spTree>
  </p:cSld>
  <p:clrMap bg1="dk2" tx1="lt1" bg2="dk1" tx2="lt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scholarpedia.org/article/Image:Stomatogastric_Ganglion_Fig8.gif"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36650" y="95141"/>
            <a:ext cx="7467600" cy="3477875"/>
          </a:xfrm>
        </p:spPr>
        <p:txBody>
          <a:bodyPr/>
          <a:lstStyle/>
          <a:p>
            <a:pPr eaLnBrk="1" hangingPunct="1">
              <a:defRPr/>
            </a:pPr>
            <a:r>
              <a:rPr lang="en-GB" sz="5500" dirty="0" smtClean="0"/>
              <a:t>Analysis and understanding of </a:t>
            </a:r>
            <a:r>
              <a:rPr lang="en-GB" sz="5500" dirty="0" smtClean="0"/>
              <a:t>complex </a:t>
            </a:r>
            <a:r>
              <a:rPr lang="en-GB" sz="5500" dirty="0" smtClean="0"/>
              <a:t>neural systems</a:t>
            </a:r>
            <a:endParaRPr lang="en-GB" sz="5500" dirty="0" smtClean="0"/>
          </a:p>
        </p:txBody>
      </p:sp>
      <p:sp>
        <p:nvSpPr>
          <p:cNvPr id="2051" name="Rectangle 3"/>
          <p:cNvSpPr>
            <a:spLocks noGrp="1" noChangeArrowheads="1"/>
          </p:cNvSpPr>
          <p:nvPr>
            <p:ph type="subTitle" idx="1"/>
          </p:nvPr>
        </p:nvSpPr>
        <p:spPr>
          <a:xfrm>
            <a:off x="1088578" y="3933056"/>
            <a:ext cx="7515870" cy="1774825"/>
          </a:xfrm>
        </p:spPr>
        <p:txBody>
          <a:bodyPr/>
          <a:lstStyle/>
          <a:p>
            <a:pPr eaLnBrk="1" hangingPunct="1">
              <a:defRPr/>
            </a:pPr>
            <a:r>
              <a:rPr lang="en-GB" sz="3400" dirty="0" smtClean="0"/>
              <a:t>Peter </a:t>
            </a:r>
            <a:r>
              <a:rPr lang="en-GB" sz="3400" dirty="0" err="1" smtClean="0"/>
              <a:t>Andras</a:t>
            </a:r>
            <a:endParaRPr lang="en-GB" sz="3400" dirty="0" smtClean="0"/>
          </a:p>
          <a:p>
            <a:pPr eaLnBrk="1" hangingPunct="1">
              <a:defRPr/>
            </a:pPr>
            <a:r>
              <a:rPr lang="en-GB" sz="3400" dirty="0" smtClean="0"/>
              <a:t>School of </a:t>
            </a:r>
            <a:r>
              <a:rPr lang="en-GB" sz="3400" dirty="0" smtClean="0"/>
              <a:t>Computing and Mathematics</a:t>
            </a:r>
            <a:endParaRPr lang="en-GB" sz="3400" dirty="0" smtClean="0"/>
          </a:p>
          <a:p>
            <a:pPr eaLnBrk="1" hangingPunct="1">
              <a:defRPr/>
            </a:pPr>
            <a:r>
              <a:rPr lang="en-GB" sz="3400" dirty="0" err="1" smtClean="0"/>
              <a:t>Keele</a:t>
            </a:r>
            <a:r>
              <a:rPr lang="en-GB" sz="3400" dirty="0" smtClean="0"/>
              <a:t> University</a:t>
            </a:r>
            <a:endParaRPr lang="en-GB" sz="3400" dirty="0" smtClean="0"/>
          </a:p>
          <a:p>
            <a:pPr eaLnBrk="1" hangingPunct="1">
              <a:defRPr/>
            </a:pPr>
            <a:r>
              <a:rPr lang="en-GB" sz="3400" dirty="0" smtClean="0"/>
              <a:t>p.andras@keele.ac.uk</a:t>
            </a:r>
            <a:endParaRPr lang="en-GB" sz="3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analysis issues</a:t>
            </a:r>
            <a:endParaRPr lang="en-GB" dirty="0"/>
          </a:p>
        </p:txBody>
      </p:sp>
      <p:sp>
        <p:nvSpPr>
          <p:cNvPr id="3" name="Content Placeholder 2"/>
          <p:cNvSpPr>
            <a:spLocks noGrp="1"/>
          </p:cNvSpPr>
          <p:nvPr>
            <p:ph idx="1"/>
          </p:nvPr>
        </p:nvSpPr>
        <p:spPr/>
        <p:txBody>
          <a:bodyPr/>
          <a:lstStyle/>
          <a:p>
            <a:r>
              <a:rPr lang="en-GB" dirty="0" smtClean="0"/>
              <a:t>Data about real world large scale networks are not easily accessible – expensive, private, noisy</a:t>
            </a:r>
          </a:p>
          <a:p>
            <a:r>
              <a:rPr lang="en-GB" dirty="0" smtClean="0"/>
              <a:t>Network analysis methods are often tried and tested on artificial surrogate data</a:t>
            </a:r>
          </a:p>
          <a:p>
            <a:r>
              <a:rPr lang="en-GB" dirty="0" smtClean="0"/>
              <a:t>The validity and meaningfulness of these methods may be questionable</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searching for new antibiotic targets – 1 </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11</a:t>
            </a:fld>
            <a:endParaRPr lang="en-GB"/>
          </a:p>
        </p:txBody>
      </p:sp>
      <p:graphicFrame>
        <p:nvGraphicFramePr>
          <p:cNvPr id="55298" name="Object 6"/>
          <p:cNvGraphicFramePr>
            <a:graphicFrameLocks noChangeAspect="1"/>
          </p:cNvGraphicFramePr>
          <p:nvPr/>
        </p:nvGraphicFramePr>
        <p:xfrm>
          <a:off x="5868144" y="1412776"/>
          <a:ext cx="2854325" cy="2882900"/>
        </p:xfrm>
        <a:graphic>
          <a:graphicData uri="http://schemas.openxmlformats.org/presentationml/2006/ole">
            <p:oleObj spid="_x0000_s55298" name="Photo Editor Photo" r:id="rId3" imgW="7590476" imgH="7666667" progId="MSPhotoEd.3">
              <p:embed/>
            </p:oleObj>
          </a:graphicData>
        </a:graphic>
      </p:graphicFrame>
      <p:sp>
        <p:nvSpPr>
          <p:cNvPr id="6" name="Rectangle 3"/>
          <p:cNvSpPr txBox="1">
            <a:spLocks noChangeArrowheads="1"/>
          </p:cNvSpPr>
          <p:nvPr/>
        </p:nvSpPr>
        <p:spPr bwMode="auto">
          <a:xfrm>
            <a:off x="251520" y="1981200"/>
            <a:ext cx="5542384"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GB"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Node importance – contribution to structural network integrity</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GB"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Key assumption: structural and functional integrity correlates well</a:t>
            </a:r>
          </a:p>
          <a:p>
            <a:pPr marL="342900" lvl="0" indent="-342900">
              <a:spcBef>
                <a:spcPct val="20000"/>
              </a:spcBef>
              <a:buClr>
                <a:schemeClr val="accent1"/>
              </a:buClr>
              <a:buSzPct val="80000"/>
              <a:buFont typeface="Wingdings" pitchFamily="2" charset="2"/>
              <a:buChar char="n"/>
              <a:defRPr/>
            </a:pPr>
            <a:r>
              <a:rPr lang="en-GB" sz="2800" kern="0" dirty="0">
                <a:effectLst>
                  <a:outerShdw blurRad="38100" dist="38100" dir="2700000" algn="tl">
                    <a:srgbClr val="000000"/>
                  </a:outerShdw>
                </a:effectLst>
                <a:latin typeface="+mn-lt"/>
              </a:rPr>
              <a:t>Centrality measures: </a:t>
            </a:r>
          </a:p>
          <a:p>
            <a:pPr marL="742950" lvl="1" indent="-285750">
              <a:spcBef>
                <a:spcPct val="20000"/>
              </a:spcBef>
              <a:buClr>
                <a:schemeClr val="tx2"/>
              </a:buClr>
              <a:buSzPct val="70000"/>
              <a:buFont typeface="Wingdings" pitchFamily="2" charset="2"/>
              <a:buChar char="n"/>
              <a:defRPr/>
            </a:pPr>
            <a:r>
              <a:rPr lang="en-GB" kern="0" dirty="0">
                <a:effectLst>
                  <a:outerShdw blurRad="38100" dist="38100" dir="2700000" algn="tl">
                    <a:srgbClr val="000000"/>
                  </a:outerShdw>
                </a:effectLst>
                <a:latin typeface="+mn-lt"/>
              </a:rPr>
              <a:t>Connectedness – Hubs </a:t>
            </a:r>
          </a:p>
          <a:p>
            <a:pPr marL="742950" lvl="1" indent="-285750">
              <a:spcBef>
                <a:spcPct val="20000"/>
              </a:spcBef>
              <a:buClr>
                <a:schemeClr val="tx2"/>
              </a:buClr>
              <a:buSzPct val="70000"/>
              <a:buFont typeface="Wingdings" pitchFamily="2" charset="2"/>
              <a:buChar char="n"/>
              <a:defRPr/>
            </a:pPr>
            <a:r>
              <a:rPr lang="en-GB" kern="0" dirty="0" err="1">
                <a:effectLst>
                  <a:outerShdw blurRad="38100" dist="38100" dir="2700000" algn="tl">
                    <a:srgbClr val="000000"/>
                  </a:outerShdw>
                </a:effectLst>
                <a:latin typeface="+mn-lt"/>
              </a:rPr>
              <a:t>Betweenness</a:t>
            </a:r>
            <a:r>
              <a:rPr lang="en-GB" kern="0" dirty="0">
                <a:effectLst>
                  <a:outerShdw blurRad="38100" dist="38100" dir="2700000" algn="tl">
                    <a:srgbClr val="000000"/>
                  </a:outerShdw>
                </a:effectLst>
                <a:latin typeface="+mn-lt"/>
              </a:rPr>
              <a:t> – Bottlenecks</a:t>
            </a:r>
            <a:endParaRPr kumimoji="0" lang="en-GB"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n"/>
              <a:tabLst/>
              <a:defRPr/>
            </a:pPr>
            <a:r>
              <a:rPr kumimoji="0" lang="en-GB"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Aim: find pairs of joint targets</a:t>
            </a:r>
          </a:p>
          <a:p>
            <a:pPr marL="742950" marR="0" lvl="1" indent="-28575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ndParaRPr>
          </a:p>
        </p:txBody>
      </p:sp>
      <p:pic>
        <p:nvPicPr>
          <p:cNvPr id="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41130" y="4649812"/>
            <a:ext cx="1983198" cy="1875532"/>
          </a:xfrm>
          <a:prstGeom prst="rect">
            <a:avLst/>
          </a:prstGeom>
          <a:noFill/>
          <a:ln w="9525">
            <a:noFill/>
            <a:miter lim="800000"/>
            <a:headEnd/>
            <a:tailEnd/>
          </a:ln>
        </p:spPr>
      </p:pic>
      <p:sp>
        <p:nvSpPr>
          <p:cNvPr id="8" name="TextBox 7"/>
          <p:cNvSpPr txBox="1"/>
          <p:nvPr/>
        </p:nvSpPr>
        <p:spPr>
          <a:xfrm>
            <a:off x="7524328" y="4293096"/>
            <a:ext cx="1619672" cy="461665"/>
          </a:xfrm>
          <a:prstGeom prst="rect">
            <a:avLst/>
          </a:prstGeom>
          <a:noFill/>
        </p:spPr>
        <p:txBody>
          <a:bodyPr wrap="square" rtlCol="0">
            <a:spAutoFit/>
          </a:bodyPr>
          <a:lstStyle/>
          <a:p>
            <a:r>
              <a:rPr lang="en-GB" dirty="0" smtClean="0"/>
              <a:t>B. </a:t>
            </a:r>
            <a:r>
              <a:rPr lang="en-GB" dirty="0" err="1" smtClean="0"/>
              <a:t>subtilis</a:t>
            </a:r>
            <a:endParaRPr lang="en-GB" dirty="0"/>
          </a:p>
        </p:txBody>
      </p:sp>
      <p:sp>
        <p:nvSpPr>
          <p:cNvPr id="9" name="TextBox 8"/>
          <p:cNvSpPr txBox="1"/>
          <p:nvPr/>
        </p:nvSpPr>
        <p:spPr>
          <a:xfrm>
            <a:off x="35496" y="6567155"/>
            <a:ext cx="8640960" cy="246221"/>
          </a:xfrm>
          <a:prstGeom prst="rect">
            <a:avLst/>
          </a:prstGeom>
          <a:noFill/>
        </p:spPr>
        <p:txBody>
          <a:bodyPr wrap="square" rtlCol="0">
            <a:spAutoFit/>
          </a:bodyPr>
          <a:lstStyle/>
          <a:p>
            <a:r>
              <a:rPr lang="en-GB" sz="1000" dirty="0" err="1"/>
              <a:t>Idowu</a:t>
            </a:r>
            <a:r>
              <a:rPr lang="en-GB" sz="1000" dirty="0"/>
              <a:t>, O, </a:t>
            </a:r>
            <a:r>
              <a:rPr lang="en-GB" sz="1000" dirty="0" err="1" smtClean="0"/>
              <a:t>Andras</a:t>
            </a:r>
            <a:r>
              <a:rPr lang="en-GB" sz="1000" dirty="0"/>
              <a:t>, P (2005). Identification of functionally essential proteins from protein interaction networks. In: Proceedings of CIMED 2005, pp.330-333.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searching for new antibiotic targets – 2 </a:t>
            </a:r>
            <a:endParaRPr lang="en-GB" dirty="0"/>
          </a:p>
        </p:txBody>
      </p:sp>
      <p:sp>
        <p:nvSpPr>
          <p:cNvPr id="3" name="Content Placeholder 2"/>
          <p:cNvSpPr>
            <a:spLocks noGrp="1"/>
          </p:cNvSpPr>
          <p:nvPr>
            <p:ph idx="1"/>
          </p:nvPr>
        </p:nvSpPr>
        <p:spPr>
          <a:xfrm>
            <a:off x="685800" y="1981200"/>
            <a:ext cx="8134672" cy="4114800"/>
          </a:xfrm>
        </p:spPr>
        <p:txBody>
          <a:bodyPr/>
          <a:lstStyle/>
          <a:p>
            <a:r>
              <a:rPr lang="en-GB" dirty="0" smtClean="0"/>
              <a:t>12 predictions of pairs of potential joint targets </a:t>
            </a:r>
          </a:p>
          <a:p>
            <a:r>
              <a:rPr lang="en-GB" dirty="0" smtClean="0"/>
              <a:t>2 years of experiments with mutant bacteria – 1 </a:t>
            </a:r>
            <a:r>
              <a:rPr lang="en-GB" dirty="0" err="1" smtClean="0"/>
              <a:t>postdoc</a:t>
            </a:r>
            <a:r>
              <a:rPr lang="en-GB" dirty="0" smtClean="0"/>
              <a:t> + lab costs</a:t>
            </a:r>
          </a:p>
          <a:p>
            <a:r>
              <a:rPr lang="en-GB" dirty="0" smtClean="0"/>
              <a:t>Result: some predicted target pairs lowered the growth rate of the bacteria, but none did it is sufficiently to qualify as an effective antimicrobial combination</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improve the validity of network analysis methods ?</a:t>
            </a:r>
            <a:endParaRPr lang="en-GB" dirty="0"/>
          </a:p>
        </p:txBody>
      </p:sp>
      <p:sp>
        <p:nvSpPr>
          <p:cNvPr id="3" name="Content Placeholder 2"/>
          <p:cNvSpPr>
            <a:spLocks noGrp="1"/>
          </p:cNvSpPr>
          <p:nvPr>
            <p:ph idx="1"/>
          </p:nvPr>
        </p:nvSpPr>
        <p:spPr>
          <a:xfrm>
            <a:off x="685800" y="1772816"/>
            <a:ext cx="7772400" cy="4114800"/>
          </a:xfrm>
        </p:spPr>
        <p:txBody>
          <a:bodyPr/>
          <a:lstStyle/>
          <a:p>
            <a:r>
              <a:rPr lang="en-GB" dirty="0" smtClean="0"/>
              <a:t>Get large volume of valid, cheap, and reliable data</a:t>
            </a:r>
          </a:p>
          <a:p>
            <a:r>
              <a:rPr lang="en-GB" dirty="0" smtClean="0"/>
              <a:t>Large-scale software:</a:t>
            </a:r>
          </a:p>
          <a:p>
            <a:pPr lvl="1"/>
            <a:r>
              <a:rPr lang="en-GB" dirty="0" smtClean="0"/>
              <a:t>System of interactions between objects / classes</a:t>
            </a:r>
          </a:p>
          <a:p>
            <a:pPr lvl="1"/>
            <a:r>
              <a:rPr lang="en-GB" dirty="0" smtClean="0"/>
              <a:t>Dynamic analysis provides data about what actually happens in the software</a:t>
            </a:r>
          </a:p>
          <a:p>
            <a:pPr lvl="1"/>
            <a:r>
              <a:rPr lang="en-GB" dirty="0" smtClean="0"/>
              <a:t>Repeatable, easy to vary experiments generating large volumes of reliable data quickly and cheaply</a:t>
            </a:r>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lstStyle/>
          <a:p>
            <a:r>
              <a:rPr lang="en-GB" dirty="0" smtClean="0"/>
              <a:t>Example: analysing Google Chrome</a:t>
            </a:r>
            <a:endParaRPr lang="en-GB" dirty="0"/>
          </a:p>
        </p:txBody>
      </p:sp>
      <p:sp>
        <p:nvSpPr>
          <p:cNvPr id="3" name="Content Placeholder 2"/>
          <p:cNvSpPr>
            <a:spLocks noGrp="1"/>
          </p:cNvSpPr>
          <p:nvPr>
            <p:ph idx="1"/>
          </p:nvPr>
        </p:nvSpPr>
        <p:spPr/>
        <p:txBody>
          <a:bodyPr/>
          <a:lstStyle/>
          <a:p>
            <a:r>
              <a:rPr lang="en-GB" dirty="0" smtClean="0"/>
              <a:t>Many developers</a:t>
            </a:r>
          </a:p>
          <a:p>
            <a:r>
              <a:rPr lang="en-GB" dirty="0" smtClean="0"/>
              <a:t>Development over extensive time period</a:t>
            </a:r>
          </a:p>
          <a:p>
            <a:r>
              <a:rPr lang="en-GB" dirty="0" smtClean="0"/>
              <a:t>Integration of many components, patches, bug fixes</a:t>
            </a:r>
          </a:p>
          <a:p>
            <a:r>
              <a:rPr lang="en-GB" dirty="0" smtClean="0"/>
              <a:t>6 million lines of code</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14</a:t>
            </a:fld>
            <a:endParaRPr lang="en-GB" dirty="0"/>
          </a:p>
        </p:txBody>
      </p:sp>
      <p:pic>
        <p:nvPicPr>
          <p:cNvPr id="5" name="Picture 4" descr="chromeimages.jpe"/>
          <p:cNvPicPr>
            <a:picLocks noChangeAspect="1"/>
          </p:cNvPicPr>
          <p:nvPr/>
        </p:nvPicPr>
        <p:blipFill>
          <a:blip r:embed="rId2" cstate="print"/>
          <a:stretch>
            <a:fillRect/>
          </a:stretch>
        </p:blipFill>
        <p:spPr>
          <a:xfrm>
            <a:off x="5292080" y="4437112"/>
            <a:ext cx="2520280" cy="1800201"/>
          </a:xfrm>
          <a:prstGeom prst="rect">
            <a:avLst/>
          </a:prstGeom>
          <a:effectLst>
            <a:softEdge rad="6350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Chrome – functionally important method calls</a:t>
            </a:r>
            <a:endParaRPr lang="en-GB" dirty="0"/>
          </a:p>
        </p:txBody>
      </p:sp>
      <p:sp>
        <p:nvSpPr>
          <p:cNvPr id="3" name="Content Placeholder 2"/>
          <p:cNvSpPr>
            <a:spLocks noGrp="1"/>
          </p:cNvSpPr>
          <p:nvPr>
            <p:ph idx="1"/>
          </p:nvPr>
        </p:nvSpPr>
        <p:spPr>
          <a:xfrm>
            <a:off x="35496" y="1700808"/>
            <a:ext cx="4752528" cy="4544144"/>
          </a:xfrm>
        </p:spPr>
        <p:txBody>
          <a:bodyPr/>
          <a:lstStyle/>
          <a:p>
            <a:r>
              <a:rPr lang="en-GB" sz="2400" dirty="0" smtClean="0"/>
              <a:t>A method call is functionally important if it’s correct execution is critical for the positive user experience in the context of an execution scenario (e.g. delivery of a software behavioural feature)</a:t>
            </a:r>
          </a:p>
          <a:p>
            <a:endParaRPr lang="en-GB" sz="2400" dirty="0" smtClean="0"/>
          </a:p>
          <a:p>
            <a:r>
              <a:rPr lang="en-GB" sz="2400" dirty="0" smtClean="0"/>
              <a:t>Network analysis based prediction methods using hub and between-</a:t>
            </a:r>
            <a:r>
              <a:rPr lang="en-GB" sz="2400" dirty="0" err="1" smtClean="0"/>
              <a:t>ness</a:t>
            </a:r>
            <a:r>
              <a:rPr lang="en-GB" sz="2400" dirty="0" smtClean="0"/>
              <a:t> centrality based ranking</a:t>
            </a:r>
            <a:endParaRPr lang="en-GB" sz="2400"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15</a:t>
            </a:fld>
            <a:endParaRPr lang="en-GB"/>
          </a:p>
        </p:txBody>
      </p:sp>
      <p:pic>
        <p:nvPicPr>
          <p:cNvPr id="71682" name="Picture 2"/>
          <p:cNvPicPr>
            <a:picLocks noChangeAspect="1" noChangeArrowheads="1"/>
          </p:cNvPicPr>
          <p:nvPr/>
        </p:nvPicPr>
        <p:blipFill>
          <a:blip r:embed="rId2" cstate="print"/>
          <a:srcRect/>
          <a:stretch>
            <a:fillRect/>
          </a:stretch>
        </p:blipFill>
        <p:spPr bwMode="auto">
          <a:xfrm>
            <a:off x="4860032" y="1988840"/>
            <a:ext cx="4114800" cy="3819525"/>
          </a:xfrm>
          <a:prstGeom prst="rect">
            <a:avLst/>
          </a:prstGeom>
          <a:noFill/>
          <a:ln w="9525">
            <a:noFill/>
            <a:miter lim="800000"/>
            <a:headEnd/>
            <a:tailEnd/>
          </a:ln>
        </p:spPr>
      </p:pic>
      <p:sp>
        <p:nvSpPr>
          <p:cNvPr id="6" name="TextBox 5"/>
          <p:cNvSpPr txBox="1"/>
          <p:nvPr/>
        </p:nvSpPr>
        <p:spPr>
          <a:xfrm>
            <a:off x="107504" y="6300609"/>
            <a:ext cx="7920880" cy="584775"/>
          </a:xfrm>
          <a:prstGeom prst="rect">
            <a:avLst/>
          </a:prstGeom>
          <a:noFill/>
        </p:spPr>
        <p:txBody>
          <a:bodyPr wrap="square" rtlCol="0">
            <a:spAutoFit/>
          </a:bodyPr>
          <a:lstStyle/>
          <a:p>
            <a:r>
              <a:rPr lang="en-GB" sz="800" dirty="0" smtClean="0"/>
              <a:t>Pakhira, A, Andras, P (2012). Using network analysis metrics to discover functionally important methods in large-scale software systems. Proceedings of the 3</a:t>
            </a:r>
            <a:r>
              <a:rPr lang="en-GB" sz="800" baseline="30000" dirty="0" smtClean="0"/>
              <a:t>rd</a:t>
            </a:r>
            <a:r>
              <a:rPr lang="en-GB" sz="800" dirty="0" smtClean="0"/>
              <a:t> International Workshop on Emerging Trends in Software Metrics (</a:t>
            </a:r>
            <a:r>
              <a:rPr lang="en-GB" sz="800" dirty="0" err="1" smtClean="0"/>
              <a:t>WETSoM</a:t>
            </a:r>
            <a:r>
              <a:rPr lang="en-GB" sz="800" dirty="0" smtClean="0"/>
              <a:t> 2012), pp.70-76.</a:t>
            </a:r>
          </a:p>
          <a:p>
            <a:r>
              <a:rPr lang="en-GB" sz="800" dirty="0" smtClean="0"/>
              <a:t>Pakhira, A , Andras, P (2012). Leveraging the cloud for large-scale software testing – A case study: Google Chrome on Amazon. In: Tilley, S &amp; Parveen, T (eds.) Software Testing in the Cloud, Information Science Reference – IGI Global, Hershey, PA, pp.252-279.</a:t>
            </a:r>
            <a:endParaRPr lang="en-GB"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1 </a:t>
            </a:r>
            <a:endParaRPr lang="en-GB" dirty="0"/>
          </a:p>
        </p:txBody>
      </p:sp>
      <p:sp>
        <p:nvSpPr>
          <p:cNvPr id="3" name="Content Placeholder 2"/>
          <p:cNvSpPr>
            <a:spLocks noGrp="1"/>
          </p:cNvSpPr>
          <p:nvPr>
            <p:ph idx="1"/>
          </p:nvPr>
        </p:nvSpPr>
        <p:spPr>
          <a:xfrm>
            <a:off x="685800" y="1700808"/>
            <a:ext cx="7772400" cy="4114800"/>
          </a:xfrm>
        </p:spPr>
        <p:txBody>
          <a:bodyPr/>
          <a:lstStyle/>
          <a:p>
            <a:r>
              <a:rPr lang="en-GB" sz="2800" dirty="0" smtClean="0"/>
              <a:t>Increasing volume of improving quality data is available about brain-scale connectivity</a:t>
            </a:r>
          </a:p>
          <a:p>
            <a:endParaRPr lang="en-GB" sz="2800" dirty="0" smtClean="0"/>
          </a:p>
          <a:p>
            <a:r>
              <a:rPr lang="en-GB" sz="2800" dirty="0" smtClean="0"/>
              <a:t>Meaningful network analysis requires validated analysis methods, which requires large volume of accessible and good quality network data</a:t>
            </a:r>
          </a:p>
          <a:p>
            <a:endParaRPr lang="en-GB" sz="2800" dirty="0" smtClean="0"/>
          </a:p>
          <a:p>
            <a:r>
              <a:rPr lang="en-GB" sz="2800" dirty="0" smtClean="0"/>
              <a:t>Dynamic analysis of large scale software can be used to generate this required data </a:t>
            </a:r>
          </a:p>
          <a:p>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neural networks</a:t>
            </a:r>
            <a:endParaRPr lang="en-GB" dirty="0"/>
          </a:p>
        </p:txBody>
      </p:sp>
      <p:sp>
        <p:nvSpPr>
          <p:cNvPr id="3" name="Content Placeholder 2"/>
          <p:cNvSpPr>
            <a:spLocks noGrp="1"/>
          </p:cNvSpPr>
          <p:nvPr>
            <p:ph idx="1"/>
          </p:nvPr>
        </p:nvSpPr>
        <p:spPr/>
        <p:txBody>
          <a:bodyPr/>
          <a:lstStyle/>
          <a:p>
            <a:r>
              <a:rPr lang="en-GB" dirty="0" smtClean="0"/>
              <a:t>How do biological neural networks deliver their emergent functionality ?</a:t>
            </a:r>
          </a:p>
          <a:p>
            <a:endParaRPr lang="en-GB" dirty="0" smtClean="0"/>
          </a:p>
          <a:p>
            <a:r>
              <a:rPr lang="en-GB" dirty="0" smtClean="0"/>
              <a:t>Do neurons change their functional identity ?</a:t>
            </a:r>
          </a:p>
          <a:p>
            <a:endParaRPr lang="en-GB" dirty="0" smtClean="0"/>
          </a:p>
          <a:p>
            <a:r>
              <a:rPr lang="en-GB" dirty="0" smtClean="0"/>
              <a:t>Which neural system can provide data with sufficient detail and quality ?</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Crab </a:t>
            </a:r>
            <a:r>
              <a:rPr lang="en-GB" dirty="0" err="1" smtClean="0"/>
              <a:t>stomatogastric</a:t>
            </a:r>
            <a:r>
              <a:rPr lang="en-GB" dirty="0" smtClean="0"/>
              <a:t> ganglion</a:t>
            </a:r>
            <a:endParaRPr lang="en-GB" dirty="0"/>
          </a:p>
        </p:txBody>
      </p:sp>
      <p:sp>
        <p:nvSpPr>
          <p:cNvPr id="3" name="Content Placeholder 2"/>
          <p:cNvSpPr>
            <a:spLocks noGrp="1"/>
          </p:cNvSpPr>
          <p:nvPr>
            <p:ph idx="1"/>
          </p:nvPr>
        </p:nvSpPr>
        <p:spPr>
          <a:xfrm>
            <a:off x="685800" y="1981200"/>
            <a:ext cx="4246240" cy="4114800"/>
          </a:xfrm>
        </p:spPr>
        <p:txBody>
          <a:bodyPr/>
          <a:lstStyle/>
          <a:p>
            <a:pPr>
              <a:lnSpc>
                <a:spcPct val="80000"/>
              </a:lnSpc>
              <a:defRPr/>
            </a:pPr>
            <a:r>
              <a:rPr lang="en-US" sz="2800" dirty="0" smtClean="0"/>
              <a:t>26 neurons arranged in a relatively flat sheet</a:t>
            </a:r>
          </a:p>
          <a:p>
            <a:pPr>
              <a:lnSpc>
                <a:spcPct val="80000"/>
              </a:lnSpc>
              <a:defRPr/>
            </a:pPr>
            <a:r>
              <a:rPr lang="en-US" sz="2800" dirty="0" smtClean="0"/>
              <a:t>Relatively isolated (one input nerve from higher ganglia)</a:t>
            </a:r>
          </a:p>
          <a:p>
            <a:pPr>
              <a:lnSpc>
                <a:spcPct val="80000"/>
              </a:lnSpc>
              <a:defRPr/>
            </a:pPr>
            <a:r>
              <a:rPr lang="en-US" sz="2800" dirty="0" smtClean="0"/>
              <a:t>Complex </a:t>
            </a:r>
            <a:r>
              <a:rPr lang="en-US" sz="2800" dirty="0" err="1" smtClean="0"/>
              <a:t>behaviour</a:t>
            </a:r>
            <a:r>
              <a:rPr lang="en-US" sz="2800" dirty="0" smtClean="0"/>
              <a:t> – central pattern generators (CPG )</a:t>
            </a:r>
          </a:p>
          <a:p>
            <a:pPr>
              <a:lnSpc>
                <a:spcPct val="80000"/>
              </a:lnSpc>
              <a:defRPr/>
            </a:pPr>
            <a:r>
              <a:rPr lang="en-US" sz="2800" dirty="0" smtClean="0"/>
              <a:t>Ideal model system for studying neural activity </a:t>
            </a:r>
            <a:r>
              <a:rPr lang="en-US" sz="2800" dirty="0" smtClean="0"/>
              <a:t>patterns</a:t>
            </a:r>
            <a:endParaRPr lang="en-GB" sz="2800" dirty="0" smtClean="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18</a:t>
            </a:fld>
            <a:endParaRPr lang="en-GB"/>
          </a:p>
        </p:txBody>
      </p:sp>
      <p:pic>
        <p:nvPicPr>
          <p:cNvPr id="5" name="Picture 12" descr="crab5"/>
          <p:cNvPicPr>
            <a:picLocks noChangeAspect="1" noChangeArrowheads="1"/>
          </p:cNvPicPr>
          <p:nvPr/>
        </p:nvPicPr>
        <p:blipFill>
          <a:blip r:embed="rId2" cstate="print"/>
          <a:srcRect/>
          <a:stretch>
            <a:fillRect/>
          </a:stretch>
        </p:blipFill>
        <p:spPr bwMode="auto">
          <a:xfrm>
            <a:off x="6228184" y="1700808"/>
            <a:ext cx="1663667" cy="1223020"/>
          </a:xfrm>
          <a:prstGeom prst="rect">
            <a:avLst/>
          </a:prstGeom>
          <a:noFill/>
          <a:ln w="9525">
            <a:noFill/>
            <a:miter lim="800000"/>
            <a:headEnd/>
            <a:tailEnd/>
          </a:ln>
        </p:spPr>
      </p:pic>
      <p:pic>
        <p:nvPicPr>
          <p:cNvPr id="6" name="Picture 15"/>
          <p:cNvPicPr>
            <a:picLocks noChangeAspect="1" noChangeArrowheads="1"/>
          </p:cNvPicPr>
          <p:nvPr/>
        </p:nvPicPr>
        <p:blipFill>
          <a:blip r:embed="rId3" cstate="print"/>
          <a:srcRect/>
          <a:stretch>
            <a:fillRect/>
          </a:stretch>
        </p:blipFill>
        <p:spPr bwMode="auto">
          <a:xfrm>
            <a:off x="5004048" y="3068960"/>
            <a:ext cx="1746137" cy="2376264"/>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6876255" y="3429000"/>
            <a:ext cx="1889015" cy="1224136"/>
          </a:xfrm>
          <a:prstGeom prst="rect">
            <a:avLst/>
          </a:prstGeom>
          <a:noFill/>
          <a:ln w="9525">
            <a:noFill/>
            <a:miter lim="800000"/>
            <a:headEnd/>
            <a:tailEnd/>
          </a:ln>
        </p:spPr>
      </p:pic>
      <p:pic>
        <p:nvPicPr>
          <p:cNvPr id="8" name="Picture 23" descr="Figure 8: Pyloric and gastric mill neural circuits including &quot;descending&quot; neurons from the from the commissural ganglia and sensory neurons on the stomach wall. Symbols and abbreviations as in previous figures. Neurons at the top of the figure are various identified excitatory neurons, the P and E cells, the IVN fibers from the brain and various sensory receptor cells.">
            <a:hlinkClick r:id="rId5" tooltip="Figure 8: Pyloric and gastric mill neural circuits including &quot;descending&quot; neurons from the from the commissural ganglia and sensory neurons on the stomach wall. Symbols and abbreviations as in previous figures. Neurons at the top of the figure are various identified excitatory neurons, the P and E cells, the IVN fibers from the brain and various sensory receptor cells."/>
          </p:cNvPr>
          <p:cNvPicPr>
            <a:picLocks noChangeAspect="1" noChangeArrowheads="1"/>
          </p:cNvPicPr>
          <p:nvPr/>
        </p:nvPicPr>
        <p:blipFill>
          <a:blip r:embed="rId6" cstate="print"/>
          <a:srcRect/>
          <a:stretch>
            <a:fillRect/>
          </a:stretch>
        </p:blipFill>
        <p:spPr bwMode="auto">
          <a:xfrm>
            <a:off x="6876256" y="5157192"/>
            <a:ext cx="1923320" cy="151216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VSD imaging of the crab STG</a:t>
            </a:r>
            <a:endParaRPr lang="en-GB" dirty="0"/>
          </a:p>
        </p:txBody>
      </p:sp>
      <p:sp>
        <p:nvSpPr>
          <p:cNvPr id="3" name="Content Placeholder 2"/>
          <p:cNvSpPr>
            <a:spLocks noGrp="1"/>
          </p:cNvSpPr>
          <p:nvPr>
            <p:ph idx="1"/>
          </p:nvPr>
        </p:nvSpPr>
        <p:spPr>
          <a:xfrm>
            <a:off x="0" y="1700808"/>
            <a:ext cx="4283968" cy="4616152"/>
          </a:xfrm>
        </p:spPr>
        <p:txBody>
          <a:bodyPr/>
          <a:lstStyle/>
          <a:p>
            <a:pPr lvl="0"/>
            <a:r>
              <a:rPr lang="en-GB" sz="2400" dirty="0" smtClean="0"/>
              <a:t>Di-4-ANEPPS dye (20µl stock solution in 1 ml saline; stock: 5mg dye + 1ml DMSO/</a:t>
            </a:r>
            <a:r>
              <a:rPr lang="en-GB" sz="2400" dirty="0" err="1" smtClean="0"/>
              <a:t>Pluronic</a:t>
            </a:r>
            <a:r>
              <a:rPr lang="en-GB" sz="2400" dirty="0" smtClean="0"/>
              <a:t> acid)</a:t>
            </a:r>
          </a:p>
          <a:p>
            <a:pPr lvl="0"/>
            <a:r>
              <a:rPr lang="en-GB" sz="2400" dirty="0" smtClean="0"/>
              <a:t>Vaseline well around the ganglion</a:t>
            </a:r>
          </a:p>
          <a:p>
            <a:pPr lvl="0"/>
            <a:r>
              <a:rPr lang="en-GB" sz="2400" dirty="0" smtClean="0"/>
              <a:t>Bathing in dyed saline for 30-40 minutes</a:t>
            </a:r>
          </a:p>
          <a:p>
            <a:pPr lvl="0"/>
            <a:r>
              <a:rPr lang="en-GB" sz="2400" dirty="0" smtClean="0"/>
              <a:t>Washing with dye-free saline for 30 minutes</a:t>
            </a:r>
          </a:p>
          <a:p>
            <a:pPr lvl="0"/>
            <a:r>
              <a:rPr lang="en-GB" sz="2400" dirty="0" smtClean="0"/>
              <a:t>Works for crab and lobster as well</a:t>
            </a:r>
            <a:endParaRPr lang="en-GB" sz="2400"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19</a:t>
            </a:fld>
            <a:endParaRPr lang="en-GB"/>
          </a:p>
        </p:txBody>
      </p:sp>
      <p:pic>
        <p:nvPicPr>
          <p:cNvPr id="5" name="Picture 74" descr="G:\Oct_2010_experiments\pictures_Newcastle\07_10_2010\IMG_2956.JPG"/>
          <p:cNvPicPr>
            <a:picLocks noChangeAspect="1" noChangeArrowheads="1"/>
          </p:cNvPicPr>
          <p:nvPr/>
        </p:nvPicPr>
        <p:blipFill>
          <a:blip r:embed="rId2" cstate="print"/>
          <a:srcRect/>
          <a:stretch>
            <a:fillRect/>
          </a:stretch>
        </p:blipFill>
        <p:spPr bwMode="auto">
          <a:xfrm>
            <a:off x="4139952" y="3356992"/>
            <a:ext cx="2496278" cy="1872208"/>
          </a:xfrm>
          <a:prstGeom prst="rect">
            <a:avLst/>
          </a:prstGeom>
          <a:noFill/>
          <a:ln w="9525">
            <a:noFill/>
            <a:miter lim="800000"/>
            <a:headEnd/>
            <a:tailEnd/>
          </a:ln>
        </p:spPr>
      </p:pic>
      <p:pic>
        <p:nvPicPr>
          <p:cNvPr id="6" name="Picture 2" descr="D:\My Documents Local\Projects\Current projects\CrabProject\Crab Data\2011\pictures\AGSTein4\Wolfgang\Peter\2011_April_Newcastle\Data\09_05_2011\PY_Project\pictures\IMG_3673.1.JPG"/>
          <p:cNvPicPr>
            <a:picLocks noChangeAspect="1" noChangeArrowheads="1"/>
          </p:cNvPicPr>
          <p:nvPr/>
        </p:nvPicPr>
        <p:blipFill>
          <a:blip r:embed="rId3" cstate="print"/>
          <a:srcRect/>
          <a:stretch>
            <a:fillRect/>
          </a:stretch>
        </p:blipFill>
        <p:spPr bwMode="auto">
          <a:xfrm>
            <a:off x="6732240" y="4581128"/>
            <a:ext cx="2160240" cy="1620180"/>
          </a:xfrm>
          <a:prstGeom prst="rect">
            <a:avLst/>
          </a:prstGeom>
          <a:noFill/>
        </p:spPr>
      </p:pic>
      <p:pic>
        <p:nvPicPr>
          <p:cNvPr id="7" name="Picture 2" descr="D:\My Documents Local\Projects\Current projects\CrabProject\Crab Data\2010\Oct_2010_Experiments\pictures_Newcastle\Pictures\21_10_2010\IMG_3033.JPG"/>
          <p:cNvPicPr>
            <a:picLocks noChangeAspect="1" noChangeArrowheads="1"/>
          </p:cNvPicPr>
          <p:nvPr/>
        </p:nvPicPr>
        <p:blipFill>
          <a:blip r:embed="rId4" cstate="print"/>
          <a:srcRect/>
          <a:stretch>
            <a:fillRect/>
          </a:stretch>
        </p:blipFill>
        <p:spPr bwMode="auto">
          <a:xfrm>
            <a:off x="6372200" y="1628800"/>
            <a:ext cx="2208246" cy="1656184"/>
          </a:xfrm>
          <a:prstGeom prst="rect">
            <a:avLst/>
          </a:prstGeom>
          <a:noFill/>
        </p:spPr>
      </p:pic>
      <p:sp>
        <p:nvSpPr>
          <p:cNvPr id="9" name="TextBox 8"/>
          <p:cNvSpPr txBox="1"/>
          <p:nvPr/>
        </p:nvSpPr>
        <p:spPr>
          <a:xfrm>
            <a:off x="107504" y="6474822"/>
            <a:ext cx="9036496" cy="338554"/>
          </a:xfrm>
          <a:prstGeom prst="rect">
            <a:avLst/>
          </a:prstGeom>
          <a:noFill/>
        </p:spPr>
        <p:txBody>
          <a:bodyPr wrap="square" rtlCol="0">
            <a:spAutoFit/>
          </a:bodyPr>
          <a:lstStyle/>
          <a:p>
            <a:r>
              <a:rPr lang="en-GB" sz="800" dirty="0" smtClean="0"/>
              <a:t>Stein, W, Städele, C, Andras, P (2011). Single-sweep voltage sensitive dye imaging of interacting identified neurons. Journal of Neuroscience Methods, 194:224-234</a:t>
            </a:r>
          </a:p>
          <a:p>
            <a:r>
              <a:rPr lang="en-GB" sz="800" dirty="0" smtClean="0"/>
              <a:t>Stein, W, Städele, C, Andras, P (2011). Optical imaging of neurons in the crab </a:t>
            </a:r>
            <a:r>
              <a:rPr lang="en-GB" sz="800" dirty="0" err="1" smtClean="0"/>
              <a:t>stomatogastric</a:t>
            </a:r>
            <a:r>
              <a:rPr lang="en-GB" sz="800" dirty="0" smtClean="0"/>
              <a:t> ganglion with voltage-sensitive dyes. Journal of Visualized Experiments, </a:t>
            </a:r>
            <a:r>
              <a:rPr lang="en-GB" sz="800" dirty="0" err="1" smtClean="0"/>
              <a:t>doi</a:t>
            </a:r>
            <a:r>
              <a:rPr lang="en-GB" sz="800" dirty="0" smtClean="0"/>
              <a:t>: 10.3791/2567.</a:t>
            </a:r>
            <a:endParaRPr lang="en-GB"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p:spPr>
        <p:txBody>
          <a:bodyPr/>
          <a:lstStyle/>
          <a:p>
            <a:fld id="{7125F631-7FB4-48AF-8C22-BF6863F7ACB0}" type="slidenum">
              <a:rPr lang="en-GB" smtClean="0"/>
              <a:pPr/>
              <a:t>2</a:t>
            </a:fld>
            <a:endParaRPr lang="en-GB" smtClean="0"/>
          </a:p>
        </p:txBody>
      </p:sp>
      <p:sp>
        <p:nvSpPr>
          <p:cNvPr id="512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AD35A5F8-988A-4C26-8A7B-3657CCD51AA8}" type="slidenum">
              <a:rPr lang="en-GB" sz="1400"/>
              <a:pPr algn="r">
                <a:spcBef>
                  <a:spcPct val="50000"/>
                </a:spcBef>
              </a:pPr>
              <a:t>2</a:t>
            </a:fld>
            <a:endParaRPr lang="en-GB" sz="1400"/>
          </a:p>
        </p:txBody>
      </p:sp>
      <p:sp>
        <p:nvSpPr>
          <p:cNvPr id="64514" name="Rectangle 2"/>
          <p:cNvSpPr>
            <a:spLocks noGrp="1" noChangeArrowheads="1"/>
          </p:cNvSpPr>
          <p:nvPr>
            <p:ph type="title"/>
          </p:nvPr>
        </p:nvSpPr>
        <p:spPr/>
        <p:txBody>
          <a:bodyPr/>
          <a:lstStyle/>
          <a:p>
            <a:pPr eaLnBrk="1" hangingPunct="1">
              <a:defRPr/>
            </a:pPr>
            <a:r>
              <a:rPr lang="en-GB" smtClean="0"/>
              <a:t>Overview</a:t>
            </a:r>
            <a:endParaRPr lang="en-US" smtClean="0"/>
          </a:p>
        </p:txBody>
      </p:sp>
      <p:sp>
        <p:nvSpPr>
          <p:cNvPr id="64515" name="Rectangle 3"/>
          <p:cNvSpPr>
            <a:spLocks noGrp="1" noChangeArrowheads="1"/>
          </p:cNvSpPr>
          <p:nvPr>
            <p:ph type="body" idx="1"/>
          </p:nvPr>
        </p:nvSpPr>
        <p:spPr/>
        <p:txBody>
          <a:bodyPr/>
          <a:lstStyle/>
          <a:p>
            <a:pPr eaLnBrk="1" hangingPunct="1">
              <a:defRPr/>
            </a:pPr>
            <a:r>
              <a:rPr lang="en-GB" dirty="0" smtClean="0"/>
              <a:t>Brain area networks</a:t>
            </a:r>
            <a:endParaRPr lang="en-GB" dirty="0" smtClean="0"/>
          </a:p>
          <a:p>
            <a:pPr eaLnBrk="1" hangingPunct="1">
              <a:defRPr/>
            </a:pPr>
            <a:r>
              <a:rPr lang="en-GB" dirty="0" smtClean="0"/>
              <a:t>Network analysis – issues and approaches</a:t>
            </a:r>
            <a:endParaRPr lang="en-GB" dirty="0" smtClean="0"/>
          </a:p>
          <a:p>
            <a:pPr eaLnBrk="1" hangingPunct="1">
              <a:defRPr/>
            </a:pPr>
            <a:r>
              <a:rPr lang="en-GB" dirty="0" smtClean="0"/>
              <a:t>Networks of biological neurons</a:t>
            </a:r>
            <a:endParaRPr lang="en-GB" dirty="0" smtClean="0"/>
          </a:p>
          <a:p>
            <a:pPr eaLnBrk="1" hangingPunct="1">
              <a:defRPr/>
            </a:pPr>
            <a:r>
              <a:rPr lang="en-GB" dirty="0" smtClean="0"/>
              <a:t>Modelling neural systems</a:t>
            </a: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Identification of STG neurons</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20</a:t>
            </a:fld>
            <a:endParaRPr lang="en-GB"/>
          </a:p>
        </p:txBody>
      </p:sp>
      <p:pic>
        <p:nvPicPr>
          <p:cNvPr id="5" name="Picture 4" descr="Fig1_R1.tif"/>
          <p:cNvPicPr>
            <a:picLocks noChangeAspect="1"/>
          </p:cNvPicPr>
          <p:nvPr/>
        </p:nvPicPr>
        <p:blipFill>
          <a:blip r:embed="rId2" cstate="print"/>
          <a:stretch>
            <a:fillRect/>
          </a:stretch>
        </p:blipFill>
        <p:spPr>
          <a:xfrm>
            <a:off x="755576" y="1772816"/>
            <a:ext cx="4481141" cy="4698349"/>
          </a:xfrm>
          <a:prstGeom prst="rect">
            <a:avLst/>
          </a:prstGeom>
        </p:spPr>
      </p:pic>
      <p:sp>
        <p:nvSpPr>
          <p:cNvPr id="6" name="TextBox 5"/>
          <p:cNvSpPr txBox="1"/>
          <p:nvPr/>
        </p:nvSpPr>
        <p:spPr>
          <a:xfrm>
            <a:off x="-36512" y="6546830"/>
            <a:ext cx="8352928" cy="338554"/>
          </a:xfrm>
          <a:prstGeom prst="rect">
            <a:avLst/>
          </a:prstGeom>
          <a:noFill/>
        </p:spPr>
        <p:txBody>
          <a:bodyPr wrap="square" rtlCol="0">
            <a:spAutoFit/>
          </a:bodyPr>
          <a:lstStyle/>
          <a:p>
            <a:r>
              <a:rPr lang="en-GB" sz="800" dirty="0" smtClean="0"/>
              <a:t>Städele, C, Andras, P, Stein, W (2012). Simultaneous measurement of membrane potential changes in multiple pattern generating neurons using voltage sensitive dye imaging. Journal of Neuroscience Methods, 203: 78-88</a:t>
            </a:r>
            <a:endParaRPr lang="en-GB" sz="800" dirty="0"/>
          </a:p>
        </p:txBody>
      </p:sp>
      <p:pic>
        <p:nvPicPr>
          <p:cNvPr id="7" name="Picture 6" descr="Fig5_R1.tif"/>
          <p:cNvPicPr>
            <a:picLocks noChangeAspect="1"/>
          </p:cNvPicPr>
          <p:nvPr/>
        </p:nvPicPr>
        <p:blipFill>
          <a:blip r:embed="rId3" cstate="print"/>
          <a:stretch>
            <a:fillRect/>
          </a:stretch>
        </p:blipFill>
        <p:spPr>
          <a:xfrm>
            <a:off x="5868144" y="2060848"/>
            <a:ext cx="2688336" cy="38191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Axon imaging </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21</a:t>
            </a:fld>
            <a:endParaRPr lang="en-GB"/>
          </a:p>
        </p:txBody>
      </p:sp>
      <p:pic>
        <p:nvPicPr>
          <p:cNvPr id="5" name="Picture 2"/>
          <p:cNvPicPr>
            <a:picLocks noChangeAspect="1" noChangeArrowheads="1"/>
          </p:cNvPicPr>
          <p:nvPr/>
        </p:nvPicPr>
        <p:blipFill>
          <a:blip r:embed="rId2" cstate="print"/>
          <a:srcRect/>
          <a:stretch>
            <a:fillRect/>
          </a:stretch>
        </p:blipFill>
        <p:spPr bwMode="auto">
          <a:xfrm>
            <a:off x="4067944" y="1628800"/>
            <a:ext cx="4468413" cy="229769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115616" y="4149080"/>
            <a:ext cx="5054580" cy="24253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PY neurons under the effect of dopamine</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22</a:t>
            </a:fld>
            <a:endParaRPr lang="en-GB"/>
          </a:p>
        </p:txBody>
      </p:sp>
      <p:pic>
        <p:nvPicPr>
          <p:cNvPr id="5" name="Picture 5"/>
          <p:cNvPicPr>
            <a:picLocks noChangeAspect="1" noChangeArrowheads="1"/>
          </p:cNvPicPr>
          <p:nvPr/>
        </p:nvPicPr>
        <p:blipFill>
          <a:blip r:embed="rId2" cstate="print"/>
          <a:srcRect/>
          <a:stretch>
            <a:fillRect/>
          </a:stretch>
        </p:blipFill>
        <p:spPr bwMode="auto">
          <a:xfrm>
            <a:off x="107504" y="2564904"/>
            <a:ext cx="4440363" cy="2304256"/>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860033" y="1484784"/>
            <a:ext cx="4067944" cy="215078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860033" y="4077072"/>
            <a:ext cx="4093368" cy="213955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Quantification of the effects of dopamine</a:t>
            </a:r>
            <a:endParaRPr lang="en-GB" dirty="0"/>
          </a:p>
        </p:txBody>
      </p:sp>
      <p:sp>
        <p:nvSpPr>
          <p:cNvPr id="3" name="Content Placeholder 2"/>
          <p:cNvSpPr>
            <a:spLocks noGrp="1"/>
          </p:cNvSpPr>
          <p:nvPr>
            <p:ph idx="1"/>
          </p:nvPr>
        </p:nvSpPr>
        <p:spPr>
          <a:xfrm>
            <a:off x="35496" y="1981200"/>
            <a:ext cx="4464496" cy="4114800"/>
          </a:xfrm>
        </p:spPr>
        <p:txBody>
          <a:bodyPr/>
          <a:lstStyle/>
          <a:p>
            <a:r>
              <a:rPr lang="en-GB" sz="2000" dirty="0" smtClean="0"/>
              <a:t>Feature points: </a:t>
            </a:r>
          </a:p>
          <a:p>
            <a:pPr lvl="1"/>
            <a:r>
              <a:rPr lang="en-GB" sz="1600" dirty="0" smtClean="0"/>
              <a:t>minimal slope</a:t>
            </a:r>
          </a:p>
          <a:p>
            <a:pPr lvl="1"/>
            <a:r>
              <a:rPr lang="en-GB" sz="1600" dirty="0" smtClean="0"/>
              <a:t>maximal slope</a:t>
            </a:r>
          </a:p>
          <a:p>
            <a:pPr lvl="1"/>
            <a:r>
              <a:rPr lang="en-GB" sz="1600" dirty="0" smtClean="0"/>
              <a:t>beginning of top zero slope</a:t>
            </a:r>
          </a:p>
          <a:p>
            <a:pPr lvl="1"/>
            <a:r>
              <a:rPr lang="en-GB" sz="1600" dirty="0" smtClean="0"/>
              <a:t>end of top zero slope</a:t>
            </a:r>
          </a:p>
          <a:p>
            <a:pPr lvl="1"/>
            <a:endParaRPr lang="en-GB" sz="1600" dirty="0" smtClean="0"/>
          </a:p>
          <a:p>
            <a:r>
              <a:rPr lang="en-GB" sz="2000" dirty="0" smtClean="0"/>
              <a:t>Trace features:</a:t>
            </a:r>
          </a:p>
          <a:p>
            <a:pPr lvl="1"/>
            <a:r>
              <a:rPr lang="en-GB" sz="1600" dirty="0" smtClean="0"/>
              <a:t>length of depolarized activity </a:t>
            </a:r>
            <a:r>
              <a:rPr lang="en-GB" sz="1600" dirty="0" err="1" smtClean="0"/>
              <a:t>plateu</a:t>
            </a:r>
            <a:endParaRPr lang="en-GB" sz="1600" dirty="0" smtClean="0"/>
          </a:p>
          <a:p>
            <a:pPr lvl="1"/>
            <a:r>
              <a:rPr lang="en-GB" sz="1600" dirty="0" smtClean="0"/>
              <a:t>length of hyperpolarised inhibition period</a:t>
            </a:r>
          </a:p>
          <a:p>
            <a:pPr lvl="1"/>
            <a:endParaRPr lang="en-GB" sz="1600" dirty="0" smtClean="0"/>
          </a:p>
          <a:p>
            <a:r>
              <a:rPr lang="en-GB" sz="2000" dirty="0" smtClean="0"/>
              <a:t>Joint activity features:</a:t>
            </a:r>
          </a:p>
          <a:p>
            <a:pPr lvl="1"/>
            <a:r>
              <a:rPr lang="en-GB" sz="1600" dirty="0" smtClean="0"/>
              <a:t>length of temporal distance between matching feature points</a:t>
            </a:r>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23</a:t>
            </a:fld>
            <a:endParaRPr lang="en-GB"/>
          </a:p>
        </p:txBody>
      </p:sp>
      <p:sp>
        <p:nvSpPr>
          <p:cNvPr id="5" name="Freeform 4"/>
          <p:cNvSpPr/>
          <p:nvPr/>
        </p:nvSpPr>
        <p:spPr>
          <a:xfrm>
            <a:off x="4142723" y="1906183"/>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6272064" y="1844824"/>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6089710" y="2564904"/>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65574" y="2564904"/>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369630" y="2060848"/>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73686" y="2060848"/>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953806" y="2564904"/>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6161718" y="3356992"/>
            <a:ext cx="792088" cy="1588"/>
          </a:xfrm>
          <a:prstGeom prst="straightConnector1">
            <a:avLst/>
          </a:prstGeom>
          <a:ln w="285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69630" y="1916832"/>
            <a:ext cx="576064" cy="1588"/>
          </a:xfrm>
          <a:prstGeom prst="straightConnector1">
            <a:avLst/>
          </a:prstGeom>
          <a:ln w="285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33526" y="1484784"/>
            <a:ext cx="3456384" cy="400110"/>
          </a:xfrm>
          <a:prstGeom prst="rect">
            <a:avLst/>
          </a:prstGeom>
          <a:noFill/>
        </p:spPr>
        <p:txBody>
          <a:bodyPr wrap="square" rtlCol="0">
            <a:spAutoFit/>
          </a:bodyPr>
          <a:lstStyle/>
          <a:p>
            <a:r>
              <a:rPr lang="en-GB" sz="2000" dirty="0" smtClean="0"/>
              <a:t>Depolarized activity </a:t>
            </a:r>
            <a:r>
              <a:rPr lang="en-GB" sz="2000" dirty="0" err="1" smtClean="0"/>
              <a:t>plateu</a:t>
            </a:r>
            <a:endParaRPr lang="en-GB" sz="2000" dirty="0"/>
          </a:p>
        </p:txBody>
      </p:sp>
      <p:sp>
        <p:nvSpPr>
          <p:cNvPr id="15" name="TextBox 14"/>
          <p:cNvSpPr txBox="1"/>
          <p:nvPr/>
        </p:nvSpPr>
        <p:spPr>
          <a:xfrm>
            <a:off x="5081598" y="3419708"/>
            <a:ext cx="3600400" cy="400110"/>
          </a:xfrm>
          <a:prstGeom prst="rect">
            <a:avLst/>
          </a:prstGeom>
          <a:noFill/>
        </p:spPr>
        <p:txBody>
          <a:bodyPr wrap="square" rtlCol="0">
            <a:spAutoFit/>
          </a:bodyPr>
          <a:lstStyle/>
          <a:p>
            <a:r>
              <a:rPr lang="en-GB" sz="2000" dirty="0" smtClean="0"/>
              <a:t>Hyperpolarised inhibition period </a:t>
            </a:r>
            <a:endParaRPr lang="en-GB" sz="2000" dirty="0"/>
          </a:p>
        </p:txBody>
      </p:sp>
      <p:cxnSp>
        <p:nvCxnSpPr>
          <p:cNvPr id="16" name="Straight Connector 15"/>
          <p:cNvCxnSpPr/>
          <p:nvPr/>
        </p:nvCxnSpPr>
        <p:spPr>
          <a:xfrm rot="5400000">
            <a:off x="5801678" y="3068960"/>
            <a:ext cx="576064"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701778" y="3032956"/>
            <a:ext cx="648072"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6017702" y="2564904"/>
            <a:ext cx="432048"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701778" y="2384884"/>
            <a:ext cx="3600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4139952" y="4395564"/>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6269293" y="4334205"/>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Oval 21"/>
          <p:cNvSpPr/>
          <p:nvPr/>
        </p:nvSpPr>
        <p:spPr>
          <a:xfrm>
            <a:off x="6086939" y="5054285"/>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862803" y="5054285"/>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366859" y="4550229"/>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870915" y="4550229"/>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951035" y="5054285"/>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430755" y="4395564"/>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6560096" y="4334205"/>
            <a:ext cx="2481942" cy="1409700"/>
          </a:xfrm>
          <a:custGeom>
            <a:avLst/>
            <a:gdLst>
              <a:gd name="connsiteX0" fmla="*/ 0 w 2481942"/>
              <a:gd name="connsiteY0" fmla="*/ 1257300 h 1409700"/>
              <a:gd name="connsiteX1" fmla="*/ 391885 w 2481942"/>
              <a:gd name="connsiteY1" fmla="*/ 1268186 h 1409700"/>
              <a:gd name="connsiteX2" fmla="*/ 968828 w 2481942"/>
              <a:gd name="connsiteY2" fmla="*/ 408215 h 1409700"/>
              <a:gd name="connsiteX3" fmla="*/ 1730828 w 2481942"/>
              <a:gd name="connsiteY3" fmla="*/ 125186 h 1409700"/>
              <a:gd name="connsiteX4" fmla="*/ 2100942 w 2481942"/>
              <a:gd name="connsiteY4" fmla="*/ 1159329 h 1409700"/>
              <a:gd name="connsiteX5" fmla="*/ 2481942 w 2481942"/>
              <a:gd name="connsiteY5" fmla="*/ 1268186 h 1409700"/>
              <a:gd name="connsiteX6" fmla="*/ 2481942 w 2481942"/>
              <a:gd name="connsiteY6" fmla="*/ 1268186 h 1409700"/>
              <a:gd name="connsiteX7" fmla="*/ 2481942 w 2481942"/>
              <a:gd name="connsiteY7" fmla="*/ 1268186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42" h="1409700">
                <a:moveTo>
                  <a:pt x="0" y="1257300"/>
                </a:moveTo>
                <a:cubicBezTo>
                  <a:pt x="115207" y="1333500"/>
                  <a:pt x="230414" y="1409700"/>
                  <a:pt x="391885" y="1268186"/>
                </a:cubicBezTo>
                <a:cubicBezTo>
                  <a:pt x="553356" y="1126672"/>
                  <a:pt x="745671" y="598715"/>
                  <a:pt x="968828" y="408215"/>
                </a:cubicBezTo>
                <a:cubicBezTo>
                  <a:pt x="1191985" y="217715"/>
                  <a:pt x="1542142" y="0"/>
                  <a:pt x="1730828" y="125186"/>
                </a:cubicBezTo>
                <a:cubicBezTo>
                  <a:pt x="1919514" y="250372"/>
                  <a:pt x="1975756" y="968829"/>
                  <a:pt x="2100942" y="1159329"/>
                </a:cubicBezTo>
                <a:cubicBezTo>
                  <a:pt x="2226128" y="1349829"/>
                  <a:pt x="2481942" y="1268186"/>
                  <a:pt x="2481942" y="1268186"/>
                </a:cubicBezTo>
                <a:lnTo>
                  <a:pt x="2481942" y="1268186"/>
                </a:lnTo>
                <a:lnTo>
                  <a:pt x="2481942" y="1268186"/>
                </a:ln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Oval 28"/>
          <p:cNvSpPr/>
          <p:nvPr/>
        </p:nvSpPr>
        <p:spPr>
          <a:xfrm>
            <a:off x="6377742" y="5054285"/>
            <a:ext cx="72008" cy="72008"/>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153606" y="5054285"/>
            <a:ext cx="72008" cy="72008"/>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657662" y="4550229"/>
            <a:ext cx="72008" cy="72008"/>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161718" y="4550229"/>
            <a:ext cx="72008" cy="72008"/>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241838" y="5054285"/>
            <a:ext cx="72008" cy="72008"/>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a:off x="6089710" y="5875684"/>
            <a:ext cx="360040" cy="1588"/>
          </a:xfrm>
          <a:prstGeom prst="straightConnector1">
            <a:avLst/>
          </a:prstGeom>
          <a:ln w="285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801678" y="5517232"/>
            <a:ext cx="576064"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125714" y="5481228"/>
            <a:ext cx="648072"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09590" y="5877272"/>
            <a:ext cx="2808312" cy="707886"/>
          </a:xfrm>
          <a:prstGeom prst="rect">
            <a:avLst/>
          </a:prstGeom>
          <a:noFill/>
        </p:spPr>
        <p:txBody>
          <a:bodyPr wrap="square" rtlCol="0">
            <a:spAutoFit/>
          </a:bodyPr>
          <a:lstStyle/>
          <a:p>
            <a:r>
              <a:rPr lang="en-GB" sz="2000" dirty="0" smtClean="0"/>
              <a:t>Delay between matching feature points</a:t>
            </a:r>
            <a:endParaRPr lang="en-GB"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303840" cy="1143000"/>
          </a:xfrm>
        </p:spPr>
        <p:txBody>
          <a:bodyPr/>
          <a:lstStyle/>
          <a:p>
            <a:r>
              <a:rPr lang="en-GB" dirty="0" smtClean="0"/>
              <a:t>Dopamine impact on PY neurons</a:t>
            </a:r>
            <a:endParaRPr lang="en-GB" dirty="0"/>
          </a:p>
        </p:txBody>
      </p:sp>
      <p:sp>
        <p:nvSpPr>
          <p:cNvPr id="3" name="Content Placeholder 2"/>
          <p:cNvSpPr>
            <a:spLocks noGrp="1"/>
          </p:cNvSpPr>
          <p:nvPr>
            <p:ph idx="1"/>
          </p:nvPr>
        </p:nvSpPr>
        <p:spPr>
          <a:xfrm>
            <a:off x="685800" y="4938464"/>
            <a:ext cx="3598168" cy="1442864"/>
          </a:xfrm>
        </p:spPr>
        <p:txBody>
          <a:bodyPr/>
          <a:lstStyle/>
          <a:p>
            <a:r>
              <a:rPr lang="en-GB" sz="2000" dirty="0" smtClean="0"/>
              <a:t>The hyperpolarised inhibition period gets longer under the impact of dopamine</a:t>
            </a:r>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24</a:t>
            </a:fld>
            <a:endParaRPr lang="en-GB"/>
          </a:p>
        </p:txBody>
      </p:sp>
      <p:pic>
        <p:nvPicPr>
          <p:cNvPr id="5" name="Picture 2"/>
          <p:cNvPicPr>
            <a:picLocks noChangeAspect="1" noChangeArrowheads="1"/>
          </p:cNvPicPr>
          <p:nvPr/>
        </p:nvPicPr>
        <p:blipFill>
          <a:blip r:embed="rId2" cstate="print"/>
          <a:srcRect/>
          <a:stretch>
            <a:fillRect/>
          </a:stretch>
        </p:blipFill>
        <p:spPr bwMode="auto">
          <a:xfrm>
            <a:off x="251520" y="1988840"/>
            <a:ext cx="8670183" cy="2808337"/>
          </a:xfrm>
          <a:prstGeom prst="rect">
            <a:avLst/>
          </a:prstGeom>
          <a:noFill/>
          <a:ln w="9525">
            <a:noFill/>
            <a:miter lim="800000"/>
            <a:headEnd/>
            <a:tailEnd/>
          </a:ln>
        </p:spPr>
      </p:pic>
      <p:sp>
        <p:nvSpPr>
          <p:cNvPr id="6" name="Content Placeholder 2"/>
          <p:cNvSpPr txBox="1">
            <a:spLocks/>
          </p:cNvSpPr>
          <p:nvPr/>
        </p:nvSpPr>
        <p:spPr bwMode="auto">
          <a:xfrm>
            <a:off x="4718248" y="4941168"/>
            <a:ext cx="3598168" cy="1442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accent1"/>
              </a:buClr>
              <a:buSzPct val="80000"/>
              <a:buFont typeface="Wingdings" pitchFamily="2" charset="2"/>
              <a:buChar char="n"/>
            </a:pPr>
            <a:r>
              <a:rPr lang="en-GB" sz="2000" dirty="0"/>
              <a:t>The depolarised activity </a:t>
            </a:r>
            <a:r>
              <a:rPr lang="en-GB" sz="2000" dirty="0" smtClean="0"/>
              <a:t>plateau </a:t>
            </a:r>
            <a:r>
              <a:rPr lang="en-GB" sz="2000" dirty="0"/>
              <a:t>gets shorter under the impact of dopamine</a:t>
            </a:r>
            <a:endParaRPr kumimoji="0" lang="en-GB"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Dopamine impact on joint activity of PY neurons</a:t>
            </a:r>
            <a:endParaRPr lang="en-GB" dirty="0"/>
          </a:p>
        </p:txBody>
      </p:sp>
      <p:sp>
        <p:nvSpPr>
          <p:cNvPr id="3" name="Content Placeholder 2"/>
          <p:cNvSpPr>
            <a:spLocks noGrp="1"/>
          </p:cNvSpPr>
          <p:nvPr>
            <p:ph idx="1"/>
          </p:nvPr>
        </p:nvSpPr>
        <p:spPr>
          <a:xfrm>
            <a:off x="685800" y="5229200"/>
            <a:ext cx="7772400" cy="866800"/>
          </a:xfrm>
        </p:spPr>
        <p:txBody>
          <a:bodyPr/>
          <a:lstStyle/>
          <a:p>
            <a:r>
              <a:rPr lang="en-GB" sz="2000" dirty="0" smtClean="0"/>
              <a:t>The dopamine has differential effect on different PY neurons, shifting their feature points differently through the modulation of their activity </a:t>
            </a:r>
            <a:r>
              <a:rPr lang="en-GB" sz="2000" dirty="0" smtClean="0">
                <a:sym typeface="Wingdings" pitchFamily="2" charset="2"/>
              </a:rPr>
              <a:t> De-synchronisation of PY neurons</a:t>
            </a:r>
            <a:endParaRPr lang="en-GB" sz="2000"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25</a:t>
            </a:fld>
            <a:endParaRPr lang="en-GB"/>
          </a:p>
        </p:txBody>
      </p:sp>
      <p:pic>
        <p:nvPicPr>
          <p:cNvPr id="5" name="Picture 2"/>
          <p:cNvPicPr>
            <a:picLocks noChangeAspect="1" noChangeArrowheads="1"/>
          </p:cNvPicPr>
          <p:nvPr/>
        </p:nvPicPr>
        <p:blipFill>
          <a:blip r:embed="rId2" cstate="print"/>
          <a:srcRect/>
          <a:stretch>
            <a:fillRect/>
          </a:stretch>
        </p:blipFill>
        <p:spPr bwMode="auto">
          <a:xfrm>
            <a:off x="1115616" y="2060848"/>
            <a:ext cx="7022450" cy="26642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the dopamine impact on the crab STG</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26</a:t>
            </a:fld>
            <a:endParaRPr lang="en-GB"/>
          </a:p>
        </p:txBody>
      </p:sp>
      <p:pic>
        <p:nvPicPr>
          <p:cNvPr id="5" name="Picture 4"/>
          <p:cNvPicPr>
            <a:picLocks noChangeAspect="1" noChangeArrowheads="1"/>
          </p:cNvPicPr>
          <p:nvPr/>
        </p:nvPicPr>
        <p:blipFill>
          <a:blip r:embed="rId2" cstate="print"/>
          <a:srcRect/>
          <a:stretch>
            <a:fillRect/>
          </a:stretch>
        </p:blipFill>
        <p:spPr bwMode="auto">
          <a:xfrm>
            <a:off x="611560" y="1867937"/>
            <a:ext cx="2498196" cy="1981572"/>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779912" y="1795929"/>
            <a:ext cx="4776018" cy="2236263"/>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2627784" y="4221088"/>
            <a:ext cx="3168352" cy="242515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Conductance variability</a:t>
            </a:r>
            <a:endParaRPr lang="en-GB" dirty="0"/>
          </a:p>
        </p:txBody>
      </p:sp>
      <p:sp>
        <p:nvSpPr>
          <p:cNvPr id="3" name="Content Placeholder 2"/>
          <p:cNvSpPr>
            <a:spLocks noGrp="1"/>
          </p:cNvSpPr>
          <p:nvPr>
            <p:ph idx="1"/>
          </p:nvPr>
        </p:nvSpPr>
        <p:spPr/>
        <p:txBody>
          <a:bodyPr/>
          <a:lstStyle/>
          <a:p>
            <a:r>
              <a:rPr lang="en-GB" sz="2800" dirty="0" smtClean="0"/>
              <a:t>The conductance of ionic currents is variable across the same kind of neurons within a single animal and across animals</a:t>
            </a:r>
          </a:p>
          <a:p>
            <a:r>
              <a:rPr lang="en-GB" sz="2800" dirty="0" smtClean="0"/>
              <a:t>Ratios of certain ionic current </a:t>
            </a:r>
            <a:r>
              <a:rPr lang="en-GB" sz="2800" dirty="0" err="1" smtClean="0"/>
              <a:t>conductances</a:t>
            </a:r>
            <a:r>
              <a:rPr lang="en-GB" sz="2800" dirty="0" smtClean="0"/>
              <a:t> seem to be stable (e.g. </a:t>
            </a:r>
            <a:r>
              <a:rPr lang="en-GB" sz="2800" dirty="0" err="1" smtClean="0"/>
              <a:t>gH</a:t>
            </a:r>
            <a:r>
              <a:rPr lang="en-GB" sz="2800" dirty="0" smtClean="0"/>
              <a:t> and </a:t>
            </a:r>
            <a:r>
              <a:rPr lang="en-GB" sz="2800" dirty="0" err="1" smtClean="0"/>
              <a:t>gA</a:t>
            </a:r>
            <a:r>
              <a:rPr lang="en-GB" sz="2800" dirty="0" smtClean="0"/>
              <a:t> relative to </a:t>
            </a:r>
            <a:r>
              <a:rPr lang="en-GB" sz="2800" dirty="0" err="1" smtClean="0"/>
              <a:t>gK</a:t>
            </a:r>
            <a:r>
              <a:rPr lang="en-GB" sz="2800" dirty="0" smtClean="0"/>
              <a:t>)</a:t>
            </a:r>
          </a:p>
          <a:p>
            <a:r>
              <a:rPr lang="en-GB" sz="2800" dirty="0" err="1" smtClean="0"/>
              <a:t>Neuromodulators</a:t>
            </a:r>
            <a:r>
              <a:rPr lang="en-GB" sz="2800" dirty="0" smtClean="0"/>
              <a:t>, like DA, can change protein expression in short- and long-term as well, potentially shifting the conductance combination state of affected neurons</a:t>
            </a:r>
            <a:endParaRPr lang="en-GB" sz="2800" dirty="0" smtClean="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PY neuron roles</a:t>
            </a:r>
            <a:endParaRPr lang="en-GB" dirty="0"/>
          </a:p>
        </p:txBody>
      </p:sp>
      <p:sp>
        <p:nvSpPr>
          <p:cNvPr id="3" name="Content Placeholder 2"/>
          <p:cNvSpPr>
            <a:spLocks noGrp="1"/>
          </p:cNvSpPr>
          <p:nvPr>
            <p:ph idx="1"/>
          </p:nvPr>
        </p:nvSpPr>
        <p:spPr>
          <a:xfrm>
            <a:off x="685800" y="1700808"/>
            <a:ext cx="7772400" cy="4114800"/>
          </a:xfrm>
        </p:spPr>
        <p:txBody>
          <a:bodyPr/>
          <a:lstStyle/>
          <a:p>
            <a:r>
              <a:rPr lang="en-GB" dirty="0" smtClean="0"/>
              <a:t>Early- and late-PY or PYs along a scale from early to late</a:t>
            </a:r>
          </a:p>
          <a:p>
            <a:endParaRPr lang="en-GB" dirty="0" smtClean="0"/>
          </a:p>
          <a:p>
            <a:endParaRPr lang="en-GB" dirty="0" smtClean="0"/>
          </a:p>
          <a:p>
            <a:endParaRPr lang="en-GB" dirty="0" smtClean="0"/>
          </a:p>
          <a:p>
            <a:r>
              <a:rPr lang="en-GB" dirty="0" smtClean="0"/>
              <a:t>Relative temporal order or distance of activity</a:t>
            </a:r>
          </a:p>
          <a:p>
            <a:r>
              <a:rPr lang="en-GB" dirty="0" smtClean="0"/>
              <a:t>Can PY neurons change their roles in response to </a:t>
            </a:r>
            <a:r>
              <a:rPr lang="en-GB" dirty="0" err="1" smtClean="0"/>
              <a:t>neuromodulation</a:t>
            </a:r>
            <a:r>
              <a:rPr lang="en-GB" dirty="0" smtClean="0"/>
              <a:t> ?</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28</a:t>
            </a:fld>
            <a:endParaRPr lang="en-GB"/>
          </a:p>
        </p:txBody>
      </p:sp>
      <p:pic>
        <p:nvPicPr>
          <p:cNvPr id="73730" name="Picture 2"/>
          <p:cNvPicPr>
            <a:picLocks noChangeAspect="1" noChangeArrowheads="1"/>
          </p:cNvPicPr>
          <p:nvPr/>
        </p:nvPicPr>
        <p:blipFill>
          <a:blip r:embed="rId2" cstate="print"/>
          <a:srcRect/>
          <a:stretch>
            <a:fillRect/>
          </a:stretch>
        </p:blipFill>
        <p:spPr bwMode="auto">
          <a:xfrm>
            <a:off x="5039047" y="2932584"/>
            <a:ext cx="3781425" cy="127635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179512" y="3004592"/>
            <a:ext cx="4271569" cy="115212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GB" dirty="0" smtClean="0"/>
              <a:t>PY neurons following re-synchronisation</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29</a:t>
            </a:fld>
            <a:endParaRPr lang="en-GB"/>
          </a:p>
        </p:txBody>
      </p:sp>
      <p:pic>
        <p:nvPicPr>
          <p:cNvPr id="5" name="Picture 2"/>
          <p:cNvPicPr>
            <a:picLocks noChangeAspect="1" noChangeArrowheads="1"/>
          </p:cNvPicPr>
          <p:nvPr/>
        </p:nvPicPr>
        <p:blipFill>
          <a:blip r:embed="rId2" cstate="print"/>
          <a:srcRect/>
          <a:stretch>
            <a:fillRect/>
          </a:stretch>
        </p:blipFill>
        <p:spPr bwMode="auto">
          <a:xfrm>
            <a:off x="251520" y="2420889"/>
            <a:ext cx="3744416" cy="249627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427984" y="2420889"/>
            <a:ext cx="4260373" cy="2494924"/>
          </a:xfrm>
          <a:prstGeom prst="rect">
            <a:avLst/>
          </a:prstGeom>
          <a:noFill/>
          <a:ln w="9525">
            <a:noFill/>
            <a:miter lim="800000"/>
            <a:headEnd/>
            <a:tailEnd/>
          </a:ln>
        </p:spPr>
      </p:pic>
      <p:sp>
        <p:nvSpPr>
          <p:cNvPr id="7" name="Content Placeholder 2"/>
          <p:cNvSpPr>
            <a:spLocks noGrp="1"/>
          </p:cNvSpPr>
          <p:nvPr>
            <p:ph idx="1"/>
          </p:nvPr>
        </p:nvSpPr>
        <p:spPr>
          <a:xfrm>
            <a:off x="685800" y="5229200"/>
            <a:ext cx="7772400" cy="866800"/>
          </a:xfrm>
        </p:spPr>
        <p:txBody>
          <a:bodyPr/>
          <a:lstStyle/>
          <a:p>
            <a:pPr>
              <a:defRPr/>
            </a:pPr>
            <a:r>
              <a:rPr lang="en-GB" sz="2800" dirty="0" smtClean="0"/>
              <a:t>The relative temporal ordering and/or time distance of PY neuron activities changes</a:t>
            </a: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Brain area networks</a:t>
            </a:r>
            <a:endParaRPr lang="en-GB" dirty="0"/>
          </a:p>
        </p:txBody>
      </p:sp>
      <p:sp>
        <p:nvSpPr>
          <p:cNvPr id="3" name="Content Placeholder 2"/>
          <p:cNvSpPr>
            <a:spLocks noGrp="1"/>
          </p:cNvSpPr>
          <p:nvPr>
            <p:ph idx="1"/>
          </p:nvPr>
        </p:nvSpPr>
        <p:spPr>
          <a:xfrm>
            <a:off x="685800" y="1981200"/>
            <a:ext cx="5886450" cy="4114800"/>
          </a:xfrm>
        </p:spPr>
        <p:txBody>
          <a:bodyPr/>
          <a:lstStyle/>
          <a:p>
            <a:pPr>
              <a:defRPr/>
            </a:pPr>
            <a:r>
              <a:rPr lang="en-GB" sz="2800" dirty="0" err="1" smtClean="0"/>
              <a:t>CoCoMac</a:t>
            </a:r>
            <a:r>
              <a:rPr lang="en-GB" sz="2800" dirty="0" smtClean="0"/>
              <a:t> database – connectivity of brain areas in cat and macaque (brain areas defined in histological sense)</a:t>
            </a:r>
          </a:p>
          <a:p>
            <a:pPr>
              <a:defRPr/>
            </a:pPr>
            <a:r>
              <a:rPr lang="en-GB" sz="2800" dirty="0" smtClean="0"/>
              <a:t>Connectivity ~ estimate of the number / relative importance of connecting axons</a:t>
            </a:r>
          </a:p>
          <a:p>
            <a:pPr>
              <a:defRPr/>
            </a:pPr>
            <a:r>
              <a:rPr lang="en-GB" sz="2800" dirty="0" smtClean="0"/>
              <a:t>E.g. V1 receives around 5% of its inputs from LGN </a:t>
            </a:r>
            <a:endParaRPr lang="en-GB" sz="2800" dirty="0"/>
          </a:p>
        </p:txBody>
      </p:sp>
      <p:sp>
        <p:nvSpPr>
          <p:cNvPr id="10244" name="Slide Number Placeholder 3"/>
          <p:cNvSpPr>
            <a:spLocks noGrp="1"/>
          </p:cNvSpPr>
          <p:nvPr>
            <p:ph type="sldNum" sz="quarter" idx="12"/>
          </p:nvPr>
        </p:nvSpPr>
        <p:spPr>
          <a:noFill/>
        </p:spPr>
        <p:txBody>
          <a:bodyPr/>
          <a:lstStyle/>
          <a:p>
            <a:fld id="{E853F5FB-9639-438E-99B2-B17E7A1E8A2C}" type="slidenum">
              <a:rPr lang="en-GB" smtClean="0"/>
              <a:pPr/>
              <a:t>3</a:t>
            </a:fld>
            <a:endParaRPr lang="en-GB" smtClean="0"/>
          </a:p>
        </p:txBody>
      </p:sp>
      <p:pic>
        <p:nvPicPr>
          <p:cNvPr id="10245" name="Picture 4" descr="Mac95"/>
          <p:cNvPicPr>
            <a:picLocks noChangeAspect="1" noChangeArrowheads="1"/>
          </p:cNvPicPr>
          <p:nvPr/>
        </p:nvPicPr>
        <p:blipFill>
          <a:blip r:embed="rId2" cstate="print"/>
          <a:srcRect/>
          <a:stretch>
            <a:fillRect/>
          </a:stretch>
        </p:blipFill>
        <p:spPr bwMode="auto">
          <a:xfrm>
            <a:off x="6357938" y="3143250"/>
            <a:ext cx="2663825" cy="1879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lstStyle/>
          <a:p>
            <a:r>
              <a:rPr lang="en-GB" dirty="0" smtClean="0"/>
              <a:t>Differences of PD neurons</a:t>
            </a:r>
            <a:endParaRPr lang="en-GB" dirty="0"/>
          </a:p>
        </p:txBody>
      </p:sp>
      <p:sp>
        <p:nvSpPr>
          <p:cNvPr id="3" name="Content Placeholder 2"/>
          <p:cNvSpPr>
            <a:spLocks noGrp="1"/>
          </p:cNvSpPr>
          <p:nvPr>
            <p:ph idx="1"/>
          </p:nvPr>
        </p:nvSpPr>
        <p:spPr>
          <a:xfrm>
            <a:off x="107504" y="1700808"/>
            <a:ext cx="8784976" cy="4114800"/>
          </a:xfrm>
        </p:spPr>
        <p:txBody>
          <a:bodyPr/>
          <a:lstStyle/>
          <a:p>
            <a:r>
              <a:rPr lang="en-GB" dirty="0" smtClean="0"/>
              <a:t>2 PD neurons in the crab STG – part of the AB/PD pacemaker</a:t>
            </a:r>
          </a:p>
          <a:p>
            <a:endParaRPr lang="en-GB" dirty="0" smtClean="0"/>
          </a:p>
          <a:p>
            <a:r>
              <a:rPr lang="en-GB" dirty="0" smtClean="0"/>
              <a:t>There is a temporal delay between the spikes of the two PDs</a:t>
            </a:r>
          </a:p>
          <a:p>
            <a:endParaRPr lang="en-GB" dirty="0" smtClean="0"/>
          </a:p>
          <a:p>
            <a:r>
              <a:rPr lang="en-GB" dirty="0" smtClean="0"/>
              <a:t>Does this delay have a functional significance, is it always the same PD which leads, do they change their roles ?</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GB" dirty="0" smtClean="0"/>
              <a:t>Modelling differences of PD neurons</a:t>
            </a:r>
            <a:endParaRPr lang="en-GB" dirty="0"/>
          </a:p>
        </p:txBody>
      </p:sp>
      <p:sp>
        <p:nvSpPr>
          <p:cNvPr id="3" name="Content Placeholder 2"/>
          <p:cNvSpPr>
            <a:spLocks noGrp="1"/>
          </p:cNvSpPr>
          <p:nvPr>
            <p:ph idx="1"/>
          </p:nvPr>
        </p:nvSpPr>
        <p:spPr/>
        <p:txBody>
          <a:bodyPr/>
          <a:lstStyle/>
          <a:p>
            <a:r>
              <a:rPr lang="en-GB" dirty="0" smtClean="0"/>
              <a:t>Different </a:t>
            </a:r>
            <a:r>
              <a:rPr lang="en-GB" dirty="0" err="1" smtClean="0"/>
              <a:t>gK</a:t>
            </a:r>
            <a:r>
              <a:rPr lang="en-GB" dirty="0" smtClean="0"/>
              <a:t> and </a:t>
            </a:r>
            <a:r>
              <a:rPr lang="en-GB" dirty="0" err="1" smtClean="0"/>
              <a:t>gCaS</a:t>
            </a:r>
            <a:r>
              <a:rPr lang="en-GB" dirty="0" smtClean="0"/>
              <a:t> conductance values explain observed delayed joint PD activity patterns</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31</a:t>
            </a:fld>
            <a:endParaRPr lang="en-GB"/>
          </a:p>
        </p:txBody>
      </p:sp>
      <p:pic>
        <p:nvPicPr>
          <p:cNvPr id="74754" name="Picture 2"/>
          <p:cNvPicPr>
            <a:picLocks noChangeAspect="1" noChangeArrowheads="1"/>
          </p:cNvPicPr>
          <p:nvPr/>
        </p:nvPicPr>
        <p:blipFill>
          <a:blip r:embed="rId2" cstate="print"/>
          <a:srcRect/>
          <a:stretch>
            <a:fillRect/>
          </a:stretch>
        </p:blipFill>
        <p:spPr bwMode="auto">
          <a:xfrm>
            <a:off x="1657126" y="3573016"/>
            <a:ext cx="5723186" cy="265811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work – Dye design</a:t>
            </a:r>
            <a:endParaRPr lang="en-GB" dirty="0"/>
          </a:p>
        </p:txBody>
      </p:sp>
      <p:sp>
        <p:nvSpPr>
          <p:cNvPr id="3" name="Content Placeholder 2"/>
          <p:cNvSpPr>
            <a:spLocks noGrp="1"/>
          </p:cNvSpPr>
          <p:nvPr>
            <p:ph idx="1"/>
          </p:nvPr>
        </p:nvSpPr>
        <p:spPr>
          <a:xfrm>
            <a:off x="685800" y="1981200"/>
            <a:ext cx="5182344" cy="4114800"/>
          </a:xfrm>
        </p:spPr>
        <p:txBody>
          <a:bodyPr/>
          <a:lstStyle/>
          <a:p>
            <a:r>
              <a:rPr lang="en-GB" dirty="0" smtClean="0"/>
              <a:t>Aim: to design novel voltage-sensitive dyes with better response than current ones to improve signal/noise ratio and data quality</a:t>
            </a:r>
          </a:p>
          <a:p>
            <a:r>
              <a:rPr lang="en-GB" dirty="0" err="1" smtClean="0"/>
              <a:t>Bodipy</a:t>
            </a:r>
            <a:r>
              <a:rPr lang="en-GB" dirty="0" smtClean="0"/>
              <a:t> molecule based dyes – e.g. JULBD</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32</a:t>
            </a:fld>
            <a:endParaRPr lang="en-GB"/>
          </a:p>
        </p:txBody>
      </p:sp>
      <p:pic>
        <p:nvPicPr>
          <p:cNvPr id="75778" name="Picture 2"/>
          <p:cNvPicPr>
            <a:picLocks noChangeAspect="1" noChangeArrowheads="1"/>
          </p:cNvPicPr>
          <p:nvPr/>
        </p:nvPicPr>
        <p:blipFill>
          <a:blip r:embed="rId2" cstate="print"/>
          <a:srcRect/>
          <a:stretch>
            <a:fillRect/>
          </a:stretch>
        </p:blipFill>
        <p:spPr bwMode="auto">
          <a:xfrm>
            <a:off x="5508104" y="4725144"/>
            <a:ext cx="857250" cy="1704975"/>
          </a:xfrm>
          <a:prstGeom prst="rect">
            <a:avLst/>
          </a:prstGeom>
          <a:noFill/>
          <a:ln w="9525">
            <a:noFill/>
            <a:miter lim="800000"/>
            <a:headEnd/>
            <a:tailEnd/>
          </a:ln>
        </p:spPr>
      </p:pic>
      <p:pic>
        <p:nvPicPr>
          <p:cNvPr id="75779" name="Picture 3" descr="C:\My Documents\Projects\Current Projects\CrabProject\Grant applications and info\EPSRC VSD Dye\Fig3Full.jpg"/>
          <p:cNvPicPr>
            <a:picLocks noChangeAspect="1" noChangeArrowheads="1"/>
          </p:cNvPicPr>
          <p:nvPr/>
        </p:nvPicPr>
        <p:blipFill>
          <a:blip r:embed="rId3" cstate="print"/>
          <a:srcRect/>
          <a:stretch>
            <a:fillRect/>
          </a:stretch>
        </p:blipFill>
        <p:spPr bwMode="auto">
          <a:xfrm>
            <a:off x="5868144" y="1732923"/>
            <a:ext cx="3096344" cy="3136237"/>
          </a:xfrm>
          <a:prstGeom prst="rect">
            <a:avLst/>
          </a:prstGeom>
          <a:noFill/>
        </p:spPr>
      </p:pic>
      <p:sp>
        <p:nvSpPr>
          <p:cNvPr id="7" name="TextBox 6"/>
          <p:cNvSpPr txBox="1"/>
          <p:nvPr/>
        </p:nvSpPr>
        <p:spPr>
          <a:xfrm>
            <a:off x="35496" y="6485274"/>
            <a:ext cx="7848872" cy="400110"/>
          </a:xfrm>
          <a:prstGeom prst="rect">
            <a:avLst/>
          </a:prstGeom>
          <a:noFill/>
        </p:spPr>
        <p:txBody>
          <a:bodyPr wrap="square" rtlCol="0">
            <a:spAutoFit/>
          </a:bodyPr>
          <a:lstStyle/>
          <a:p>
            <a:r>
              <a:rPr lang="en-GB" sz="1000" dirty="0" err="1" smtClean="0"/>
              <a:t>Bai</a:t>
            </a:r>
            <a:r>
              <a:rPr lang="en-GB" sz="1000" dirty="0" smtClean="0"/>
              <a:t>, D, </a:t>
            </a:r>
            <a:r>
              <a:rPr lang="en-GB" sz="1000" dirty="0" err="1" smtClean="0"/>
              <a:t>Benniston</a:t>
            </a:r>
            <a:r>
              <a:rPr lang="en-GB" sz="1000" dirty="0" smtClean="0"/>
              <a:t>, AC, Clift, S, </a:t>
            </a:r>
            <a:r>
              <a:rPr lang="en-GB" sz="1000" dirty="0" err="1" smtClean="0"/>
              <a:t>Baisch</a:t>
            </a:r>
            <a:r>
              <a:rPr lang="en-GB" sz="1000" dirty="0" smtClean="0"/>
              <a:t>, U, </a:t>
            </a:r>
            <a:r>
              <a:rPr lang="en-GB" sz="1000" dirty="0" err="1" smtClean="0"/>
              <a:t>Steyn</a:t>
            </a:r>
            <a:r>
              <a:rPr lang="en-GB" sz="1000" dirty="0" smtClean="0"/>
              <a:t>, J, </a:t>
            </a:r>
            <a:r>
              <a:rPr lang="en-GB" sz="1000" dirty="0" err="1" smtClean="0"/>
              <a:t>Everitt</a:t>
            </a:r>
            <a:r>
              <a:rPr lang="en-GB" sz="1000" dirty="0" smtClean="0"/>
              <a:t>, N, </a:t>
            </a:r>
            <a:r>
              <a:rPr lang="en-GB" sz="1000" dirty="0" err="1" smtClean="0"/>
              <a:t>Andras</a:t>
            </a:r>
            <a:r>
              <a:rPr lang="en-GB" sz="1000" dirty="0" smtClean="0"/>
              <a:t>, P (2014). Low molecular weight  Neutral Boron </a:t>
            </a:r>
            <a:r>
              <a:rPr lang="en-GB" sz="1000" dirty="0" err="1" smtClean="0"/>
              <a:t>Dipyrromethene</a:t>
            </a:r>
            <a:r>
              <a:rPr lang="en-GB" sz="1000" dirty="0" smtClean="0"/>
              <a:t> (</a:t>
            </a:r>
            <a:r>
              <a:rPr lang="en-GB" sz="1000" dirty="0" err="1" smtClean="0"/>
              <a:t>Bodipy</a:t>
            </a:r>
            <a:r>
              <a:rPr lang="en-GB" sz="1000" dirty="0" smtClean="0"/>
              <a:t>) dyads for fluorescence-based neural imaging. Journal of  Molecular Structure, 1065-1066: 10-15</a:t>
            </a:r>
            <a:endParaRPr lang="en-GB"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lstStyle/>
          <a:p>
            <a:r>
              <a:rPr lang="en-GB" dirty="0" smtClean="0"/>
              <a:t>Related work – Neural system functionality restoration</a:t>
            </a:r>
            <a:endParaRPr lang="en-GB" dirty="0"/>
          </a:p>
        </p:txBody>
      </p:sp>
      <p:sp>
        <p:nvSpPr>
          <p:cNvPr id="3" name="Content Placeholder 2"/>
          <p:cNvSpPr>
            <a:spLocks noGrp="1"/>
          </p:cNvSpPr>
          <p:nvPr>
            <p:ph idx="1"/>
          </p:nvPr>
        </p:nvSpPr>
        <p:spPr>
          <a:xfrm>
            <a:off x="35496" y="1700808"/>
            <a:ext cx="7772400" cy="4114800"/>
          </a:xfrm>
        </p:spPr>
        <p:txBody>
          <a:bodyPr/>
          <a:lstStyle/>
          <a:p>
            <a:r>
              <a:rPr lang="en-GB" sz="2400" dirty="0" err="1" smtClean="0"/>
              <a:t>Optogenetic</a:t>
            </a:r>
            <a:r>
              <a:rPr lang="en-GB" sz="2400" dirty="0" smtClean="0"/>
              <a:t> silencing of selected neuron(s) – e.g. PD-s, LP</a:t>
            </a:r>
          </a:p>
          <a:p>
            <a:r>
              <a:rPr lang="en-GB" sz="2400" dirty="0" smtClean="0"/>
              <a:t>FPGA simulated neurons connect to the STG through an MEA to replace the activity of the inactivated neuron(s)</a:t>
            </a:r>
          </a:p>
          <a:p>
            <a:r>
              <a:rPr lang="en-GB" sz="2400" dirty="0" smtClean="0"/>
              <a:t>Aim: to restore the normal functional behaviour of the STG</a:t>
            </a:r>
          </a:p>
          <a:p>
            <a:r>
              <a:rPr lang="en-GB" sz="2400" dirty="0" smtClean="0"/>
              <a:t>Potential for a novel approach to </a:t>
            </a:r>
            <a:r>
              <a:rPr lang="en-GB" sz="2400" dirty="0" err="1" smtClean="0"/>
              <a:t>neurochip</a:t>
            </a:r>
            <a:r>
              <a:rPr lang="en-GB" sz="2400" dirty="0" smtClean="0"/>
              <a:t> implants</a:t>
            </a:r>
          </a:p>
          <a:p>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33</a:t>
            </a:fld>
            <a:endParaRPr lang="en-GB"/>
          </a:p>
        </p:txBody>
      </p:sp>
      <p:pic>
        <p:nvPicPr>
          <p:cNvPr id="6" name="Picture 4" descr="C:\Users\a9912577\henning.org\Google Drive\dropbox\Brighton_visit\Fig1D.JPG"/>
          <p:cNvPicPr>
            <a:picLocks noChangeAspect="1" noChangeArrowheads="1"/>
          </p:cNvPicPr>
          <p:nvPr/>
        </p:nvPicPr>
        <p:blipFill>
          <a:blip r:embed="rId2" cstate="print"/>
          <a:srcRect/>
          <a:stretch>
            <a:fillRect/>
          </a:stretch>
        </p:blipFill>
        <p:spPr bwMode="auto">
          <a:xfrm>
            <a:off x="2987824" y="5301208"/>
            <a:ext cx="2304256" cy="1404155"/>
          </a:xfrm>
          <a:prstGeom prst="rect">
            <a:avLst/>
          </a:prstGeom>
          <a:noFill/>
        </p:spPr>
      </p:pic>
      <p:pic>
        <p:nvPicPr>
          <p:cNvPr id="7" name="Picture 2" descr="D:\jannetta\Dropbox\2013\2013_SfN\2013_SfN_Poster\Abstract\imag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4941167"/>
            <a:ext cx="2016224" cy="171702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srcRect/>
          <a:stretch>
            <a:fillRect/>
          </a:stretch>
        </p:blipFill>
        <p:spPr bwMode="auto">
          <a:xfrm>
            <a:off x="539552" y="5445224"/>
            <a:ext cx="1943472" cy="1171799"/>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7366701" y="3140968"/>
            <a:ext cx="1597787" cy="101193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Summary – 2</a:t>
            </a:r>
            <a:r>
              <a:rPr lang="en-GB" dirty="0" smtClean="0"/>
              <a:t> </a:t>
            </a:r>
            <a:endParaRPr lang="en-GB" dirty="0"/>
          </a:p>
        </p:txBody>
      </p:sp>
      <p:sp>
        <p:nvSpPr>
          <p:cNvPr id="3" name="Content Placeholder 2"/>
          <p:cNvSpPr>
            <a:spLocks noGrp="1"/>
          </p:cNvSpPr>
          <p:nvPr>
            <p:ph idx="1"/>
          </p:nvPr>
        </p:nvSpPr>
        <p:spPr>
          <a:xfrm>
            <a:off x="685800" y="1690464"/>
            <a:ext cx="7772400" cy="4114800"/>
          </a:xfrm>
        </p:spPr>
        <p:txBody>
          <a:bodyPr/>
          <a:lstStyle/>
          <a:p>
            <a:pPr>
              <a:defRPr/>
            </a:pPr>
            <a:r>
              <a:rPr lang="en-GB" sz="2800" dirty="0" smtClean="0"/>
              <a:t>The crab STG is a great model neural system for the study of emergence of system level functionality in biological neural networks</a:t>
            </a:r>
          </a:p>
          <a:p>
            <a:pPr>
              <a:defRPr/>
            </a:pPr>
            <a:r>
              <a:rPr lang="en-GB" sz="2800" dirty="0" smtClean="0"/>
              <a:t>VSD imaging can provide detailed data to study</a:t>
            </a:r>
          </a:p>
          <a:p>
            <a:pPr lvl="1">
              <a:defRPr/>
            </a:pPr>
            <a:r>
              <a:rPr lang="en-GB" sz="2400" dirty="0" smtClean="0"/>
              <a:t>The functional stability/variability of neurons</a:t>
            </a:r>
          </a:p>
          <a:p>
            <a:pPr lvl="1">
              <a:defRPr/>
            </a:pPr>
            <a:r>
              <a:rPr lang="en-GB" sz="2400" dirty="0" smtClean="0"/>
              <a:t>The impact of </a:t>
            </a:r>
            <a:r>
              <a:rPr lang="en-GB" sz="2400" dirty="0" err="1" smtClean="0"/>
              <a:t>neuromodulation</a:t>
            </a:r>
            <a:r>
              <a:rPr lang="en-GB" sz="2400" dirty="0" smtClean="0"/>
              <a:t> on neuronal and network functionality</a:t>
            </a:r>
          </a:p>
          <a:p>
            <a:pPr>
              <a:defRPr/>
            </a:pPr>
            <a:r>
              <a:rPr lang="en-GB" sz="2800" dirty="0" smtClean="0"/>
              <a:t>Computational modelling of the STG can explain a range of observed feature and also can guide the experimental investigations</a:t>
            </a:r>
            <a:endParaRPr lang="en-GB" sz="2800" dirty="0"/>
          </a:p>
        </p:txBody>
      </p:sp>
      <p:sp>
        <p:nvSpPr>
          <p:cNvPr id="35844" name="Slide Number Placeholder 3"/>
          <p:cNvSpPr>
            <a:spLocks noGrp="1"/>
          </p:cNvSpPr>
          <p:nvPr>
            <p:ph type="sldNum" sz="quarter" idx="12"/>
          </p:nvPr>
        </p:nvSpPr>
        <p:spPr>
          <a:noFill/>
        </p:spPr>
        <p:txBody>
          <a:bodyPr/>
          <a:lstStyle/>
          <a:p>
            <a:fld id="{11C45F6E-D477-4DC7-99A5-63603F00AB24}" type="slidenum">
              <a:rPr lang="en-GB" smtClean="0"/>
              <a:pPr/>
              <a:t>34</a:t>
            </a:fld>
            <a:endParaRPr lang="en-GB"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9051A7B7-E54C-4BB7-A356-83A05BB3D573}" type="slidenum">
              <a:rPr lang="en-GB" smtClean="0"/>
              <a:pPr/>
              <a:t>35</a:t>
            </a:fld>
            <a:endParaRPr lang="en-GB" smtClean="0"/>
          </a:p>
        </p:txBody>
      </p:sp>
      <p:sp>
        <p:nvSpPr>
          <p:cNvPr id="3993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029A853E-B6D2-44C7-AEB5-A968A05E071D}" type="slidenum">
              <a:rPr lang="en-GB" sz="1400"/>
              <a:pPr algn="r">
                <a:spcBef>
                  <a:spcPct val="50000"/>
                </a:spcBef>
              </a:pPr>
              <a:t>35</a:t>
            </a:fld>
            <a:endParaRPr lang="en-GB" sz="1400"/>
          </a:p>
        </p:txBody>
      </p:sp>
      <p:sp>
        <p:nvSpPr>
          <p:cNvPr id="95234" name="Rectangle 2"/>
          <p:cNvSpPr>
            <a:spLocks noGrp="1" noChangeArrowheads="1"/>
          </p:cNvSpPr>
          <p:nvPr>
            <p:ph type="title"/>
          </p:nvPr>
        </p:nvSpPr>
        <p:spPr/>
        <p:txBody>
          <a:bodyPr/>
          <a:lstStyle/>
          <a:p>
            <a:pPr eaLnBrk="1" hangingPunct="1">
              <a:defRPr/>
            </a:pPr>
            <a:r>
              <a:rPr lang="en-GB" dirty="0" smtClean="0"/>
              <a:t>Acknowledgements</a:t>
            </a:r>
          </a:p>
        </p:txBody>
      </p:sp>
      <p:sp>
        <p:nvSpPr>
          <p:cNvPr id="95235" name="Rectangle 3"/>
          <p:cNvSpPr>
            <a:spLocks noGrp="1" noChangeArrowheads="1"/>
          </p:cNvSpPr>
          <p:nvPr>
            <p:ph type="body" idx="1"/>
          </p:nvPr>
        </p:nvSpPr>
        <p:spPr>
          <a:xfrm>
            <a:off x="685800" y="1700808"/>
            <a:ext cx="7772400" cy="4114800"/>
          </a:xfrm>
        </p:spPr>
        <p:txBody>
          <a:bodyPr/>
          <a:lstStyle/>
          <a:p>
            <a:pPr eaLnBrk="1" hangingPunct="1">
              <a:defRPr/>
            </a:pPr>
            <a:r>
              <a:rPr lang="en-GB" sz="3600" dirty="0" smtClean="0"/>
              <a:t>Network analysis:</a:t>
            </a:r>
          </a:p>
          <a:p>
            <a:pPr lvl="1" eaLnBrk="1" hangingPunct="1">
              <a:defRPr/>
            </a:pPr>
            <a:r>
              <a:rPr lang="en-GB" sz="2400" dirty="0" smtClean="0"/>
              <a:t>Marcus Kaiser, </a:t>
            </a:r>
            <a:r>
              <a:rPr lang="en-GB" sz="2400" dirty="0" err="1" smtClean="0"/>
              <a:t>Olusola</a:t>
            </a:r>
            <a:r>
              <a:rPr lang="en-GB" sz="2400" dirty="0" smtClean="0"/>
              <a:t> </a:t>
            </a:r>
            <a:r>
              <a:rPr lang="en-GB" sz="2400" dirty="0" err="1" smtClean="0"/>
              <a:t>Idowu</a:t>
            </a:r>
            <a:r>
              <a:rPr lang="en-GB" sz="2400" dirty="0" smtClean="0"/>
              <a:t>, Malcolm P </a:t>
            </a:r>
            <a:r>
              <a:rPr lang="en-GB" sz="2400" dirty="0" smtClean="0"/>
              <a:t>Young, </a:t>
            </a:r>
            <a:r>
              <a:rPr lang="en-GB" sz="2400" dirty="0" err="1" smtClean="0"/>
              <a:t>Anjan</a:t>
            </a:r>
            <a:r>
              <a:rPr lang="en-GB" sz="2400" dirty="0" smtClean="0"/>
              <a:t> </a:t>
            </a:r>
            <a:r>
              <a:rPr lang="en-GB" sz="2400" dirty="0" err="1" smtClean="0"/>
              <a:t>Pakhira</a:t>
            </a:r>
            <a:r>
              <a:rPr lang="en-GB" sz="2400" dirty="0" smtClean="0"/>
              <a:t> </a:t>
            </a:r>
            <a:endParaRPr lang="en-GB" sz="2400" dirty="0" smtClean="0"/>
          </a:p>
          <a:p>
            <a:pPr eaLnBrk="1" hangingPunct="1">
              <a:defRPr/>
            </a:pPr>
            <a:r>
              <a:rPr lang="en-GB" sz="3600" dirty="0" smtClean="0"/>
              <a:t>VSD imaging</a:t>
            </a:r>
          </a:p>
          <a:p>
            <a:pPr lvl="1" eaLnBrk="1" hangingPunct="1">
              <a:defRPr/>
            </a:pPr>
            <a:r>
              <a:rPr lang="en-GB" sz="2400" dirty="0" smtClean="0"/>
              <a:t>Wolfgang Stein, </a:t>
            </a:r>
            <a:r>
              <a:rPr lang="en-GB" sz="2400" dirty="0" err="1" smtClean="0"/>
              <a:t>Carola</a:t>
            </a:r>
            <a:r>
              <a:rPr lang="en-GB" sz="2400" dirty="0" smtClean="0"/>
              <a:t> </a:t>
            </a:r>
            <a:r>
              <a:rPr lang="en-GB" sz="2400" dirty="0" err="1" smtClean="0"/>
              <a:t>Staedele</a:t>
            </a:r>
            <a:r>
              <a:rPr lang="en-GB" sz="2400" dirty="0" smtClean="0"/>
              <a:t>, </a:t>
            </a:r>
            <a:r>
              <a:rPr lang="en-GB" sz="2400" dirty="0" err="1" smtClean="0"/>
              <a:t>Jannetta</a:t>
            </a:r>
            <a:r>
              <a:rPr lang="en-GB" sz="2400" dirty="0" smtClean="0"/>
              <a:t> </a:t>
            </a:r>
            <a:r>
              <a:rPr lang="en-GB" sz="2400" dirty="0" err="1" smtClean="0"/>
              <a:t>Steyn</a:t>
            </a:r>
            <a:endParaRPr lang="en-GB" sz="2400" dirty="0" smtClean="0"/>
          </a:p>
          <a:p>
            <a:pPr eaLnBrk="1" hangingPunct="1">
              <a:defRPr/>
            </a:pPr>
            <a:r>
              <a:rPr lang="en-GB" sz="3600" dirty="0" smtClean="0"/>
              <a:t>Computational modelling</a:t>
            </a:r>
          </a:p>
          <a:p>
            <a:pPr lvl="1" eaLnBrk="1" hangingPunct="1">
              <a:defRPr/>
            </a:pPr>
            <a:r>
              <a:rPr lang="en-GB" sz="2400" dirty="0" smtClean="0"/>
              <a:t>Thomas Alderson, </a:t>
            </a:r>
            <a:r>
              <a:rPr lang="en-GB" sz="2400" dirty="0" err="1" smtClean="0"/>
              <a:t>Jannetta</a:t>
            </a:r>
            <a:r>
              <a:rPr lang="en-GB" sz="2400" dirty="0" smtClean="0"/>
              <a:t> </a:t>
            </a:r>
            <a:r>
              <a:rPr lang="en-GB" sz="2400" dirty="0" err="1" smtClean="0"/>
              <a:t>Steyn</a:t>
            </a:r>
            <a:endParaRPr lang="en-GB" sz="2400" dirty="0" smtClean="0"/>
          </a:p>
          <a:p>
            <a:pPr eaLnBrk="1" hangingPunct="1">
              <a:defRPr/>
            </a:pPr>
            <a:r>
              <a:rPr lang="en-GB" sz="3600" dirty="0" smtClean="0"/>
              <a:t>Other STG related work</a:t>
            </a:r>
          </a:p>
          <a:p>
            <a:pPr lvl="1" eaLnBrk="1" hangingPunct="1">
              <a:defRPr/>
            </a:pPr>
            <a:r>
              <a:rPr lang="en-GB" sz="2400" dirty="0" smtClean="0"/>
              <a:t>Andrew </a:t>
            </a:r>
            <a:r>
              <a:rPr lang="en-GB" sz="2400" dirty="0" err="1" smtClean="0"/>
              <a:t>Benniston</a:t>
            </a:r>
            <a:r>
              <a:rPr lang="en-GB" sz="2400" dirty="0" smtClean="0"/>
              <a:t>, Jun (Ryan) </a:t>
            </a:r>
            <a:r>
              <a:rPr lang="en-GB" sz="2400" dirty="0" err="1" smtClean="0"/>
              <a:t>Luo</a:t>
            </a:r>
            <a:r>
              <a:rPr lang="en-GB" sz="2400" dirty="0" smtClean="0"/>
              <a:t>, </a:t>
            </a:r>
            <a:r>
              <a:rPr lang="en-GB" sz="2400" dirty="0" err="1" smtClean="0"/>
              <a:t>Jannetta</a:t>
            </a:r>
            <a:r>
              <a:rPr lang="en-GB" sz="2400" dirty="0" smtClean="0"/>
              <a:t> </a:t>
            </a:r>
            <a:r>
              <a:rPr lang="en-GB" sz="2400" dirty="0" err="1" smtClean="0"/>
              <a:t>Steyn</a:t>
            </a:r>
            <a:endParaRPr lang="en-GB"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7FAF3B7E-4CA8-46F4-B0B7-A0DC3A4A9392}" type="slidenum">
              <a:rPr lang="en-GB" smtClean="0"/>
              <a:pPr/>
              <a:t>36</a:t>
            </a:fld>
            <a:endParaRPr lang="en-GB" smtClean="0"/>
          </a:p>
        </p:txBody>
      </p:sp>
      <p:sp>
        <p:nvSpPr>
          <p:cNvPr id="4096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B1ABAA92-DDF8-4B53-836E-22EA431F6257}" type="slidenum">
              <a:rPr lang="en-GB" sz="1400"/>
              <a:pPr algn="r">
                <a:spcBef>
                  <a:spcPct val="50000"/>
                </a:spcBef>
              </a:pPr>
              <a:t>36</a:t>
            </a:fld>
            <a:endParaRPr lang="en-GB" sz="1400"/>
          </a:p>
        </p:txBody>
      </p:sp>
      <p:sp>
        <p:nvSpPr>
          <p:cNvPr id="90114" name="Rectangle 2"/>
          <p:cNvSpPr>
            <a:spLocks noGrp="1" noChangeArrowheads="1"/>
          </p:cNvSpPr>
          <p:nvPr>
            <p:ph type="title"/>
          </p:nvPr>
        </p:nvSpPr>
        <p:spPr>
          <a:xfrm>
            <a:off x="3132138" y="2060575"/>
            <a:ext cx="3455987" cy="1143000"/>
          </a:xfrm>
        </p:spPr>
        <p:txBody>
          <a:bodyPr/>
          <a:lstStyle/>
          <a:p>
            <a:pPr eaLnBrk="1" hangingPunct="1">
              <a:defRPr/>
            </a:pPr>
            <a:r>
              <a:rPr lang="en-GB" smtClean="0"/>
              <a:t>Thank you!</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p:spPr>
        <p:txBody>
          <a:bodyPr/>
          <a:lstStyle/>
          <a:p>
            <a:fld id="{71DA652F-D19D-4C6F-9F97-F0C3D1DE94F6}" type="slidenum">
              <a:rPr lang="en-GB" smtClean="0"/>
              <a:pPr/>
              <a:t>4</a:t>
            </a:fld>
            <a:endParaRPr lang="en-GB" smtClean="0"/>
          </a:p>
        </p:txBody>
      </p:sp>
      <p:sp>
        <p:nvSpPr>
          <p:cNvPr id="717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6EF5D691-55C8-436E-B314-D1F70634179E}" type="slidenum">
              <a:rPr lang="en-GB" sz="1400"/>
              <a:pPr algn="r">
                <a:spcBef>
                  <a:spcPct val="50000"/>
                </a:spcBef>
              </a:pPr>
              <a:t>4</a:t>
            </a:fld>
            <a:endParaRPr lang="en-GB" sz="1400"/>
          </a:p>
        </p:txBody>
      </p:sp>
      <p:sp>
        <p:nvSpPr>
          <p:cNvPr id="67586" name="Rectangle 2"/>
          <p:cNvSpPr>
            <a:spLocks noGrp="1" noChangeArrowheads="1"/>
          </p:cNvSpPr>
          <p:nvPr>
            <p:ph type="title"/>
          </p:nvPr>
        </p:nvSpPr>
        <p:spPr>
          <a:xfrm>
            <a:off x="228600" y="457200"/>
            <a:ext cx="8447088" cy="1143000"/>
          </a:xfrm>
        </p:spPr>
        <p:txBody>
          <a:bodyPr/>
          <a:lstStyle/>
          <a:p>
            <a:pPr eaLnBrk="1" hangingPunct="1">
              <a:defRPr/>
            </a:pPr>
            <a:r>
              <a:rPr lang="en-GB" sz="4000" smtClean="0"/>
              <a:t>Erdos-Renyi vs Scale-free networks</a:t>
            </a:r>
            <a:endParaRPr lang="en-US" sz="4000" smtClean="0"/>
          </a:p>
        </p:txBody>
      </p:sp>
      <p:sp>
        <p:nvSpPr>
          <p:cNvPr id="67587" name="Rectangle 3"/>
          <p:cNvSpPr>
            <a:spLocks noGrp="1" noChangeArrowheads="1"/>
          </p:cNvSpPr>
          <p:nvPr>
            <p:ph type="body" idx="1"/>
          </p:nvPr>
        </p:nvSpPr>
        <p:spPr>
          <a:xfrm>
            <a:off x="2555875" y="1981200"/>
            <a:ext cx="5830888" cy="4543425"/>
          </a:xfrm>
        </p:spPr>
        <p:txBody>
          <a:bodyPr/>
          <a:lstStyle/>
          <a:p>
            <a:pPr eaLnBrk="1" hangingPunct="1">
              <a:lnSpc>
                <a:spcPct val="90000"/>
              </a:lnSpc>
              <a:defRPr/>
            </a:pPr>
            <a:r>
              <a:rPr lang="en-GB" sz="2400" smtClean="0"/>
              <a:t>Erdos-Renyi networks: uniform probability of links between any two nodes </a:t>
            </a:r>
            <a:r>
              <a:rPr lang="en-GB" sz="2400" smtClean="0">
                <a:sym typeface="Wingdings" pitchFamily="2" charset="2"/>
              </a:rPr>
              <a:t> exponential distribution of connectedness (P(k)=exp(-</a:t>
            </a:r>
            <a:r>
              <a:rPr lang="en-GB" sz="2400" smtClean="0">
                <a:sym typeface="Symbol" pitchFamily="18" charset="2"/>
              </a:rPr>
              <a:t></a:t>
            </a:r>
            <a:r>
              <a:rPr lang="en-GB" sz="2400" smtClean="0">
                <a:sym typeface="Wingdings" pitchFamily="2" charset="2"/>
              </a:rPr>
              <a:t>*k))– very few highly connected nodes</a:t>
            </a:r>
          </a:p>
          <a:p>
            <a:pPr eaLnBrk="1" hangingPunct="1">
              <a:lnSpc>
                <a:spcPct val="90000"/>
              </a:lnSpc>
              <a:defRPr/>
            </a:pPr>
            <a:endParaRPr lang="en-GB" sz="2400" smtClean="0"/>
          </a:p>
          <a:p>
            <a:pPr eaLnBrk="1" hangingPunct="1">
              <a:lnSpc>
                <a:spcPct val="90000"/>
              </a:lnSpc>
              <a:defRPr/>
            </a:pPr>
            <a:r>
              <a:rPr lang="en-GB" sz="2400" smtClean="0"/>
              <a:t>Scale-free networks: more connected nodes are more likely to be linked to other nodes </a:t>
            </a:r>
            <a:r>
              <a:rPr lang="en-GB" sz="2400" smtClean="0">
                <a:sym typeface="Wingdings" pitchFamily="2" charset="2"/>
              </a:rPr>
              <a:t> power law distribution of connectedness (P(k)=k^(-</a:t>
            </a:r>
            <a:r>
              <a:rPr lang="en-GB" sz="2400" smtClean="0">
                <a:sym typeface="Symbol" pitchFamily="18" charset="2"/>
              </a:rPr>
              <a:t>))</a:t>
            </a:r>
            <a:r>
              <a:rPr lang="en-GB" sz="2400" smtClean="0">
                <a:sym typeface="Wingdings" pitchFamily="2" charset="2"/>
              </a:rPr>
              <a:t> – some very highly connected nodes</a:t>
            </a:r>
            <a:endParaRPr lang="en-GB" sz="2400" smtClean="0"/>
          </a:p>
          <a:p>
            <a:pPr eaLnBrk="1" hangingPunct="1">
              <a:lnSpc>
                <a:spcPct val="90000"/>
              </a:lnSpc>
              <a:defRPr/>
            </a:pPr>
            <a:endParaRPr lang="en-US" sz="2400" smtClean="0"/>
          </a:p>
        </p:txBody>
      </p:sp>
      <p:pic>
        <p:nvPicPr>
          <p:cNvPr id="7174" name="Picture 69" descr="node1000Bes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00113" y="1989138"/>
            <a:ext cx="1692275" cy="1446212"/>
          </a:xfrm>
          <a:prstGeom prst="rect">
            <a:avLst/>
          </a:prstGeom>
          <a:noFill/>
          <a:ln w="9525">
            <a:noFill/>
            <a:miter lim="800000"/>
            <a:headEnd/>
            <a:tailEnd/>
          </a:ln>
        </p:spPr>
      </p:pic>
      <p:pic>
        <p:nvPicPr>
          <p:cNvPr id="7175" name="Picture 70" descr="LinuxBe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0113" y="4149725"/>
            <a:ext cx="1655762"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p:spPr>
        <p:txBody>
          <a:bodyPr/>
          <a:lstStyle/>
          <a:p>
            <a:fld id="{7EA23F46-1EA6-4C7E-A282-5D59CE17C77F}" type="slidenum">
              <a:rPr lang="en-GB" smtClean="0"/>
              <a:pPr/>
              <a:t>5</a:t>
            </a:fld>
            <a:endParaRPr lang="en-GB" smtClean="0"/>
          </a:p>
        </p:txBody>
      </p:sp>
      <p:sp>
        <p:nvSpPr>
          <p:cNvPr id="921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23C1F0E9-5310-4E72-943F-5795433269B9}" type="slidenum">
              <a:rPr lang="en-GB" sz="1400"/>
              <a:pPr algn="r">
                <a:spcBef>
                  <a:spcPct val="50000"/>
                </a:spcBef>
              </a:pPr>
              <a:t>5</a:t>
            </a:fld>
            <a:endParaRPr lang="en-GB" sz="1400"/>
          </a:p>
        </p:txBody>
      </p:sp>
      <p:sp>
        <p:nvSpPr>
          <p:cNvPr id="69634" name="Rectangle 2"/>
          <p:cNvSpPr>
            <a:spLocks noGrp="1" noChangeArrowheads="1"/>
          </p:cNvSpPr>
          <p:nvPr>
            <p:ph type="title"/>
          </p:nvPr>
        </p:nvSpPr>
        <p:spPr/>
        <p:txBody>
          <a:bodyPr/>
          <a:lstStyle/>
          <a:p>
            <a:pPr eaLnBrk="1" hangingPunct="1">
              <a:defRPr/>
            </a:pPr>
            <a:r>
              <a:rPr lang="en-GB" sz="4000" smtClean="0"/>
              <a:t>Implications of being scale-free</a:t>
            </a:r>
            <a:endParaRPr lang="en-US" sz="4000" smtClean="0"/>
          </a:p>
        </p:txBody>
      </p:sp>
      <p:sp>
        <p:nvSpPr>
          <p:cNvPr id="69635" name="Rectangle 3"/>
          <p:cNvSpPr>
            <a:spLocks noGrp="1" noChangeArrowheads="1"/>
          </p:cNvSpPr>
          <p:nvPr>
            <p:ph type="body" idx="1"/>
          </p:nvPr>
        </p:nvSpPr>
        <p:spPr/>
        <p:txBody>
          <a:bodyPr/>
          <a:lstStyle/>
          <a:p>
            <a:pPr eaLnBrk="1" hangingPunct="1">
              <a:defRPr/>
            </a:pPr>
            <a:r>
              <a:rPr lang="en-GB" dirty="0" smtClean="0"/>
              <a:t>Scale-free networks are robust to random damage, but vulnerable to well-targeted </a:t>
            </a:r>
            <a:r>
              <a:rPr lang="en-GB" dirty="0" smtClean="0"/>
              <a:t>damage</a:t>
            </a:r>
            <a:endParaRPr lang="en-GB" dirty="0" smtClean="0"/>
          </a:p>
        </p:txBody>
      </p:sp>
      <p:pic>
        <p:nvPicPr>
          <p:cNvPr id="9222" name="Picture 4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258888" y="3861048"/>
            <a:ext cx="6626225" cy="212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defRPr/>
            </a:pPr>
            <a:r>
              <a:rPr lang="en-GB" dirty="0" smtClean="0"/>
              <a:t>Are </a:t>
            </a:r>
            <a:r>
              <a:rPr lang="en-GB" dirty="0" smtClean="0"/>
              <a:t>brain area </a:t>
            </a:r>
            <a:r>
              <a:rPr lang="en-GB" dirty="0" smtClean="0"/>
              <a:t>networks scale-free ?</a:t>
            </a:r>
            <a:endParaRPr lang="en-GB" dirty="0"/>
          </a:p>
        </p:txBody>
      </p:sp>
      <p:sp>
        <p:nvSpPr>
          <p:cNvPr id="3" name="Content Placeholder 2"/>
          <p:cNvSpPr>
            <a:spLocks noGrp="1"/>
          </p:cNvSpPr>
          <p:nvPr>
            <p:ph idx="1"/>
          </p:nvPr>
        </p:nvSpPr>
        <p:spPr/>
        <p:txBody>
          <a:bodyPr/>
          <a:lstStyle/>
          <a:p>
            <a:pPr>
              <a:defRPr/>
            </a:pPr>
            <a:r>
              <a:rPr lang="en-GB" dirty="0" smtClean="0"/>
              <a:t>Networks: around 60 nodes with 600 – 800 connections – small networks</a:t>
            </a:r>
          </a:p>
          <a:p>
            <a:pPr>
              <a:defRPr/>
            </a:pPr>
            <a:r>
              <a:rPr lang="en-GB" dirty="0" smtClean="0"/>
              <a:t>Measurements of such small size networks may be misleading</a:t>
            </a:r>
          </a:p>
        </p:txBody>
      </p:sp>
      <p:sp>
        <p:nvSpPr>
          <p:cNvPr id="11268" name="Slide Number Placeholder 3"/>
          <p:cNvSpPr>
            <a:spLocks noGrp="1"/>
          </p:cNvSpPr>
          <p:nvPr>
            <p:ph type="sldNum" sz="quarter" idx="12"/>
          </p:nvPr>
        </p:nvSpPr>
        <p:spPr>
          <a:noFill/>
        </p:spPr>
        <p:txBody>
          <a:bodyPr/>
          <a:lstStyle/>
          <a:p>
            <a:fld id="{6DC90E6F-D3C7-4BEF-8F12-C0946682442E}" type="slidenum">
              <a:rPr lang="en-GB" smtClean="0"/>
              <a:pPr/>
              <a:t>6</a:t>
            </a:fld>
            <a:endParaRPr lang="en-GB"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lstStyle/>
          <a:p>
            <a:pPr>
              <a:defRPr/>
            </a:pPr>
            <a:r>
              <a:rPr lang="en-GB" sz="4000" dirty="0" smtClean="0"/>
              <a:t>Comparison of networks</a:t>
            </a:r>
            <a:endParaRPr lang="en-GB" sz="4000" dirty="0"/>
          </a:p>
        </p:txBody>
      </p:sp>
      <p:sp>
        <p:nvSpPr>
          <p:cNvPr id="3" name="Content Placeholder 2"/>
          <p:cNvSpPr>
            <a:spLocks noGrp="1"/>
          </p:cNvSpPr>
          <p:nvPr>
            <p:ph idx="1"/>
          </p:nvPr>
        </p:nvSpPr>
        <p:spPr/>
        <p:txBody>
          <a:bodyPr/>
          <a:lstStyle/>
          <a:p>
            <a:pPr>
              <a:defRPr/>
            </a:pPr>
            <a:r>
              <a:rPr lang="en-GB" sz="2800" dirty="0" smtClean="0"/>
              <a:t>Method: </a:t>
            </a:r>
          </a:p>
          <a:p>
            <a:pPr lvl="1">
              <a:defRPr/>
            </a:pPr>
            <a:r>
              <a:rPr lang="en-GB" sz="2400" dirty="0" smtClean="0"/>
              <a:t>measure key parameters of these networks (average clustering coefficient and average connectivity)</a:t>
            </a:r>
          </a:p>
          <a:p>
            <a:pPr lvl="1">
              <a:defRPr/>
            </a:pPr>
            <a:r>
              <a:rPr lang="en-GB" sz="2400" dirty="0" smtClean="0"/>
              <a:t>generate a set of scale-free networks and a set of exponential networks with the same parameters</a:t>
            </a:r>
          </a:p>
          <a:p>
            <a:pPr lvl="1">
              <a:defRPr/>
            </a:pPr>
            <a:r>
              <a:rPr lang="en-GB" sz="2400" dirty="0" smtClean="0"/>
              <a:t>test statistically whether the brain networks behave in the same way or not in terms of damage measures as the random sample of scale-free or exponential networks – test both random and targeted damage</a:t>
            </a:r>
          </a:p>
          <a:p>
            <a:pPr>
              <a:defRPr/>
            </a:pPr>
            <a:endParaRPr lang="en-GB" dirty="0"/>
          </a:p>
        </p:txBody>
      </p:sp>
      <p:sp>
        <p:nvSpPr>
          <p:cNvPr id="12292" name="Slide Number Placeholder 3"/>
          <p:cNvSpPr>
            <a:spLocks noGrp="1"/>
          </p:cNvSpPr>
          <p:nvPr>
            <p:ph type="sldNum" sz="quarter" idx="12"/>
          </p:nvPr>
        </p:nvSpPr>
        <p:spPr>
          <a:noFill/>
        </p:spPr>
        <p:txBody>
          <a:bodyPr/>
          <a:lstStyle/>
          <a:p>
            <a:fld id="{AE6BC7F0-8E76-47ED-8188-BF6D75A26DD0}" type="slidenum">
              <a:rPr lang="en-GB" smtClean="0"/>
              <a:pPr/>
              <a:t>7</a:t>
            </a:fld>
            <a:endParaRPr lang="en-GB"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58213" cy="1143000"/>
          </a:xfrm>
        </p:spPr>
        <p:txBody>
          <a:bodyPr/>
          <a:lstStyle/>
          <a:p>
            <a:pPr>
              <a:defRPr/>
            </a:pPr>
            <a:r>
              <a:rPr lang="en-GB" dirty="0" smtClean="0"/>
              <a:t>Determination of scale-free-</a:t>
            </a:r>
            <a:r>
              <a:rPr lang="en-GB" dirty="0" err="1" smtClean="0"/>
              <a:t>ness</a:t>
            </a:r>
            <a:endParaRPr lang="en-GB" dirty="0"/>
          </a:p>
        </p:txBody>
      </p:sp>
      <p:sp>
        <p:nvSpPr>
          <p:cNvPr id="3" name="Content Placeholder 2"/>
          <p:cNvSpPr>
            <a:spLocks noGrp="1"/>
          </p:cNvSpPr>
          <p:nvPr>
            <p:ph idx="1"/>
          </p:nvPr>
        </p:nvSpPr>
        <p:spPr>
          <a:xfrm>
            <a:off x="685800" y="1714500"/>
            <a:ext cx="7772400" cy="4114800"/>
          </a:xfrm>
        </p:spPr>
        <p:txBody>
          <a:bodyPr/>
          <a:lstStyle/>
          <a:p>
            <a:pPr>
              <a:defRPr/>
            </a:pPr>
            <a:r>
              <a:rPr lang="en-GB" sz="2400" dirty="0" smtClean="0"/>
              <a:t>The analysis shows that the brain networks are more similar to scale-free networks than to exponential networks</a:t>
            </a:r>
          </a:p>
          <a:p>
            <a:pPr>
              <a:defRPr/>
            </a:pPr>
            <a:r>
              <a:rPr lang="en-GB" sz="2400" dirty="0" smtClean="0"/>
              <a:t>However, in terms of the evolution of the average clustering coefficient under targeted node elimination the brain networks are more similar to exponential networks</a:t>
            </a:r>
            <a:endParaRPr lang="en-GB" sz="2400" dirty="0"/>
          </a:p>
        </p:txBody>
      </p:sp>
      <p:sp>
        <p:nvSpPr>
          <p:cNvPr id="13316" name="Slide Number Placeholder 3"/>
          <p:cNvSpPr>
            <a:spLocks noGrp="1"/>
          </p:cNvSpPr>
          <p:nvPr>
            <p:ph type="sldNum" sz="quarter" idx="12"/>
          </p:nvPr>
        </p:nvSpPr>
        <p:spPr>
          <a:noFill/>
        </p:spPr>
        <p:txBody>
          <a:bodyPr/>
          <a:lstStyle/>
          <a:p>
            <a:fld id="{6D625BAE-1190-413B-BA31-CCE97C9BCB97}" type="slidenum">
              <a:rPr lang="en-GB" smtClean="0"/>
              <a:pPr/>
              <a:t>8</a:t>
            </a:fld>
            <a:endParaRPr lang="en-GB" smtClean="0"/>
          </a:p>
        </p:txBody>
      </p:sp>
      <p:pic>
        <p:nvPicPr>
          <p:cNvPr id="13317" name="Picture 2" descr="macRNv2"/>
          <p:cNvPicPr>
            <a:picLocks noChangeAspect="1" noChangeArrowheads="1"/>
          </p:cNvPicPr>
          <p:nvPr/>
        </p:nvPicPr>
        <p:blipFill>
          <a:blip r:embed="rId2" cstate="print"/>
          <a:srcRect/>
          <a:stretch>
            <a:fillRect/>
          </a:stretch>
        </p:blipFill>
        <p:spPr bwMode="auto">
          <a:xfrm>
            <a:off x="142875" y="4500563"/>
            <a:ext cx="4071938" cy="1358900"/>
          </a:xfrm>
          <a:prstGeom prst="rect">
            <a:avLst/>
          </a:prstGeom>
          <a:noFill/>
          <a:ln w="9525">
            <a:noFill/>
            <a:miter lim="800000"/>
            <a:headEnd/>
            <a:tailEnd/>
          </a:ln>
        </p:spPr>
      </p:pic>
      <p:pic>
        <p:nvPicPr>
          <p:cNvPr id="13318" name="Picture 3" descr="macTNv2"/>
          <p:cNvPicPr>
            <a:picLocks noChangeAspect="1" noChangeArrowheads="1"/>
          </p:cNvPicPr>
          <p:nvPr/>
        </p:nvPicPr>
        <p:blipFill>
          <a:blip r:embed="rId3" cstate="print"/>
          <a:srcRect/>
          <a:stretch>
            <a:fillRect/>
          </a:stretch>
        </p:blipFill>
        <p:spPr bwMode="auto">
          <a:xfrm>
            <a:off x="4500563" y="4500563"/>
            <a:ext cx="4071937" cy="1358900"/>
          </a:xfrm>
          <a:prstGeom prst="rect">
            <a:avLst/>
          </a:prstGeom>
          <a:noFill/>
          <a:ln w="9525">
            <a:noFill/>
            <a:miter lim="800000"/>
            <a:headEnd/>
            <a:tailEnd/>
          </a:ln>
        </p:spPr>
      </p:pic>
      <p:sp>
        <p:nvSpPr>
          <p:cNvPr id="13319" name="TextBox 6"/>
          <p:cNvSpPr txBox="1">
            <a:spLocks noChangeArrowheads="1"/>
          </p:cNvSpPr>
          <p:nvPr/>
        </p:nvSpPr>
        <p:spPr bwMode="auto">
          <a:xfrm>
            <a:off x="642938" y="6000750"/>
            <a:ext cx="7143750" cy="400050"/>
          </a:xfrm>
          <a:prstGeom prst="rect">
            <a:avLst/>
          </a:prstGeom>
          <a:noFill/>
          <a:ln w="9525">
            <a:noFill/>
            <a:miter lim="800000"/>
            <a:headEnd/>
            <a:tailEnd/>
          </a:ln>
        </p:spPr>
        <p:txBody>
          <a:bodyPr>
            <a:spAutoFit/>
          </a:bodyPr>
          <a:lstStyle/>
          <a:p>
            <a:r>
              <a:rPr lang="en-GB" sz="2000"/>
              <a:t>Macaque brain network with random and targeted node elimination</a:t>
            </a:r>
          </a:p>
        </p:txBody>
      </p:sp>
      <p:sp>
        <p:nvSpPr>
          <p:cNvPr id="8" name="TextBox 4"/>
          <p:cNvSpPr txBox="1">
            <a:spLocks noChangeArrowheads="1"/>
          </p:cNvSpPr>
          <p:nvPr/>
        </p:nvSpPr>
        <p:spPr bwMode="auto">
          <a:xfrm>
            <a:off x="0" y="6567155"/>
            <a:ext cx="9144000" cy="246221"/>
          </a:xfrm>
          <a:prstGeom prst="rect">
            <a:avLst/>
          </a:prstGeom>
          <a:noFill/>
          <a:ln w="9525">
            <a:noFill/>
            <a:miter lim="800000"/>
            <a:headEnd/>
            <a:tailEnd/>
          </a:ln>
        </p:spPr>
        <p:txBody>
          <a:bodyPr wrap="square">
            <a:spAutoFit/>
          </a:bodyPr>
          <a:lstStyle/>
          <a:p>
            <a:r>
              <a:rPr lang="en-GB" sz="1000" dirty="0"/>
              <a:t>Kaiser M, Martin R, </a:t>
            </a:r>
            <a:r>
              <a:rPr lang="en-GB" sz="1000" dirty="0" err="1"/>
              <a:t>Andras</a:t>
            </a:r>
            <a:r>
              <a:rPr lang="en-GB" sz="1000" dirty="0"/>
              <a:t> P, Young MP (2007). Simulation of structural robustness of cortical networks. European Journal of Neuroscience, 25 (10): 3185-3192.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works</a:t>
            </a:r>
            <a:endParaRPr lang="en-GB" dirty="0"/>
          </a:p>
        </p:txBody>
      </p:sp>
      <p:sp>
        <p:nvSpPr>
          <p:cNvPr id="3" name="Content Placeholder 2"/>
          <p:cNvSpPr>
            <a:spLocks noGrp="1"/>
          </p:cNvSpPr>
          <p:nvPr>
            <p:ph idx="1"/>
          </p:nvPr>
        </p:nvSpPr>
        <p:spPr/>
        <p:txBody>
          <a:bodyPr/>
          <a:lstStyle/>
          <a:p>
            <a:r>
              <a:rPr lang="en-GB" dirty="0" smtClean="0"/>
              <a:t>Area connectivity from DTI using MRI data</a:t>
            </a:r>
          </a:p>
          <a:p>
            <a:endParaRPr lang="en-GB" dirty="0" smtClean="0"/>
          </a:p>
          <a:p>
            <a:r>
              <a:rPr lang="en-GB" dirty="0" smtClean="0"/>
              <a:t>Viral tracing data</a:t>
            </a:r>
            <a:endParaRPr lang="en-GB" dirty="0"/>
          </a:p>
        </p:txBody>
      </p:sp>
      <p:sp>
        <p:nvSpPr>
          <p:cNvPr id="4" name="Slide Number Placeholder 3"/>
          <p:cNvSpPr>
            <a:spLocks noGrp="1"/>
          </p:cNvSpPr>
          <p:nvPr>
            <p:ph type="sldNum" sz="quarter" idx="12"/>
          </p:nvPr>
        </p:nvSpPr>
        <p:spPr/>
        <p:txBody>
          <a:bodyPr/>
          <a:lstStyle/>
          <a:p>
            <a:pPr>
              <a:defRPr/>
            </a:pPr>
            <a:fld id="{0A52501E-6627-4890-8C6E-76F06461F5BB}" type="slidenum">
              <a:rPr lang="en-GB" smtClean="0"/>
              <a:pPr>
                <a:defRPr/>
              </a:pPr>
              <a:t>9</a:t>
            </a:fld>
            <a:endParaRPr lang="en-GB" dirty="0"/>
          </a:p>
        </p:txBody>
      </p:sp>
      <p:pic>
        <p:nvPicPr>
          <p:cNvPr id="56322" name="Picture 2" descr="http://neuroimaging.tau.ac.il/ya/images/wmc.jpg"/>
          <p:cNvPicPr>
            <a:picLocks noChangeAspect="1" noChangeArrowheads="1"/>
          </p:cNvPicPr>
          <p:nvPr/>
        </p:nvPicPr>
        <p:blipFill>
          <a:blip r:embed="rId2" cstate="print"/>
          <a:srcRect/>
          <a:stretch>
            <a:fillRect/>
          </a:stretch>
        </p:blipFill>
        <p:spPr bwMode="auto">
          <a:xfrm>
            <a:off x="5858992" y="2708920"/>
            <a:ext cx="2745456" cy="2160240"/>
          </a:xfrm>
          <a:prstGeom prst="rect">
            <a:avLst/>
          </a:prstGeom>
          <a:noFill/>
        </p:spPr>
      </p:pic>
      <p:pic>
        <p:nvPicPr>
          <p:cNvPr id="56324" name="Picture 4" descr="http://www.painresearchforum.org/sites/default/files/styles/large/public/Inline2_visual_connections.jpg?itok=TMBhuLHQ"/>
          <p:cNvPicPr>
            <a:picLocks noChangeAspect="1" noChangeArrowheads="1"/>
          </p:cNvPicPr>
          <p:nvPr/>
        </p:nvPicPr>
        <p:blipFill>
          <a:blip r:embed="rId3" cstate="print"/>
          <a:srcRect/>
          <a:stretch>
            <a:fillRect/>
          </a:stretch>
        </p:blipFill>
        <p:spPr bwMode="auto">
          <a:xfrm>
            <a:off x="2411760" y="4653136"/>
            <a:ext cx="2304256" cy="1805001"/>
          </a:xfrm>
          <a:prstGeom prst="rect">
            <a:avLst/>
          </a:prstGeom>
          <a:noFill/>
        </p:spPr>
      </p:pic>
      <p:sp>
        <p:nvSpPr>
          <p:cNvPr id="7" name="TextBox 6"/>
          <p:cNvSpPr txBox="1"/>
          <p:nvPr/>
        </p:nvSpPr>
        <p:spPr>
          <a:xfrm>
            <a:off x="2483768" y="6479758"/>
            <a:ext cx="2376264" cy="261610"/>
          </a:xfrm>
          <a:prstGeom prst="rect">
            <a:avLst/>
          </a:prstGeom>
          <a:noFill/>
        </p:spPr>
        <p:txBody>
          <a:bodyPr wrap="square" rtlCol="0">
            <a:spAutoFit/>
          </a:bodyPr>
          <a:lstStyle/>
          <a:p>
            <a:r>
              <a:rPr lang="en-GB" sz="1100" dirty="0" smtClean="0"/>
              <a:t>From: www.painresearchforum.org</a:t>
            </a:r>
            <a:endParaRPr lang="en-GB" sz="1100" dirty="0"/>
          </a:p>
        </p:txBody>
      </p:sp>
      <p:sp>
        <p:nvSpPr>
          <p:cNvPr id="8" name="TextBox 7"/>
          <p:cNvSpPr txBox="1"/>
          <p:nvPr/>
        </p:nvSpPr>
        <p:spPr>
          <a:xfrm>
            <a:off x="6156176" y="4869160"/>
            <a:ext cx="2160240" cy="261610"/>
          </a:xfrm>
          <a:prstGeom prst="rect">
            <a:avLst/>
          </a:prstGeom>
          <a:noFill/>
        </p:spPr>
        <p:txBody>
          <a:bodyPr wrap="square" rtlCol="0">
            <a:spAutoFit/>
          </a:bodyPr>
          <a:lstStyle/>
          <a:p>
            <a:r>
              <a:rPr lang="en-GB" sz="1100" dirty="0" smtClean="0"/>
              <a:t>From: neuroimaging.tau.ac.il</a:t>
            </a:r>
            <a:endParaRPr lang="en-GB" sz="1100" dirty="0"/>
          </a:p>
        </p:txBody>
      </p:sp>
    </p:spTree>
  </p:cSld>
  <p:clrMapOvr>
    <a:masterClrMapping/>
  </p:clrMapOvr>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4569</TotalTime>
  <Words>1677</Words>
  <Application>Microsoft Office PowerPoint</Application>
  <PresentationFormat>On-screen Show (4:3)</PresentationFormat>
  <Paragraphs>210</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Times New Roman</vt:lpstr>
      <vt:lpstr>Arial</vt:lpstr>
      <vt:lpstr>Tahoma</vt:lpstr>
      <vt:lpstr>Wingdings</vt:lpstr>
      <vt:lpstr>Symbol</vt:lpstr>
      <vt:lpstr>Whirlpool</vt:lpstr>
      <vt:lpstr>Microsoft Photo Editor 3.0 Photo</vt:lpstr>
      <vt:lpstr>Analysis and understanding of complex neural systems</vt:lpstr>
      <vt:lpstr>Overview</vt:lpstr>
      <vt:lpstr>Brain area networks</vt:lpstr>
      <vt:lpstr>Erdos-Renyi vs Scale-free networks</vt:lpstr>
      <vt:lpstr>Implications of being scale-free</vt:lpstr>
      <vt:lpstr>Are brain area networks scale-free ?</vt:lpstr>
      <vt:lpstr>Comparison of networks</vt:lpstr>
      <vt:lpstr>Determination of scale-free-ness</vt:lpstr>
      <vt:lpstr>Recent works</vt:lpstr>
      <vt:lpstr>Network analysis issues</vt:lpstr>
      <vt:lpstr>Example: searching for new antibiotic targets – 1 </vt:lpstr>
      <vt:lpstr>Example: searching for new antibiotic targets – 2 </vt:lpstr>
      <vt:lpstr>How to improve the validity of network analysis methods ?</vt:lpstr>
      <vt:lpstr>Example: analysing Google Chrome</vt:lpstr>
      <vt:lpstr>Google Chrome – functionally important method calls</vt:lpstr>
      <vt:lpstr>Summary – 1 </vt:lpstr>
      <vt:lpstr>Biological neural networks</vt:lpstr>
      <vt:lpstr>Crab stomatogastric ganglion</vt:lpstr>
      <vt:lpstr>VSD imaging of the crab STG</vt:lpstr>
      <vt:lpstr>Identification of STG neurons</vt:lpstr>
      <vt:lpstr>Axon imaging </vt:lpstr>
      <vt:lpstr>PY neurons under the effect of dopamine</vt:lpstr>
      <vt:lpstr>Quantification of the effects of dopamine</vt:lpstr>
      <vt:lpstr>Dopamine impact on PY neurons</vt:lpstr>
      <vt:lpstr>Dopamine impact on joint activity of PY neurons</vt:lpstr>
      <vt:lpstr>Modelling the dopamine impact on the crab STG</vt:lpstr>
      <vt:lpstr>Conductance variability</vt:lpstr>
      <vt:lpstr>PY neuron roles</vt:lpstr>
      <vt:lpstr>PY neurons following re-synchronisation</vt:lpstr>
      <vt:lpstr>Differences of PD neurons</vt:lpstr>
      <vt:lpstr>Modelling differences of PD neurons</vt:lpstr>
      <vt:lpstr>Related work – Dye design</vt:lpstr>
      <vt:lpstr>Related work – Neural system functionality restoration</vt:lpstr>
      <vt:lpstr>Summary – 2 </vt:lpstr>
      <vt:lpstr>Acknowledgements</vt:lpstr>
      <vt:lpstr>Thank you!</vt:lpstr>
    </vt:vector>
  </TitlesOfParts>
  <Company>Psychology / University of Newcastle upon Tyne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Complexity</dc:title>
  <dc:creator>Andras</dc:creator>
  <cp:lastModifiedBy>Peter Andras</cp:lastModifiedBy>
  <cp:revision>124</cp:revision>
  <dcterms:created xsi:type="dcterms:W3CDTF">2002-03-10T14:00:31Z</dcterms:created>
  <dcterms:modified xsi:type="dcterms:W3CDTF">2014-11-19T04:49:16Z</dcterms:modified>
</cp:coreProperties>
</file>