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8" r:id="rId10"/>
    <p:sldId id="264" r:id="rId11"/>
    <p:sldId id="265" r:id="rId12"/>
    <p:sldId id="270" r:id="rId13"/>
    <p:sldId id="266" r:id="rId14"/>
    <p:sldId id="267" r:id="rId15"/>
    <p:sldId id="271" r:id="rId16"/>
    <p:sldId id="272" r:id="rId17"/>
    <p:sldId id="273" r:id="rId18"/>
    <p:sldId id="274" r:id="rId19"/>
    <p:sldId id="275" r:id="rId20"/>
    <p:sldId id="278" r:id="rId21"/>
    <p:sldId id="276" r:id="rId22"/>
    <p:sldId id="277" r:id="rId23"/>
    <p:sldId id="279" r:id="rId24"/>
    <p:sldId id="280" r:id="rId25"/>
    <p:sldId id="282" r:id="rId26"/>
    <p:sldId id="283" r:id="rId27"/>
    <p:sldId id="284" r:id="rId28"/>
    <p:sldId id="285" r:id="rId29"/>
    <p:sldId id="286" r:id="rId30"/>
    <p:sldId id="281" r:id="rId31"/>
    <p:sldId id="287" r:id="rId32"/>
    <p:sldId id="288" r:id="rId33"/>
    <p:sldId id="289" r:id="rId34"/>
    <p:sldId id="294" r:id="rId35"/>
    <p:sldId id="290" r:id="rId36"/>
    <p:sldId id="295" r:id="rId37"/>
    <p:sldId id="291" r:id="rId38"/>
    <p:sldId id="292" r:id="rId39"/>
    <p:sldId id="296" r:id="rId40"/>
    <p:sldId id="297" r:id="rId41"/>
    <p:sldId id="293"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959E0-456E-4FF8-BD15-B0BC08F489C8}" type="datetimeFigureOut">
              <a:rPr lang="en-GB" smtClean="0"/>
              <a:pPr/>
              <a:t>24/02/2015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CD24A-CE37-4D83-A598-2C52F4C33D64}" type="slidenum">
              <a:rPr lang="en-GB" smtClean="0"/>
              <a:pPr/>
              <a:t>‹#›</a:t>
            </a:fld>
            <a:endParaRPr lang="en-GB"/>
          </a:p>
        </p:txBody>
      </p:sp>
    </p:spTree>
    <p:extLst>
      <p:ext uri="{BB962C8B-B14F-4D97-AF65-F5344CB8AC3E}">
        <p14:creationId xmlns:p14="http://schemas.microsoft.com/office/powerpoint/2010/main" val="8139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CD24A-CE37-4D83-A598-2C52F4C33D64}" type="slidenum">
              <a:rPr lang="en-GB" smtClean="0"/>
              <a:pPr/>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A97FCCF-981D-49B5-9A86-87BE433C097E}" type="datetime1">
              <a:rPr lang="en-GB" smtClean="0"/>
              <a:pPr/>
              <a:t>24/02/2015</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45A93F50-1F0B-4647-9BDC-2806C2D524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9B2C17-A3BD-40B1-B16F-12FEFBC4FB79}"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93F50-1F0B-4647-9BDC-2806C2D524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4FBC0-94F6-44BE-8074-3587269133B5}"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93F50-1F0B-4647-9BDC-2806C2D524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FBBA8CD-BFFC-409B-83C9-863B015823A5}" type="datetime1">
              <a:rPr lang="en-GB" smtClean="0"/>
              <a:pPr/>
              <a:t>24/02/2015</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45A93F50-1F0B-4647-9BDC-2806C2D524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AC0F452-91B2-47AF-84D4-702F1B84D367}" type="datetime1">
              <a:rPr lang="en-GB" smtClean="0"/>
              <a:pPr/>
              <a:t>24/02/2015</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45A93F50-1F0B-4647-9BDC-2806C2D52457}" type="slidenum">
              <a:rPr lang="en-GB" smtClean="0"/>
              <a:pPr/>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E7CE88-D590-4D15-BBD2-9428EACC8513}" type="datetime1">
              <a:rPr lang="en-GB" smtClean="0"/>
              <a:pPr/>
              <a:t>24/02/2015</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45A93F50-1F0B-4647-9BDC-2806C2D524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1FB06AC-6CA2-43F3-9B91-E5D10E17EEEB}" type="datetime1">
              <a:rPr lang="en-GB" smtClean="0"/>
              <a:pPr/>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45A93F50-1F0B-4647-9BDC-2806C2D52457}" type="slidenum">
              <a:rPr lang="en-GB" smtClean="0"/>
              <a:pPr/>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47C4B9-87F8-4AB6-9E4A-9A2299E757EB}" type="datetime1">
              <a:rPr lang="en-GB" smtClean="0"/>
              <a:pPr/>
              <a:t>24/02/2015</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A93F50-1F0B-4647-9BDC-2806C2D524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7D86C8-1168-4ED1-8FA9-587B628A58AD}" type="datetime1">
              <a:rPr lang="en-GB" smtClean="0"/>
              <a:pPr/>
              <a:t>24/02/2015</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A93F50-1F0B-4647-9BDC-2806C2D524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1A857A2-AF5F-4E2F-83C9-1963DAE53D90}" type="datetime1">
              <a:rPr lang="en-GB" smtClean="0"/>
              <a:pPr/>
              <a:t>24/02/2015</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A93F50-1F0B-4647-9BDC-2806C2D524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1151A6E-7A9D-4E5E-A9B6-F0B72C4F03A8}" type="datetime1">
              <a:rPr lang="en-GB" smtClean="0"/>
              <a:pPr/>
              <a:t>24/02/2015</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45A93F50-1F0B-4647-9BDC-2806C2D52457}" type="slidenum">
              <a:rPr lang="en-GB" smtClean="0"/>
              <a:pPr/>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8074E06-B6B5-471B-963E-8617134173D1}" type="datetime1">
              <a:rPr lang="en-GB" smtClean="0"/>
              <a:pPr/>
              <a:t>24/02/2015</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5A93F50-1F0B-4647-9BDC-2806C2D52457}" type="slidenum">
              <a:rPr lang="en-GB" smtClean="0"/>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1.wmf"/><Relationship Id="rId5" Type="http://schemas.openxmlformats.org/officeDocument/2006/relationships/oleObject" Target="../embeddings/oleObject2.bin"/><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5.bin"/><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56.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2.wmf"/><Relationship Id="rId5" Type="http://schemas.openxmlformats.org/officeDocument/2006/relationships/oleObject" Target="../embeddings/oleObject12.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Computational neuroscience</a:t>
            </a:r>
            <a:endParaRPr lang="en-GB" dirty="0"/>
          </a:p>
        </p:txBody>
      </p:sp>
      <p:sp>
        <p:nvSpPr>
          <p:cNvPr id="3" name="Subtitle 2"/>
          <p:cNvSpPr>
            <a:spLocks noGrp="1"/>
          </p:cNvSpPr>
          <p:nvPr>
            <p:ph type="subTitle" idx="1"/>
          </p:nvPr>
        </p:nvSpPr>
        <p:spPr/>
        <p:txBody>
          <a:bodyPr/>
          <a:lstStyle/>
          <a:p>
            <a:r>
              <a:rPr lang="en-GB" dirty="0" smtClean="0"/>
              <a:t>Peter </a:t>
            </a:r>
            <a:r>
              <a:rPr lang="en-GB" dirty="0" err="1" smtClean="0"/>
              <a:t>Andras</a:t>
            </a:r>
            <a:r>
              <a:rPr lang="en-GB" dirty="0" smtClean="0"/>
              <a:t> </a:t>
            </a:r>
          </a:p>
          <a:p>
            <a:r>
              <a:rPr lang="en-GB" dirty="0" smtClean="0"/>
              <a:t>School of Computing and Mathematics, </a:t>
            </a:r>
            <a:r>
              <a:rPr lang="en-GB" dirty="0" err="1" smtClean="0"/>
              <a:t>Keele</a:t>
            </a:r>
            <a:r>
              <a:rPr lang="en-GB" dirty="0" smtClean="0"/>
              <a:t> University</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Neurons and information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Information may be encoded in the rate of spiking – e.g. sensory neurons, motor neurons innervating muscles</a:t>
            </a:r>
          </a:p>
          <a:p>
            <a:r>
              <a:rPr lang="en-GB" dirty="0" smtClean="0"/>
              <a:t>Information may be encoded in the temporal pattern of spikes – e.g. some projection neurons in the cortex</a:t>
            </a:r>
          </a:p>
          <a:p>
            <a:r>
              <a:rPr lang="en-GB" dirty="0" smtClean="0"/>
              <a:t>Information may be represented by </a:t>
            </a:r>
            <a:r>
              <a:rPr lang="en-GB" dirty="0" err="1" smtClean="0"/>
              <a:t>spatio</a:t>
            </a:r>
            <a:r>
              <a:rPr lang="en-GB" dirty="0" smtClean="0"/>
              <a:t>-temporal patterns of activity of many neurons – e.g. olfactory bulb, hippocampus – short term memory formation</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Neural circuits and networks</a:t>
            </a:r>
            <a:endParaRPr lang="en-GB" dirty="0"/>
          </a:p>
        </p:txBody>
      </p:sp>
      <p:sp>
        <p:nvSpPr>
          <p:cNvPr id="3" name="Content Placeholder 2"/>
          <p:cNvSpPr>
            <a:spLocks noGrp="1"/>
          </p:cNvSpPr>
          <p:nvPr>
            <p:ph idx="1"/>
          </p:nvPr>
        </p:nvSpPr>
        <p:spPr>
          <a:xfrm>
            <a:off x="304800" y="1554162"/>
            <a:ext cx="4771256" cy="4525963"/>
          </a:xfrm>
        </p:spPr>
        <p:txBody>
          <a:bodyPr>
            <a:normAutofit fontScale="92500"/>
          </a:bodyPr>
          <a:lstStyle/>
          <a:p>
            <a:r>
              <a:rPr lang="en-GB" dirty="0" smtClean="0"/>
              <a:t>Neurons are organised in functional blocks</a:t>
            </a:r>
          </a:p>
          <a:p>
            <a:endParaRPr lang="en-GB" dirty="0" smtClean="0"/>
          </a:p>
          <a:p>
            <a:r>
              <a:rPr lang="en-GB" dirty="0" smtClean="0"/>
              <a:t>A neuron may belong to multiple functional blocks</a:t>
            </a:r>
          </a:p>
          <a:p>
            <a:endParaRPr lang="en-GB" dirty="0" smtClean="0"/>
          </a:p>
          <a:p>
            <a:r>
              <a:rPr lang="en-GB" dirty="0" smtClean="0"/>
              <a:t>Hierarchical combination of functional blocks</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11</a:t>
            </a:fld>
            <a:endParaRPr lang="en-GB"/>
          </a:p>
        </p:txBody>
      </p:sp>
      <p:pic>
        <p:nvPicPr>
          <p:cNvPr id="5" name="Picture 5"/>
          <p:cNvPicPr>
            <a:picLocks noChangeAspect="1" noChangeArrowheads="1"/>
          </p:cNvPicPr>
          <p:nvPr/>
        </p:nvPicPr>
        <p:blipFill>
          <a:blip r:embed="rId2" cstate="print"/>
          <a:srcRect/>
          <a:stretch>
            <a:fillRect/>
          </a:stretch>
        </p:blipFill>
        <p:spPr bwMode="auto">
          <a:xfrm>
            <a:off x="5796136" y="1772816"/>
            <a:ext cx="2808312" cy="1360549"/>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6660232" y="3413518"/>
            <a:ext cx="2004555" cy="253576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473979" y="5229200"/>
            <a:ext cx="1936255" cy="13681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Neuromodulation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E.g. Dopamine, Serotonin, Noradrenalin, </a:t>
            </a:r>
            <a:r>
              <a:rPr lang="en-GB" dirty="0" err="1" smtClean="0"/>
              <a:t>Oxytocin</a:t>
            </a:r>
            <a:endParaRPr lang="en-GB" dirty="0" smtClean="0"/>
          </a:p>
          <a:p>
            <a:r>
              <a:rPr lang="en-GB" dirty="0" smtClean="0"/>
              <a:t>Generally </a:t>
            </a:r>
            <a:r>
              <a:rPr lang="en-GB" dirty="0" err="1" smtClean="0"/>
              <a:t>neuromodulators</a:t>
            </a:r>
            <a:r>
              <a:rPr lang="en-GB" dirty="0" smtClean="0"/>
              <a:t> alter directly or indirectly the functioning of ion channels modulating the behaviour of neurons</a:t>
            </a:r>
          </a:p>
          <a:p>
            <a:r>
              <a:rPr lang="en-GB" dirty="0" err="1" smtClean="0"/>
              <a:t>Neuromodulators</a:t>
            </a:r>
            <a:r>
              <a:rPr lang="en-GB" dirty="0" smtClean="0"/>
              <a:t> may also have long-term effects by influencing the transcription of the DNA</a:t>
            </a:r>
          </a:p>
          <a:p>
            <a:r>
              <a:rPr lang="en-GB" dirty="0" err="1" smtClean="0"/>
              <a:t>Neuromodulators</a:t>
            </a:r>
            <a:r>
              <a:rPr lang="en-GB" dirty="0" smtClean="0"/>
              <a:t> determine the active parts of anatomical networks </a:t>
            </a:r>
            <a:r>
              <a:rPr lang="en-GB" dirty="0" smtClean="0">
                <a:sym typeface="Wingdings" pitchFamily="2" charset="2"/>
              </a:rPr>
              <a:t> many functional networks may be supported by the same anatomical network under different </a:t>
            </a:r>
            <a:r>
              <a:rPr lang="en-GB" dirty="0" err="1" smtClean="0">
                <a:sym typeface="Wingdings" pitchFamily="2" charset="2"/>
              </a:rPr>
              <a:t>neuromodulation</a:t>
            </a:r>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animal systems</a:t>
            </a:r>
            <a:endParaRPr lang="en-GB" dirty="0"/>
          </a:p>
        </p:txBody>
      </p:sp>
      <p:sp>
        <p:nvSpPr>
          <p:cNvPr id="3" name="Content Placeholder 2"/>
          <p:cNvSpPr>
            <a:spLocks noGrp="1"/>
          </p:cNvSpPr>
          <p:nvPr>
            <p:ph idx="1"/>
          </p:nvPr>
        </p:nvSpPr>
        <p:spPr>
          <a:xfrm>
            <a:off x="304800" y="1554162"/>
            <a:ext cx="5059288" cy="4525963"/>
          </a:xfrm>
        </p:spPr>
        <p:txBody>
          <a:bodyPr>
            <a:normAutofit fontScale="85000" lnSpcReduction="10000"/>
          </a:bodyPr>
          <a:lstStyle/>
          <a:p>
            <a:r>
              <a:rPr lang="en-GB" dirty="0" smtClean="0"/>
              <a:t>C. </a:t>
            </a:r>
            <a:r>
              <a:rPr lang="en-GB" dirty="0" err="1" smtClean="0"/>
              <a:t>Elegans</a:t>
            </a:r>
            <a:r>
              <a:rPr lang="en-GB" dirty="0" smtClean="0"/>
              <a:t> – network organisation, development, sensory – motor coordination</a:t>
            </a:r>
          </a:p>
          <a:p>
            <a:r>
              <a:rPr lang="en-GB" dirty="0" smtClean="0"/>
              <a:t>Crab / lobster </a:t>
            </a:r>
            <a:r>
              <a:rPr lang="en-GB" dirty="0" err="1" smtClean="0"/>
              <a:t>stomatogastric</a:t>
            </a:r>
            <a:r>
              <a:rPr lang="en-GB" dirty="0" smtClean="0"/>
              <a:t> ganglion – </a:t>
            </a:r>
            <a:r>
              <a:rPr lang="en-GB" dirty="0" err="1" smtClean="0"/>
              <a:t>neuromodulation</a:t>
            </a:r>
            <a:r>
              <a:rPr lang="en-GB" dirty="0" smtClean="0"/>
              <a:t>, motor control – central pattern generator, autonomous functional restoration</a:t>
            </a:r>
          </a:p>
          <a:p>
            <a:r>
              <a:rPr lang="en-GB" dirty="0" err="1" smtClean="0"/>
              <a:t>Aplysia</a:t>
            </a:r>
            <a:r>
              <a:rPr lang="en-GB" dirty="0" smtClean="0"/>
              <a:t> – memory and learning</a:t>
            </a:r>
          </a:p>
          <a:p>
            <a:r>
              <a:rPr lang="en-GB" dirty="0" smtClean="0"/>
              <a:t>Drosophila – complex behaviour, development</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13</a:t>
            </a:fld>
            <a:endParaRPr lang="en-GB"/>
          </a:p>
        </p:txBody>
      </p:sp>
      <p:pic>
        <p:nvPicPr>
          <p:cNvPr id="20482" name="Picture 2" descr="http://www.bcgsc.ca/people/msleumer/htdocs/fact_sheet/image004.jpg"/>
          <p:cNvPicPr>
            <a:picLocks noChangeAspect="1" noChangeArrowheads="1"/>
          </p:cNvPicPr>
          <p:nvPr/>
        </p:nvPicPr>
        <p:blipFill>
          <a:blip r:embed="rId2" cstate="print"/>
          <a:srcRect/>
          <a:stretch>
            <a:fillRect/>
          </a:stretch>
        </p:blipFill>
        <p:spPr bwMode="auto">
          <a:xfrm>
            <a:off x="6228184" y="1268760"/>
            <a:ext cx="1656184" cy="1376704"/>
          </a:xfrm>
          <a:prstGeom prst="rect">
            <a:avLst/>
          </a:prstGeom>
          <a:noFill/>
        </p:spPr>
      </p:pic>
      <p:pic>
        <p:nvPicPr>
          <p:cNvPr id="20484" name="Picture 4"/>
          <p:cNvPicPr>
            <a:picLocks noChangeAspect="1" noChangeArrowheads="1"/>
          </p:cNvPicPr>
          <p:nvPr/>
        </p:nvPicPr>
        <p:blipFill>
          <a:blip r:embed="rId3" cstate="print"/>
          <a:srcRect/>
          <a:stretch>
            <a:fillRect/>
          </a:stretch>
        </p:blipFill>
        <p:spPr bwMode="auto">
          <a:xfrm>
            <a:off x="6156176" y="2852936"/>
            <a:ext cx="2017075" cy="1310085"/>
          </a:xfrm>
          <a:prstGeom prst="rect">
            <a:avLst/>
          </a:prstGeom>
          <a:noFill/>
          <a:ln w="9525">
            <a:noFill/>
            <a:miter lim="800000"/>
            <a:headEnd/>
            <a:tailEnd/>
          </a:ln>
        </p:spPr>
      </p:pic>
      <p:pic>
        <p:nvPicPr>
          <p:cNvPr id="20486" name="Picture 6" descr="http://research.mssm.edu/jianjing/graphics/Aplysia%20ganglia.jpg"/>
          <p:cNvPicPr>
            <a:picLocks noChangeAspect="1" noChangeArrowheads="1"/>
          </p:cNvPicPr>
          <p:nvPr/>
        </p:nvPicPr>
        <p:blipFill>
          <a:blip r:embed="rId4" cstate="print"/>
          <a:srcRect/>
          <a:stretch>
            <a:fillRect/>
          </a:stretch>
        </p:blipFill>
        <p:spPr bwMode="auto">
          <a:xfrm>
            <a:off x="6516216" y="4509120"/>
            <a:ext cx="1997461" cy="1638790"/>
          </a:xfrm>
          <a:prstGeom prst="rect">
            <a:avLst/>
          </a:prstGeom>
          <a:noFill/>
        </p:spPr>
      </p:pic>
      <p:pic>
        <p:nvPicPr>
          <p:cNvPr id="9" name="Picture 5"/>
          <p:cNvPicPr>
            <a:picLocks noChangeAspect="1" noChangeArrowheads="1"/>
          </p:cNvPicPr>
          <p:nvPr/>
        </p:nvPicPr>
        <p:blipFill>
          <a:blip r:embed="rId5" cstate="print"/>
          <a:srcRect/>
          <a:stretch>
            <a:fillRect/>
          </a:stretch>
        </p:blipFill>
        <p:spPr bwMode="auto">
          <a:xfrm>
            <a:off x="4283967" y="5589240"/>
            <a:ext cx="2140921" cy="114742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Computational models</a:t>
            </a:r>
            <a:endParaRPr lang="en-GB" dirty="0"/>
          </a:p>
        </p:txBody>
      </p:sp>
      <p:sp>
        <p:nvSpPr>
          <p:cNvPr id="3" name="Content Placeholder 2"/>
          <p:cNvSpPr>
            <a:spLocks noGrp="1"/>
          </p:cNvSpPr>
          <p:nvPr>
            <p:ph idx="1"/>
          </p:nvPr>
        </p:nvSpPr>
        <p:spPr/>
        <p:txBody>
          <a:bodyPr/>
          <a:lstStyle/>
          <a:p>
            <a:r>
              <a:rPr lang="en-GB" dirty="0" smtClean="0"/>
              <a:t>Simple models – </a:t>
            </a:r>
            <a:r>
              <a:rPr lang="en-GB" dirty="0" err="1" smtClean="0"/>
              <a:t>perceptron</a:t>
            </a:r>
            <a:r>
              <a:rPr lang="en-GB" dirty="0" smtClean="0"/>
              <a:t>: 0 / 1 – active / inactive</a:t>
            </a:r>
          </a:p>
          <a:p>
            <a:endParaRPr lang="en-GB" dirty="0" smtClean="0"/>
          </a:p>
          <a:p>
            <a:endParaRPr lang="en-GB" dirty="0" smtClean="0"/>
          </a:p>
          <a:p>
            <a:r>
              <a:rPr lang="en-GB" dirty="0" smtClean="0"/>
              <a:t>Networked models – nonlinear, multi-layer </a:t>
            </a:r>
            <a:r>
              <a:rPr lang="en-GB" dirty="0" err="1" smtClean="0"/>
              <a:t>perceptrons</a:t>
            </a:r>
            <a:endParaRPr lang="en-GB" dirty="0" smtClean="0"/>
          </a:p>
        </p:txBody>
      </p:sp>
      <p:sp>
        <p:nvSpPr>
          <p:cNvPr id="4" name="Slide Number Placeholder 3"/>
          <p:cNvSpPr>
            <a:spLocks noGrp="1"/>
          </p:cNvSpPr>
          <p:nvPr>
            <p:ph type="sldNum" sz="quarter" idx="12"/>
          </p:nvPr>
        </p:nvSpPr>
        <p:spPr/>
        <p:txBody>
          <a:bodyPr/>
          <a:lstStyle/>
          <a:p>
            <a:fld id="{45A93F50-1F0B-4647-9BDC-2806C2D52457}" type="slidenum">
              <a:rPr lang="en-GB" smtClean="0"/>
              <a:pPr/>
              <a:t>14</a:t>
            </a:fld>
            <a:endParaRPr lang="en-GB"/>
          </a:p>
        </p:txBody>
      </p:sp>
      <p:pic>
        <p:nvPicPr>
          <p:cNvPr id="26626" name="Picture 2" descr="http://neuron.eng.wayne.edu/tarek/MITbook/chap3/img00001.gif"/>
          <p:cNvPicPr>
            <a:picLocks noChangeAspect="1" noChangeArrowheads="1"/>
          </p:cNvPicPr>
          <p:nvPr/>
        </p:nvPicPr>
        <p:blipFill>
          <a:blip r:embed="rId2" cstate="print"/>
          <a:srcRect/>
          <a:stretch>
            <a:fillRect/>
          </a:stretch>
        </p:blipFill>
        <p:spPr bwMode="auto">
          <a:xfrm>
            <a:off x="2267744" y="2132856"/>
            <a:ext cx="3724300" cy="1669514"/>
          </a:xfrm>
          <a:prstGeom prst="rect">
            <a:avLst/>
          </a:prstGeom>
          <a:noFill/>
        </p:spPr>
      </p:pic>
      <p:pic>
        <p:nvPicPr>
          <p:cNvPr id="26628" name="Picture 4" descr="https://www.dtreg.com/uploaded/pageimg/MLFNwithWeights.jpg"/>
          <p:cNvPicPr>
            <a:picLocks noChangeAspect="1" noChangeArrowheads="1"/>
          </p:cNvPicPr>
          <p:nvPr/>
        </p:nvPicPr>
        <p:blipFill>
          <a:blip r:embed="rId3" cstate="print"/>
          <a:srcRect/>
          <a:stretch>
            <a:fillRect/>
          </a:stretch>
        </p:blipFill>
        <p:spPr bwMode="auto">
          <a:xfrm>
            <a:off x="1331640" y="4869160"/>
            <a:ext cx="4276361" cy="1800200"/>
          </a:xfrm>
          <a:prstGeom prst="rect">
            <a:avLst/>
          </a:prstGeom>
          <a:noFill/>
        </p:spPr>
      </p:pic>
      <p:sp>
        <p:nvSpPr>
          <p:cNvPr id="7" name="TextBox 6"/>
          <p:cNvSpPr txBox="1"/>
          <p:nvPr/>
        </p:nvSpPr>
        <p:spPr>
          <a:xfrm>
            <a:off x="6876256" y="2492896"/>
            <a:ext cx="1872208" cy="646331"/>
          </a:xfrm>
          <a:prstGeom prst="rect">
            <a:avLst/>
          </a:prstGeom>
          <a:noFill/>
        </p:spPr>
        <p:txBody>
          <a:bodyPr wrap="square" rtlCol="0">
            <a:spAutoFit/>
          </a:bodyPr>
          <a:lstStyle/>
          <a:p>
            <a:r>
              <a:rPr lang="en-GB" dirty="0" smtClean="0"/>
              <a:t>Classification theory</a:t>
            </a:r>
            <a:endParaRPr lang="en-GB" dirty="0"/>
          </a:p>
        </p:txBody>
      </p:sp>
      <p:cxnSp>
        <p:nvCxnSpPr>
          <p:cNvPr id="9" name="Straight Arrow Connector 8"/>
          <p:cNvCxnSpPr/>
          <p:nvPr/>
        </p:nvCxnSpPr>
        <p:spPr>
          <a:xfrm>
            <a:off x="6228184" y="2852936"/>
            <a:ext cx="57606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68144" y="5733256"/>
            <a:ext cx="57606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60232" y="5373216"/>
            <a:ext cx="1872208" cy="923330"/>
          </a:xfrm>
          <a:prstGeom prst="rect">
            <a:avLst/>
          </a:prstGeom>
          <a:noFill/>
        </p:spPr>
        <p:txBody>
          <a:bodyPr wrap="square" rtlCol="0">
            <a:spAutoFit/>
          </a:bodyPr>
          <a:lstStyle/>
          <a:p>
            <a:r>
              <a:rPr lang="en-GB" dirty="0" smtClean="0"/>
              <a:t>Nonlinear approximation theory</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Computational models</a:t>
            </a:r>
            <a:endParaRPr lang="en-GB" dirty="0"/>
          </a:p>
        </p:txBody>
      </p:sp>
      <p:sp>
        <p:nvSpPr>
          <p:cNvPr id="3" name="Content Placeholder 2"/>
          <p:cNvSpPr>
            <a:spLocks noGrp="1"/>
          </p:cNvSpPr>
          <p:nvPr>
            <p:ph idx="1"/>
          </p:nvPr>
        </p:nvSpPr>
        <p:spPr/>
        <p:txBody>
          <a:bodyPr/>
          <a:lstStyle/>
          <a:p>
            <a:r>
              <a:rPr lang="en-GB" dirty="0" smtClean="0"/>
              <a:t>More realistic models based on ionic current </a:t>
            </a:r>
            <a:r>
              <a:rPr lang="en-GB" dirty="0" err="1" smtClean="0"/>
              <a:t>conductances</a:t>
            </a:r>
            <a:r>
              <a:rPr lang="en-GB" dirty="0" smtClean="0"/>
              <a:t> and modelling of ionic currents</a:t>
            </a:r>
          </a:p>
          <a:p>
            <a:pPr lvl="1"/>
            <a:r>
              <a:rPr lang="en-GB" dirty="0" smtClean="0"/>
              <a:t>Hodgkin – Huxley (HH) model</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15</a:t>
            </a:fld>
            <a:endParaRPr lang="en-GB"/>
          </a:p>
        </p:txBody>
      </p:sp>
      <p:graphicFrame>
        <p:nvGraphicFramePr>
          <p:cNvPr id="5" name="Object 4"/>
          <p:cNvGraphicFramePr>
            <a:graphicFrameLocks noChangeAspect="1"/>
          </p:cNvGraphicFramePr>
          <p:nvPr/>
        </p:nvGraphicFramePr>
        <p:xfrm>
          <a:off x="971600" y="3140968"/>
          <a:ext cx="3404790" cy="3482777"/>
        </p:xfrm>
        <a:graphic>
          <a:graphicData uri="http://schemas.openxmlformats.org/presentationml/2006/ole">
            <mc:AlternateContent xmlns:mc="http://schemas.openxmlformats.org/markup-compatibility/2006">
              <mc:Choice xmlns:v="urn:schemas-microsoft-com:vml" Requires="v">
                <p:oleObj spid="_x0000_s27671" name="Equation" r:id="rId3" imgW="1739900" imgH="1778000" progId="Equation.3">
                  <p:embed/>
                </p:oleObj>
              </mc:Choice>
              <mc:Fallback>
                <p:oleObj name="Equation" r:id="rId3" imgW="1739900" imgH="1778000" progId="Equation.3">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140968"/>
                        <a:ext cx="3404790" cy="3482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485765" y="3586535"/>
          <a:ext cx="4622739" cy="2794793"/>
        </p:xfrm>
        <a:graphic>
          <a:graphicData uri="http://schemas.openxmlformats.org/presentationml/2006/ole">
            <mc:AlternateContent xmlns:mc="http://schemas.openxmlformats.org/markup-compatibility/2006">
              <mc:Choice xmlns:v="urn:schemas-microsoft-com:vml" Requires="v">
                <p:oleObj spid="_x0000_s27672" name="Equation" r:id="rId5" imgW="3403600" imgH="2057400" progId="Equation.3">
                  <p:embed/>
                </p:oleObj>
              </mc:Choice>
              <mc:Fallback>
                <p:oleObj name="Equation" r:id="rId5" imgW="3403600" imgH="2057400" progId="Equation.3">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5765" y="3586535"/>
                        <a:ext cx="4622739" cy="2794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Computational models</a:t>
            </a:r>
            <a:endParaRPr lang="en-GB" dirty="0"/>
          </a:p>
        </p:txBody>
      </p:sp>
      <p:sp>
        <p:nvSpPr>
          <p:cNvPr id="3" name="Content Placeholder 2"/>
          <p:cNvSpPr>
            <a:spLocks noGrp="1"/>
          </p:cNvSpPr>
          <p:nvPr>
            <p:ph idx="1"/>
          </p:nvPr>
        </p:nvSpPr>
        <p:spPr/>
        <p:txBody>
          <a:bodyPr/>
          <a:lstStyle/>
          <a:p>
            <a:r>
              <a:rPr lang="en-GB" dirty="0" smtClean="0"/>
              <a:t>Original Hodgkin – Huxley model</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16</a:t>
            </a:fld>
            <a:endParaRPr lang="en-GB"/>
          </a:p>
        </p:txBody>
      </p:sp>
      <p:graphicFrame>
        <p:nvGraphicFramePr>
          <p:cNvPr id="30722" name="Object 2"/>
          <p:cNvGraphicFramePr>
            <a:graphicFrameLocks noChangeAspect="1"/>
          </p:cNvGraphicFramePr>
          <p:nvPr/>
        </p:nvGraphicFramePr>
        <p:xfrm>
          <a:off x="576263" y="2492896"/>
          <a:ext cx="8102600" cy="771525"/>
        </p:xfrm>
        <a:graphic>
          <a:graphicData uri="http://schemas.openxmlformats.org/presentationml/2006/ole">
            <mc:AlternateContent xmlns:mc="http://schemas.openxmlformats.org/markup-compatibility/2006">
              <mc:Choice xmlns:v="urn:schemas-microsoft-com:vml" Requires="v">
                <p:oleObj spid="_x0000_s30733" name="Equation" r:id="rId3" imgW="4140200" imgH="393700" progId="Equation.3">
                  <p:embed/>
                </p:oleObj>
              </mc:Choice>
              <mc:Fallback>
                <p:oleObj name="Equation" r:id="rId3" imgW="4140200" imgH="3937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2492896"/>
                        <a:ext cx="81026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3" name="Picture 3"/>
          <p:cNvPicPr>
            <a:picLocks noChangeAspect="1" noChangeArrowheads="1"/>
          </p:cNvPicPr>
          <p:nvPr/>
        </p:nvPicPr>
        <p:blipFill>
          <a:blip r:embed="rId5" cstate="print"/>
          <a:srcRect/>
          <a:stretch>
            <a:fillRect/>
          </a:stretch>
        </p:blipFill>
        <p:spPr bwMode="auto">
          <a:xfrm>
            <a:off x="539552" y="3789040"/>
            <a:ext cx="3868341" cy="2328981"/>
          </a:xfrm>
          <a:prstGeom prst="rect">
            <a:avLst/>
          </a:prstGeom>
          <a:noFill/>
          <a:ln w="9525">
            <a:noFill/>
            <a:miter lim="800000"/>
            <a:headEnd/>
            <a:tailEnd/>
          </a:ln>
        </p:spPr>
      </p:pic>
      <p:pic>
        <p:nvPicPr>
          <p:cNvPr id="30725" name="Picture 5"/>
          <p:cNvPicPr>
            <a:picLocks noChangeAspect="1" noChangeArrowheads="1"/>
          </p:cNvPicPr>
          <p:nvPr/>
        </p:nvPicPr>
        <p:blipFill>
          <a:blip r:embed="rId6" cstate="print"/>
          <a:srcRect/>
          <a:stretch>
            <a:fillRect/>
          </a:stretch>
        </p:blipFill>
        <p:spPr bwMode="auto">
          <a:xfrm>
            <a:off x="4762561" y="3789040"/>
            <a:ext cx="3841887" cy="2320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Computational models</a:t>
            </a:r>
            <a:endParaRPr lang="en-GB" dirty="0"/>
          </a:p>
        </p:txBody>
      </p:sp>
      <p:sp>
        <p:nvSpPr>
          <p:cNvPr id="3" name="Content Placeholder 2"/>
          <p:cNvSpPr>
            <a:spLocks noGrp="1"/>
          </p:cNvSpPr>
          <p:nvPr>
            <p:ph idx="1"/>
          </p:nvPr>
        </p:nvSpPr>
        <p:spPr/>
        <p:txBody>
          <a:bodyPr/>
          <a:lstStyle/>
          <a:p>
            <a:r>
              <a:rPr lang="en-GB" dirty="0" smtClean="0"/>
              <a:t>Simplified models</a:t>
            </a:r>
          </a:p>
          <a:p>
            <a:pPr lvl="1"/>
            <a:r>
              <a:rPr lang="en-GB" dirty="0" err="1" smtClean="0"/>
              <a:t>Hindmarsh</a:t>
            </a:r>
            <a:r>
              <a:rPr lang="en-GB" dirty="0" smtClean="0"/>
              <a:t> – Rose</a:t>
            </a:r>
          </a:p>
          <a:p>
            <a:pPr lvl="1"/>
            <a:endParaRPr lang="en-GB" dirty="0" smtClean="0"/>
          </a:p>
          <a:p>
            <a:pPr lvl="1"/>
            <a:endParaRPr lang="en-GB" dirty="0" smtClean="0"/>
          </a:p>
          <a:p>
            <a:pPr lvl="1"/>
            <a:r>
              <a:rPr lang="en-GB" dirty="0" err="1" smtClean="0"/>
              <a:t>FitzHugh</a:t>
            </a:r>
            <a:r>
              <a:rPr lang="en-GB" dirty="0" smtClean="0"/>
              <a:t> – </a:t>
            </a:r>
            <a:r>
              <a:rPr lang="en-GB" dirty="0" err="1" smtClean="0"/>
              <a:t>Nagumo</a:t>
            </a:r>
            <a:endParaRPr lang="en-GB" dirty="0" smtClean="0"/>
          </a:p>
          <a:p>
            <a:pPr lvl="1"/>
            <a:endParaRPr lang="en-GB" dirty="0" smtClean="0"/>
          </a:p>
          <a:p>
            <a:pPr lvl="1"/>
            <a:endParaRPr lang="en-GB" dirty="0" smtClean="0"/>
          </a:p>
          <a:p>
            <a:pPr lvl="1"/>
            <a:r>
              <a:rPr lang="en-GB" dirty="0" smtClean="0"/>
              <a:t>Morris – </a:t>
            </a:r>
            <a:r>
              <a:rPr lang="en-GB" dirty="0" err="1" smtClean="0"/>
              <a:t>Lecar</a:t>
            </a:r>
            <a:endParaRPr lang="en-GB" dirty="0" smtClean="0"/>
          </a:p>
          <a:p>
            <a:pPr lvl="1"/>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17</a:t>
            </a:fld>
            <a:endParaRPr lang="en-GB"/>
          </a:p>
        </p:txBody>
      </p:sp>
      <p:graphicFrame>
        <p:nvGraphicFramePr>
          <p:cNvPr id="5" name="Object 4"/>
          <p:cNvGraphicFramePr>
            <a:graphicFrameLocks noChangeAspect="1"/>
          </p:cNvGraphicFramePr>
          <p:nvPr/>
        </p:nvGraphicFramePr>
        <p:xfrm>
          <a:off x="4499992" y="3284984"/>
          <a:ext cx="2718302" cy="1152128"/>
        </p:xfrm>
        <a:graphic>
          <a:graphicData uri="http://schemas.openxmlformats.org/presentationml/2006/ole">
            <mc:AlternateContent xmlns:mc="http://schemas.openxmlformats.org/markup-compatibility/2006">
              <mc:Choice xmlns:v="urn:schemas-microsoft-com:vml" Requires="v">
                <p:oleObj spid="_x0000_s31779" name="Equation" r:id="rId3" imgW="1916868" imgH="812447" progId="Equation.3">
                  <p:embed/>
                </p:oleObj>
              </mc:Choice>
              <mc:Fallback>
                <p:oleObj name="Equation" r:id="rId3" imgW="1916868" imgH="812447" progId="Equation.3">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284984"/>
                        <a:ext cx="2718302"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4283968" y="1268760"/>
          <a:ext cx="3041650" cy="1728788"/>
        </p:xfrm>
        <a:graphic>
          <a:graphicData uri="http://schemas.openxmlformats.org/presentationml/2006/ole">
            <mc:AlternateContent xmlns:mc="http://schemas.openxmlformats.org/markup-compatibility/2006">
              <mc:Choice xmlns:v="urn:schemas-microsoft-com:vml" Requires="v">
                <p:oleObj spid="_x0000_s31780" name="Equation" r:id="rId5" imgW="2146300" imgH="1219200" progId="Equation.3">
                  <p:embed/>
                </p:oleObj>
              </mc:Choice>
              <mc:Fallback>
                <p:oleObj name="Equation" r:id="rId5" imgW="2146300" imgH="1219200" progId="Equation.3">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1268760"/>
                        <a:ext cx="3041650"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ChangeAspect="1"/>
          </p:cNvGraphicFramePr>
          <p:nvPr/>
        </p:nvGraphicFramePr>
        <p:xfrm>
          <a:off x="3473450" y="4653136"/>
          <a:ext cx="5492750" cy="2179637"/>
        </p:xfrm>
        <a:graphic>
          <a:graphicData uri="http://schemas.openxmlformats.org/presentationml/2006/ole">
            <mc:AlternateContent xmlns:mc="http://schemas.openxmlformats.org/markup-compatibility/2006">
              <mc:Choice xmlns:v="urn:schemas-microsoft-com:vml" Requires="v">
                <p:oleObj spid="_x0000_s31781" name="Equation" r:id="rId7" imgW="3873500" imgH="1536700" progId="Equation.3">
                  <p:embed/>
                </p:oleObj>
              </mc:Choice>
              <mc:Fallback>
                <p:oleObj name="Equation" r:id="rId7" imgW="3873500" imgH="1536700" progId="Equation.3">
                  <p:embed/>
                  <p:pic>
                    <p:nvPicPr>
                      <p:cNvPr id="0"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3450" y="4653136"/>
                        <a:ext cx="5492750" cy="217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analysis</a:t>
            </a:r>
            <a:endParaRPr lang="en-GB" dirty="0"/>
          </a:p>
        </p:txBody>
      </p:sp>
      <p:sp>
        <p:nvSpPr>
          <p:cNvPr id="3" name="Content Placeholder 2"/>
          <p:cNvSpPr>
            <a:spLocks noGrp="1"/>
          </p:cNvSpPr>
          <p:nvPr>
            <p:ph idx="1"/>
          </p:nvPr>
        </p:nvSpPr>
        <p:spPr>
          <a:xfrm>
            <a:off x="304800" y="1554162"/>
            <a:ext cx="8686800" cy="3459013"/>
          </a:xfrm>
        </p:spPr>
        <p:txBody>
          <a:bodyPr>
            <a:normAutofit fontScale="70000" lnSpcReduction="20000"/>
          </a:bodyPr>
          <a:lstStyle/>
          <a:p>
            <a:r>
              <a:rPr lang="en-GB" dirty="0" smtClean="0"/>
              <a:t>Variable – </a:t>
            </a:r>
            <a:r>
              <a:rPr lang="en-GB" dirty="0"/>
              <a:t>corresponding </a:t>
            </a:r>
            <a:r>
              <a:rPr lang="en-GB" dirty="0" err="1"/>
              <a:t>nullclines</a:t>
            </a:r>
            <a:r>
              <a:rPr lang="en-GB" dirty="0"/>
              <a:t> – </a:t>
            </a:r>
            <a:endParaRPr lang="en-GB" dirty="0" smtClean="0"/>
          </a:p>
          <a:p>
            <a:endParaRPr lang="en-GB" dirty="0"/>
          </a:p>
          <a:p>
            <a:r>
              <a:rPr lang="en-GB" dirty="0" smtClean="0"/>
              <a:t>Intersections of </a:t>
            </a:r>
            <a:r>
              <a:rPr lang="en-GB" dirty="0" err="1" smtClean="0"/>
              <a:t>nullclines</a:t>
            </a:r>
            <a:r>
              <a:rPr lang="en-GB" dirty="0" smtClean="0"/>
              <a:t> </a:t>
            </a:r>
            <a:r>
              <a:rPr lang="en-GB" dirty="0" smtClean="0">
                <a:sym typeface="Wingdings" pitchFamily="2" charset="2"/>
              </a:rPr>
              <a:t> nodes, saddles, focuses, saddle-nodes</a:t>
            </a:r>
          </a:p>
          <a:p>
            <a:pPr lvl="1"/>
            <a:r>
              <a:rPr lang="en-GB" dirty="0" smtClean="0">
                <a:sym typeface="Wingdings" pitchFamily="2" charset="2"/>
              </a:rPr>
              <a:t>Stable equilibrium points imply convergence to a steady state</a:t>
            </a:r>
          </a:p>
          <a:p>
            <a:endParaRPr lang="en-GB" dirty="0">
              <a:sym typeface="Wingdings" pitchFamily="2" charset="2"/>
            </a:endParaRPr>
          </a:p>
          <a:p>
            <a:r>
              <a:rPr lang="en-GB" dirty="0" smtClean="0">
                <a:sym typeface="Wingdings" pitchFamily="2" charset="2"/>
              </a:rPr>
              <a:t>Limit cycles – periodic trajectories</a:t>
            </a:r>
          </a:p>
          <a:p>
            <a:pPr lvl="1"/>
            <a:r>
              <a:rPr lang="en-GB" dirty="0" smtClean="0">
                <a:sym typeface="Wingdings" pitchFamily="2" charset="2"/>
              </a:rPr>
              <a:t>Activity </a:t>
            </a:r>
            <a:r>
              <a:rPr lang="en-GB" dirty="0">
                <a:sym typeface="Wingdings" pitchFamily="2" charset="2"/>
              </a:rPr>
              <a:t>along a limit cycle may correspond to sub-threshold oscillations or spiking behaviour</a:t>
            </a:r>
          </a:p>
          <a:p>
            <a:endParaRPr lang="en-GB" dirty="0" smtClean="0">
              <a:sym typeface="Wingdings" pitchFamily="2" charset="2"/>
            </a:endParaRPr>
          </a:p>
          <a:p>
            <a:r>
              <a:rPr lang="en-GB" dirty="0" smtClean="0">
                <a:sym typeface="Wingdings" pitchFamily="2" charset="2"/>
              </a:rPr>
              <a:t>Phase plane analysis</a:t>
            </a:r>
          </a:p>
          <a:p>
            <a:endParaRPr lang="en-GB" dirty="0" smtClean="0">
              <a:sym typeface="Wingdings" pitchFamily="2" charset="2"/>
            </a:endParaRPr>
          </a:p>
          <a:p>
            <a:pPr marL="457200" lvl="1" indent="0">
              <a:buNone/>
            </a:pPr>
            <a:endParaRPr lang="en-GB" dirty="0" smtClean="0">
              <a:sym typeface="Wingdings" pitchFamily="2" charset="2"/>
            </a:endParaRPr>
          </a:p>
        </p:txBody>
      </p:sp>
      <p:sp>
        <p:nvSpPr>
          <p:cNvPr id="4" name="Slide Number Placeholder 3"/>
          <p:cNvSpPr>
            <a:spLocks noGrp="1"/>
          </p:cNvSpPr>
          <p:nvPr>
            <p:ph type="sldNum" sz="quarter" idx="12"/>
          </p:nvPr>
        </p:nvSpPr>
        <p:spPr/>
        <p:txBody>
          <a:bodyPr/>
          <a:lstStyle/>
          <a:p>
            <a:fld id="{45A93F50-1F0B-4647-9BDC-2806C2D52457}" type="slidenum">
              <a:rPr lang="en-GB" smtClean="0"/>
              <a:pPr/>
              <a:t>18</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2061787700"/>
              </p:ext>
            </p:extLst>
          </p:nvPr>
        </p:nvGraphicFramePr>
        <p:xfrm>
          <a:off x="5175532" y="1431950"/>
          <a:ext cx="628747" cy="556890"/>
        </p:xfrm>
        <a:graphic>
          <a:graphicData uri="http://schemas.openxmlformats.org/presentationml/2006/ole">
            <mc:AlternateContent xmlns:mc="http://schemas.openxmlformats.org/markup-compatibility/2006">
              <mc:Choice xmlns:v="urn:schemas-microsoft-com:vml" Requires="v">
                <p:oleObj spid="_x0000_s32783" name="Equation" r:id="rId3" imgW="444240" imgH="393480" progId="Equation.3">
                  <p:embed/>
                </p:oleObj>
              </mc:Choice>
              <mc:Fallback>
                <p:oleObj name="Equation" r:id="rId3" imgW="444240" imgH="39348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532" y="1431950"/>
                        <a:ext cx="628747" cy="556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reeform 5"/>
          <p:cNvSpPr/>
          <p:nvPr/>
        </p:nvSpPr>
        <p:spPr>
          <a:xfrm>
            <a:off x="3805499" y="3994842"/>
            <a:ext cx="4366901" cy="2698164"/>
          </a:xfrm>
          <a:custGeom>
            <a:avLst/>
            <a:gdLst>
              <a:gd name="connsiteX0" fmla="*/ 0 w 4366901"/>
              <a:gd name="connsiteY0" fmla="*/ 0 h 2698164"/>
              <a:gd name="connsiteX1" fmla="*/ 487110 w 4366901"/>
              <a:gd name="connsiteY1" fmla="*/ 1914258 h 2698164"/>
              <a:gd name="connsiteX2" fmla="*/ 837488 w 4366901"/>
              <a:gd name="connsiteY2" fmla="*/ 2657742 h 2698164"/>
              <a:gd name="connsiteX3" fmla="*/ 1563880 w 4366901"/>
              <a:gd name="connsiteY3" fmla="*/ 2478281 h 2698164"/>
              <a:gd name="connsiteX4" fmla="*/ 2204815 w 4366901"/>
              <a:gd name="connsiteY4" fmla="*/ 1461331 h 2698164"/>
              <a:gd name="connsiteX5" fmla="*/ 2837204 w 4366901"/>
              <a:gd name="connsiteY5" fmla="*/ 598206 h 2698164"/>
              <a:gd name="connsiteX6" fmla="*/ 3392680 w 4366901"/>
              <a:gd name="connsiteY6" fmla="*/ 623843 h 2698164"/>
              <a:gd name="connsiteX7" fmla="*/ 4366901 w 4366901"/>
              <a:gd name="connsiteY7" fmla="*/ 2580830 h 2698164"/>
              <a:gd name="connsiteX8" fmla="*/ 4366901 w 4366901"/>
              <a:gd name="connsiteY8" fmla="*/ 2580830 h 269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6901" h="2698164">
                <a:moveTo>
                  <a:pt x="0" y="0"/>
                </a:moveTo>
                <a:cubicBezTo>
                  <a:pt x="173764" y="735650"/>
                  <a:pt x="347529" y="1471301"/>
                  <a:pt x="487110" y="1914258"/>
                </a:cubicBezTo>
                <a:cubicBezTo>
                  <a:pt x="626691" y="2357215"/>
                  <a:pt x="658026" y="2563738"/>
                  <a:pt x="837488" y="2657742"/>
                </a:cubicBezTo>
                <a:cubicBezTo>
                  <a:pt x="1016950" y="2751746"/>
                  <a:pt x="1335992" y="2677683"/>
                  <a:pt x="1563880" y="2478281"/>
                </a:cubicBezTo>
                <a:cubicBezTo>
                  <a:pt x="1791768" y="2278879"/>
                  <a:pt x="1992594" y="1774677"/>
                  <a:pt x="2204815" y="1461331"/>
                </a:cubicBezTo>
                <a:cubicBezTo>
                  <a:pt x="2417036" y="1147985"/>
                  <a:pt x="2639227" y="737787"/>
                  <a:pt x="2837204" y="598206"/>
                </a:cubicBezTo>
                <a:cubicBezTo>
                  <a:pt x="3035181" y="458625"/>
                  <a:pt x="3137731" y="293406"/>
                  <a:pt x="3392680" y="623843"/>
                </a:cubicBezTo>
                <a:cubicBezTo>
                  <a:pt x="3647630" y="954280"/>
                  <a:pt x="4366901" y="2580830"/>
                  <a:pt x="4366901" y="2580830"/>
                </a:cubicBezTo>
                <a:lnTo>
                  <a:pt x="4366901" y="258083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3762770" y="3892293"/>
            <a:ext cx="3025211" cy="2639289"/>
          </a:xfrm>
          <a:custGeom>
            <a:avLst/>
            <a:gdLst>
              <a:gd name="connsiteX0" fmla="*/ 0 w 3025211"/>
              <a:gd name="connsiteY0" fmla="*/ 2580830 h 2639289"/>
              <a:gd name="connsiteX1" fmla="*/ 2042445 w 3025211"/>
              <a:gd name="connsiteY1" fmla="*/ 2589375 h 2639289"/>
              <a:gd name="connsiteX2" fmla="*/ 2640650 w 3025211"/>
              <a:gd name="connsiteY2" fmla="*/ 2042445 h 2639289"/>
              <a:gd name="connsiteX3" fmla="*/ 3025211 w 3025211"/>
              <a:gd name="connsiteY3" fmla="*/ 0 h 2639289"/>
            </a:gdLst>
            <a:ahLst/>
            <a:cxnLst>
              <a:cxn ang="0">
                <a:pos x="connsiteX0" y="connsiteY0"/>
              </a:cxn>
              <a:cxn ang="0">
                <a:pos x="connsiteX1" y="connsiteY1"/>
              </a:cxn>
              <a:cxn ang="0">
                <a:pos x="connsiteX2" y="connsiteY2"/>
              </a:cxn>
              <a:cxn ang="0">
                <a:pos x="connsiteX3" y="connsiteY3"/>
              </a:cxn>
            </a:cxnLst>
            <a:rect l="l" t="t" r="r" b="b"/>
            <a:pathLst>
              <a:path w="3025211" h="2639289">
                <a:moveTo>
                  <a:pt x="0" y="2580830"/>
                </a:moveTo>
                <a:cubicBezTo>
                  <a:pt x="801168" y="2629968"/>
                  <a:pt x="1602337" y="2679106"/>
                  <a:pt x="2042445" y="2589375"/>
                </a:cubicBezTo>
                <a:cubicBezTo>
                  <a:pt x="2482553" y="2499644"/>
                  <a:pt x="2476856" y="2474007"/>
                  <a:pt x="2640650" y="2042445"/>
                </a:cubicBezTo>
                <a:cubicBezTo>
                  <a:pt x="2804444" y="1610882"/>
                  <a:pt x="2914827" y="805441"/>
                  <a:pt x="3025211"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6643965" y="4448935"/>
            <a:ext cx="144016" cy="14401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275375" y="6459574"/>
            <a:ext cx="144016" cy="14401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438617" y="644586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V="1">
            <a:off x="4150585" y="6603590"/>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702794" y="6603590"/>
            <a:ext cx="26788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94600" y="6177127"/>
            <a:ext cx="93404" cy="260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39467" y="6261490"/>
            <a:ext cx="31776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347383" y="6069115"/>
            <a:ext cx="260902" cy="300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9906" y="6609175"/>
            <a:ext cx="3168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987343" y="6609175"/>
            <a:ext cx="288032" cy="204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6485674" y="4644323"/>
            <a:ext cx="439040" cy="264934"/>
          </a:xfrm>
          <a:custGeom>
            <a:avLst/>
            <a:gdLst>
              <a:gd name="connsiteX0" fmla="*/ 157029 w 439040"/>
              <a:gd name="connsiteY0" fmla="*/ 0 h 264934"/>
              <a:gd name="connsiteX1" fmla="*/ 20296 w 439040"/>
              <a:gd name="connsiteY1" fmla="*/ 162370 h 264934"/>
              <a:gd name="connsiteX2" fmla="*/ 45933 w 439040"/>
              <a:gd name="connsiteY2" fmla="*/ 264919 h 264934"/>
              <a:gd name="connsiteX3" fmla="*/ 439040 w 439040"/>
              <a:gd name="connsiteY3" fmla="*/ 170915 h 264934"/>
              <a:gd name="connsiteX4" fmla="*/ 439040 w 439040"/>
              <a:gd name="connsiteY4" fmla="*/ 170915 h 26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40" h="264934">
                <a:moveTo>
                  <a:pt x="157029" y="0"/>
                </a:moveTo>
                <a:cubicBezTo>
                  <a:pt x="97920" y="59108"/>
                  <a:pt x="38812" y="118217"/>
                  <a:pt x="20296" y="162370"/>
                </a:cubicBezTo>
                <a:cubicBezTo>
                  <a:pt x="1780" y="206523"/>
                  <a:pt x="-23858" y="263495"/>
                  <a:pt x="45933" y="264919"/>
                </a:cubicBezTo>
                <a:cubicBezTo>
                  <a:pt x="115724" y="266343"/>
                  <a:pt x="439040" y="170915"/>
                  <a:pt x="439040" y="170915"/>
                </a:cubicBezTo>
                <a:lnTo>
                  <a:pt x="439040" y="170915"/>
                </a:ln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6420512" y="4259092"/>
            <a:ext cx="492121" cy="163040"/>
          </a:xfrm>
          <a:custGeom>
            <a:avLst/>
            <a:gdLst>
              <a:gd name="connsiteX0" fmla="*/ 358923 w 492121"/>
              <a:gd name="connsiteY0" fmla="*/ 163040 h 163040"/>
              <a:gd name="connsiteX1" fmla="*/ 487110 w 492121"/>
              <a:gd name="connsiteY1" fmla="*/ 94674 h 163040"/>
              <a:gd name="connsiteX2" fmla="*/ 418744 w 492121"/>
              <a:gd name="connsiteY2" fmla="*/ 670 h 163040"/>
              <a:gd name="connsiteX3" fmla="*/ 0 w 492121"/>
              <a:gd name="connsiteY3" fmla="*/ 145948 h 163040"/>
              <a:gd name="connsiteX4" fmla="*/ 0 w 492121"/>
              <a:gd name="connsiteY4" fmla="*/ 145948 h 1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121" h="163040">
                <a:moveTo>
                  <a:pt x="358923" y="163040"/>
                </a:moveTo>
                <a:cubicBezTo>
                  <a:pt x="418031" y="142387"/>
                  <a:pt x="477140" y="121735"/>
                  <a:pt x="487110" y="94674"/>
                </a:cubicBezTo>
                <a:cubicBezTo>
                  <a:pt x="497080" y="67613"/>
                  <a:pt x="499929" y="-7876"/>
                  <a:pt x="418744" y="670"/>
                </a:cubicBezTo>
                <a:cubicBezTo>
                  <a:pt x="337559" y="9216"/>
                  <a:pt x="0" y="145948"/>
                  <a:pt x="0" y="145948"/>
                </a:cubicBezTo>
                <a:lnTo>
                  <a:pt x="0" y="145948"/>
                </a:lnTo>
              </a:path>
            </a:pathLst>
          </a:cu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7596336" y="5085184"/>
            <a:ext cx="1152128" cy="369332"/>
          </a:xfrm>
          <a:prstGeom prst="rect">
            <a:avLst/>
          </a:prstGeom>
          <a:noFill/>
        </p:spPr>
        <p:txBody>
          <a:bodyPr wrap="square" rtlCol="0">
            <a:spAutoFit/>
          </a:bodyPr>
          <a:lstStyle/>
          <a:p>
            <a:r>
              <a:rPr lang="en-GB" dirty="0" err="1" smtClean="0"/>
              <a:t>nullcline</a:t>
            </a:r>
            <a:endParaRPr lang="en-GB" dirty="0"/>
          </a:p>
        </p:txBody>
      </p:sp>
      <p:sp>
        <p:nvSpPr>
          <p:cNvPr id="21" name="TextBox 20"/>
          <p:cNvSpPr txBox="1"/>
          <p:nvPr/>
        </p:nvSpPr>
        <p:spPr>
          <a:xfrm>
            <a:off x="6372200" y="5805264"/>
            <a:ext cx="1152128" cy="369332"/>
          </a:xfrm>
          <a:prstGeom prst="rect">
            <a:avLst/>
          </a:prstGeom>
          <a:noFill/>
        </p:spPr>
        <p:txBody>
          <a:bodyPr wrap="square" rtlCol="0">
            <a:spAutoFit/>
          </a:bodyPr>
          <a:lstStyle/>
          <a:p>
            <a:r>
              <a:rPr lang="en-GB" dirty="0" err="1" smtClean="0"/>
              <a:t>nullcline</a:t>
            </a:r>
            <a:endParaRPr lang="en-GB" dirty="0"/>
          </a:p>
        </p:txBody>
      </p:sp>
      <p:sp>
        <p:nvSpPr>
          <p:cNvPr id="22" name="TextBox 21"/>
          <p:cNvSpPr txBox="1"/>
          <p:nvPr/>
        </p:nvSpPr>
        <p:spPr>
          <a:xfrm>
            <a:off x="3491880" y="5805264"/>
            <a:ext cx="1224136" cy="646331"/>
          </a:xfrm>
          <a:prstGeom prst="rect">
            <a:avLst/>
          </a:prstGeom>
          <a:noFill/>
        </p:spPr>
        <p:txBody>
          <a:bodyPr wrap="square" rtlCol="0">
            <a:spAutoFit/>
          </a:bodyPr>
          <a:lstStyle/>
          <a:p>
            <a:r>
              <a:rPr lang="en-GB" dirty="0" smtClean="0"/>
              <a:t>Stable node</a:t>
            </a:r>
            <a:endParaRPr lang="en-GB" dirty="0"/>
          </a:p>
        </p:txBody>
      </p:sp>
      <p:sp>
        <p:nvSpPr>
          <p:cNvPr id="23" name="TextBox 22"/>
          <p:cNvSpPr txBox="1"/>
          <p:nvPr/>
        </p:nvSpPr>
        <p:spPr>
          <a:xfrm>
            <a:off x="5333642" y="6574747"/>
            <a:ext cx="1097660" cy="369332"/>
          </a:xfrm>
          <a:prstGeom prst="rect">
            <a:avLst/>
          </a:prstGeom>
          <a:noFill/>
        </p:spPr>
        <p:txBody>
          <a:bodyPr wrap="square" rtlCol="0">
            <a:spAutoFit/>
          </a:bodyPr>
          <a:lstStyle/>
          <a:p>
            <a:r>
              <a:rPr lang="en-GB" dirty="0" smtClean="0"/>
              <a:t>Saddle</a:t>
            </a:r>
            <a:endParaRPr lang="en-GB" dirty="0"/>
          </a:p>
        </p:txBody>
      </p:sp>
      <p:sp>
        <p:nvSpPr>
          <p:cNvPr id="24" name="TextBox 23"/>
          <p:cNvSpPr txBox="1"/>
          <p:nvPr/>
        </p:nvSpPr>
        <p:spPr>
          <a:xfrm>
            <a:off x="6876256" y="3861048"/>
            <a:ext cx="1097660" cy="646331"/>
          </a:xfrm>
          <a:prstGeom prst="rect">
            <a:avLst/>
          </a:prstGeom>
          <a:noFill/>
        </p:spPr>
        <p:txBody>
          <a:bodyPr wrap="square" rtlCol="0">
            <a:spAutoFit/>
          </a:bodyPr>
          <a:lstStyle/>
          <a:p>
            <a:r>
              <a:rPr lang="en-GB" dirty="0" smtClean="0"/>
              <a:t>Unstable Focus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 analysis</a:t>
            </a:r>
          </a:p>
        </p:txBody>
      </p:sp>
      <p:sp>
        <p:nvSpPr>
          <p:cNvPr id="3" name="Content Placeholder 2"/>
          <p:cNvSpPr>
            <a:spLocks noGrp="1"/>
          </p:cNvSpPr>
          <p:nvPr>
            <p:ph idx="1"/>
          </p:nvPr>
        </p:nvSpPr>
        <p:spPr>
          <a:xfrm>
            <a:off x="304800" y="1554163"/>
            <a:ext cx="8686800" cy="2954957"/>
          </a:xfrm>
        </p:spPr>
        <p:txBody>
          <a:bodyPr>
            <a:normAutofit fontScale="85000" lnSpcReduction="20000"/>
          </a:bodyPr>
          <a:lstStyle/>
          <a:p>
            <a:r>
              <a:rPr lang="en-GB" dirty="0" smtClean="0"/>
              <a:t>Depending on external input (  ) the </a:t>
            </a:r>
            <a:r>
              <a:rPr lang="en-GB" dirty="0" err="1" smtClean="0"/>
              <a:t>nullclines</a:t>
            </a:r>
            <a:r>
              <a:rPr lang="en-GB" dirty="0" smtClean="0"/>
              <a:t> shift and the system that converged previously to a stable node or focus experiences a change moving it onto a limit cycle trajectory </a:t>
            </a:r>
            <a:r>
              <a:rPr lang="en-GB" dirty="0" smtClean="0">
                <a:sym typeface="Wingdings" pitchFamily="2" charset="2"/>
              </a:rPr>
              <a:t> silent neuron becomes a spiking neurons</a:t>
            </a:r>
            <a:endParaRPr lang="en-GB" dirty="0" smtClean="0"/>
          </a:p>
          <a:p>
            <a:r>
              <a:rPr lang="en-GB" dirty="0" smtClean="0"/>
              <a:t>Alternatively the system may be on small scale limit cycle and switches to a larger size limit cycle </a:t>
            </a:r>
            <a:r>
              <a:rPr lang="en-GB" dirty="0" smtClean="0">
                <a:sym typeface="Wingdings" pitchFamily="2" charset="2"/>
              </a:rPr>
              <a:t> neuron with sub-threshold activity starts spiking</a:t>
            </a:r>
          </a:p>
          <a:p>
            <a:r>
              <a:rPr lang="en-GB" dirty="0" smtClean="0">
                <a:sym typeface="Wingdings" pitchFamily="2" charset="2"/>
              </a:rPr>
              <a:t>Reverse transition: the spiking stops</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19</a:t>
            </a:fld>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409872284"/>
              </p:ext>
            </p:extLst>
          </p:nvPr>
        </p:nvGraphicFramePr>
        <p:xfrm>
          <a:off x="4923202" y="1586508"/>
          <a:ext cx="290573" cy="402332"/>
        </p:xfrm>
        <a:graphic>
          <a:graphicData uri="http://schemas.openxmlformats.org/presentationml/2006/ole">
            <mc:AlternateContent xmlns:mc="http://schemas.openxmlformats.org/markup-compatibility/2006">
              <mc:Choice xmlns:v="urn:schemas-microsoft-com:vml" Requires="v">
                <p:oleObj spid="_x0000_s33808" name="Equation" r:id="rId3" imgW="164880" imgH="228600" progId="Equation.3">
                  <p:embed/>
                </p:oleObj>
              </mc:Choice>
              <mc:Fallback>
                <p:oleObj name="Equation" r:id="rId3" imgW="164880" imgH="22860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202" y="1586508"/>
                        <a:ext cx="290573" cy="4023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a:xfrm rot="10551249">
            <a:off x="1304797" y="4704198"/>
            <a:ext cx="136815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urved Connector 6"/>
          <p:cNvCxnSpPr/>
          <p:nvPr/>
        </p:nvCxnSpPr>
        <p:spPr>
          <a:xfrm rot="10800000" flipV="1">
            <a:off x="1762605" y="4920222"/>
            <a:ext cx="540061" cy="432050"/>
          </a:xfrm>
          <a:prstGeom prst="curvedConnector3">
            <a:avLst>
              <a:gd name="adj1" fmla="val 15760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234537" y="5028234"/>
            <a:ext cx="136258"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028756" y="5403369"/>
            <a:ext cx="136258"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694476" y="5403369"/>
            <a:ext cx="136258"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a:off x="1830734" y="5547385"/>
            <a:ext cx="19802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19174" y="5424278"/>
            <a:ext cx="245663"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3456168" y="5025375"/>
            <a:ext cx="50405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rot="10551249">
            <a:off x="4833189" y="4704198"/>
            <a:ext cx="136815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urved Connector 14"/>
          <p:cNvCxnSpPr/>
          <p:nvPr/>
        </p:nvCxnSpPr>
        <p:spPr>
          <a:xfrm rot="10800000" flipV="1">
            <a:off x="5290997" y="4920222"/>
            <a:ext cx="540061" cy="432050"/>
          </a:xfrm>
          <a:prstGeom prst="curvedConnector3">
            <a:avLst>
              <a:gd name="adj1" fmla="val 15760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762929" y="5028234"/>
            <a:ext cx="136258"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557147" y="5403369"/>
            <a:ext cx="205781" cy="1440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583991" y="5403369"/>
            <a:ext cx="68129"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2094451" y="5619393"/>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48064" y="5507128"/>
            <a:ext cx="337075" cy="402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868144" y="5259353"/>
            <a:ext cx="337075"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30734" y="5136247"/>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96885" y="5136249"/>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762605" y="5619393"/>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267744" y="5403369"/>
            <a:ext cx="288032"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652120" y="5187345"/>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652120" y="5589240"/>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251520" y="5907425"/>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1181070" y="5937578"/>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4406959" y="5803742"/>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5336509" y="5833895"/>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6293638" y="5875750"/>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7223188" y="5905903"/>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8151375" y="5947758"/>
            <a:ext cx="957129" cy="649594"/>
          </a:xfrm>
          <a:custGeom>
            <a:avLst/>
            <a:gdLst>
              <a:gd name="connsiteX0" fmla="*/ 0 w 957129"/>
              <a:gd name="connsiteY0" fmla="*/ 393107 h 649594"/>
              <a:gd name="connsiteX1" fmla="*/ 68366 w 957129"/>
              <a:gd name="connsiteY1" fmla="*/ 410198 h 649594"/>
              <a:gd name="connsiteX2" fmla="*/ 94004 w 957129"/>
              <a:gd name="connsiteY2" fmla="*/ 427290 h 649594"/>
              <a:gd name="connsiteX3" fmla="*/ 145278 w 957129"/>
              <a:gd name="connsiteY3" fmla="*/ 435836 h 649594"/>
              <a:gd name="connsiteX4" fmla="*/ 282011 w 957129"/>
              <a:gd name="connsiteY4" fmla="*/ 427290 h 649594"/>
              <a:gd name="connsiteX5" fmla="*/ 307649 w 957129"/>
              <a:gd name="connsiteY5" fmla="*/ 418744 h 649594"/>
              <a:gd name="connsiteX6" fmla="*/ 384561 w 957129"/>
              <a:gd name="connsiteY6" fmla="*/ 358923 h 649594"/>
              <a:gd name="connsiteX7" fmla="*/ 410198 w 957129"/>
              <a:gd name="connsiteY7" fmla="*/ 341832 h 649594"/>
              <a:gd name="connsiteX8" fmla="*/ 435835 w 957129"/>
              <a:gd name="connsiteY8" fmla="*/ 290557 h 649594"/>
              <a:gd name="connsiteX9" fmla="*/ 478564 w 957129"/>
              <a:gd name="connsiteY9" fmla="*/ 230736 h 649594"/>
              <a:gd name="connsiteX10" fmla="*/ 504202 w 957129"/>
              <a:gd name="connsiteY10" fmla="*/ 179462 h 649594"/>
              <a:gd name="connsiteX11" fmla="*/ 512748 w 957129"/>
              <a:gd name="connsiteY11" fmla="*/ 153824 h 649594"/>
              <a:gd name="connsiteX12" fmla="*/ 529839 w 957129"/>
              <a:gd name="connsiteY12" fmla="*/ 128187 h 649594"/>
              <a:gd name="connsiteX13" fmla="*/ 546931 w 957129"/>
              <a:gd name="connsiteY13" fmla="*/ 76912 h 649594"/>
              <a:gd name="connsiteX14" fmla="*/ 564022 w 957129"/>
              <a:gd name="connsiteY14" fmla="*/ 25637 h 649594"/>
              <a:gd name="connsiteX15" fmla="*/ 572568 w 957129"/>
              <a:gd name="connsiteY15" fmla="*/ 0 h 649594"/>
              <a:gd name="connsiteX16" fmla="*/ 564022 w 957129"/>
              <a:gd name="connsiteY16" fmla="*/ 128187 h 649594"/>
              <a:gd name="connsiteX17" fmla="*/ 555477 w 957129"/>
              <a:gd name="connsiteY17" fmla="*/ 162370 h 649594"/>
              <a:gd name="connsiteX18" fmla="*/ 546931 w 957129"/>
              <a:gd name="connsiteY18" fmla="*/ 222191 h 649594"/>
              <a:gd name="connsiteX19" fmla="*/ 529839 w 957129"/>
              <a:gd name="connsiteY19" fmla="*/ 341832 h 649594"/>
              <a:gd name="connsiteX20" fmla="*/ 521293 w 957129"/>
              <a:gd name="connsiteY20" fmla="*/ 418744 h 649594"/>
              <a:gd name="connsiteX21" fmla="*/ 512748 w 957129"/>
              <a:gd name="connsiteY21" fmla="*/ 470019 h 649594"/>
              <a:gd name="connsiteX22" fmla="*/ 504202 w 957129"/>
              <a:gd name="connsiteY22" fmla="*/ 546931 h 649594"/>
              <a:gd name="connsiteX23" fmla="*/ 512748 w 957129"/>
              <a:gd name="connsiteY23" fmla="*/ 649480 h 649594"/>
              <a:gd name="connsiteX24" fmla="*/ 555477 w 957129"/>
              <a:gd name="connsiteY24" fmla="*/ 589660 h 649594"/>
              <a:gd name="connsiteX25" fmla="*/ 572568 w 957129"/>
              <a:gd name="connsiteY25" fmla="*/ 521293 h 649594"/>
              <a:gd name="connsiteX26" fmla="*/ 581114 w 957129"/>
              <a:gd name="connsiteY26" fmla="*/ 495656 h 649594"/>
              <a:gd name="connsiteX27" fmla="*/ 598206 w 957129"/>
              <a:gd name="connsiteY27" fmla="*/ 470019 h 649594"/>
              <a:gd name="connsiteX28" fmla="*/ 606751 w 957129"/>
              <a:gd name="connsiteY28" fmla="*/ 444381 h 649594"/>
              <a:gd name="connsiteX29" fmla="*/ 615297 w 957129"/>
              <a:gd name="connsiteY29" fmla="*/ 401652 h 649594"/>
              <a:gd name="connsiteX30" fmla="*/ 640935 w 957129"/>
              <a:gd name="connsiteY30" fmla="*/ 384561 h 649594"/>
              <a:gd name="connsiteX31" fmla="*/ 666572 w 957129"/>
              <a:gd name="connsiteY31" fmla="*/ 393107 h 649594"/>
              <a:gd name="connsiteX32" fmla="*/ 717847 w 957129"/>
              <a:gd name="connsiteY32" fmla="*/ 418744 h 649594"/>
              <a:gd name="connsiteX33" fmla="*/ 888763 w 957129"/>
              <a:gd name="connsiteY33" fmla="*/ 427290 h 649594"/>
              <a:gd name="connsiteX34" fmla="*/ 957129 w 957129"/>
              <a:gd name="connsiteY34" fmla="*/ 435836 h 6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7129" h="649594">
                <a:moveTo>
                  <a:pt x="0" y="393107"/>
                </a:moveTo>
                <a:cubicBezTo>
                  <a:pt x="16256" y="396358"/>
                  <a:pt x="50845" y="401437"/>
                  <a:pt x="68366" y="410198"/>
                </a:cubicBezTo>
                <a:cubicBezTo>
                  <a:pt x="77553" y="414791"/>
                  <a:pt x="84260" y="424042"/>
                  <a:pt x="94004" y="427290"/>
                </a:cubicBezTo>
                <a:cubicBezTo>
                  <a:pt x="110442" y="432769"/>
                  <a:pt x="128187" y="432987"/>
                  <a:pt x="145278" y="435836"/>
                </a:cubicBezTo>
                <a:cubicBezTo>
                  <a:pt x="190856" y="432987"/>
                  <a:pt x="236595" y="432071"/>
                  <a:pt x="282011" y="427290"/>
                </a:cubicBezTo>
                <a:cubicBezTo>
                  <a:pt x="290970" y="426347"/>
                  <a:pt x="299774" y="423119"/>
                  <a:pt x="307649" y="418744"/>
                </a:cubicBezTo>
                <a:cubicBezTo>
                  <a:pt x="385404" y="375547"/>
                  <a:pt x="334734" y="400445"/>
                  <a:pt x="384561" y="358923"/>
                </a:cubicBezTo>
                <a:cubicBezTo>
                  <a:pt x="392451" y="352348"/>
                  <a:pt x="401652" y="347529"/>
                  <a:pt x="410198" y="341832"/>
                </a:cubicBezTo>
                <a:cubicBezTo>
                  <a:pt x="459186" y="268350"/>
                  <a:pt x="400451" y="361325"/>
                  <a:pt x="435835" y="290557"/>
                </a:cubicBezTo>
                <a:cubicBezTo>
                  <a:pt x="442080" y="278068"/>
                  <a:pt x="472764" y="238469"/>
                  <a:pt x="478564" y="230736"/>
                </a:cubicBezTo>
                <a:cubicBezTo>
                  <a:pt x="500046" y="166294"/>
                  <a:pt x="471067" y="245730"/>
                  <a:pt x="504202" y="179462"/>
                </a:cubicBezTo>
                <a:cubicBezTo>
                  <a:pt x="508231" y="171405"/>
                  <a:pt x="508719" y="161881"/>
                  <a:pt x="512748" y="153824"/>
                </a:cubicBezTo>
                <a:cubicBezTo>
                  <a:pt x="517341" y="144638"/>
                  <a:pt x="525668" y="137572"/>
                  <a:pt x="529839" y="128187"/>
                </a:cubicBezTo>
                <a:cubicBezTo>
                  <a:pt x="537156" y="111724"/>
                  <a:pt x="541234" y="94004"/>
                  <a:pt x="546931" y="76912"/>
                </a:cubicBezTo>
                <a:lnTo>
                  <a:pt x="564022" y="25637"/>
                </a:lnTo>
                <a:lnTo>
                  <a:pt x="572568" y="0"/>
                </a:lnTo>
                <a:cubicBezTo>
                  <a:pt x="569719" y="42729"/>
                  <a:pt x="568505" y="85598"/>
                  <a:pt x="564022" y="128187"/>
                </a:cubicBezTo>
                <a:cubicBezTo>
                  <a:pt x="562793" y="139867"/>
                  <a:pt x="557578" y="150814"/>
                  <a:pt x="555477" y="162370"/>
                </a:cubicBezTo>
                <a:cubicBezTo>
                  <a:pt x="551874" y="182188"/>
                  <a:pt x="549155" y="202171"/>
                  <a:pt x="546931" y="222191"/>
                </a:cubicBezTo>
                <a:cubicBezTo>
                  <a:pt x="534449" y="334527"/>
                  <a:pt x="549228" y="283665"/>
                  <a:pt x="529839" y="341832"/>
                </a:cubicBezTo>
                <a:cubicBezTo>
                  <a:pt x="526990" y="367469"/>
                  <a:pt x="524702" y="393175"/>
                  <a:pt x="521293" y="418744"/>
                </a:cubicBezTo>
                <a:cubicBezTo>
                  <a:pt x="519003" y="435919"/>
                  <a:pt x="515038" y="452844"/>
                  <a:pt x="512748" y="470019"/>
                </a:cubicBezTo>
                <a:cubicBezTo>
                  <a:pt x="509339" y="495588"/>
                  <a:pt x="507051" y="521294"/>
                  <a:pt x="504202" y="546931"/>
                </a:cubicBezTo>
                <a:cubicBezTo>
                  <a:pt x="507051" y="581114"/>
                  <a:pt x="497408" y="618800"/>
                  <a:pt x="512748" y="649480"/>
                </a:cubicBezTo>
                <a:cubicBezTo>
                  <a:pt x="514262" y="652507"/>
                  <a:pt x="552324" y="594390"/>
                  <a:pt x="555477" y="589660"/>
                </a:cubicBezTo>
                <a:cubicBezTo>
                  <a:pt x="561174" y="566871"/>
                  <a:pt x="565139" y="543578"/>
                  <a:pt x="572568" y="521293"/>
                </a:cubicBezTo>
                <a:cubicBezTo>
                  <a:pt x="575417" y="512747"/>
                  <a:pt x="577085" y="503713"/>
                  <a:pt x="581114" y="495656"/>
                </a:cubicBezTo>
                <a:cubicBezTo>
                  <a:pt x="585707" y="486470"/>
                  <a:pt x="592509" y="478565"/>
                  <a:pt x="598206" y="470019"/>
                </a:cubicBezTo>
                <a:cubicBezTo>
                  <a:pt x="601054" y="461473"/>
                  <a:pt x="604566" y="453120"/>
                  <a:pt x="606751" y="444381"/>
                </a:cubicBezTo>
                <a:cubicBezTo>
                  <a:pt x="610274" y="430290"/>
                  <a:pt x="608090" y="414263"/>
                  <a:pt x="615297" y="401652"/>
                </a:cubicBezTo>
                <a:cubicBezTo>
                  <a:pt x="620393" y="392734"/>
                  <a:pt x="632389" y="390258"/>
                  <a:pt x="640935" y="384561"/>
                </a:cubicBezTo>
                <a:cubicBezTo>
                  <a:pt x="649481" y="387410"/>
                  <a:pt x="658515" y="389079"/>
                  <a:pt x="666572" y="393107"/>
                </a:cubicBezTo>
                <a:cubicBezTo>
                  <a:pt x="689011" y="404326"/>
                  <a:pt x="691845" y="416483"/>
                  <a:pt x="717847" y="418744"/>
                </a:cubicBezTo>
                <a:cubicBezTo>
                  <a:pt x="774676" y="423686"/>
                  <a:pt x="831791" y="424441"/>
                  <a:pt x="888763" y="427290"/>
                </a:cubicBezTo>
                <a:cubicBezTo>
                  <a:pt x="927912" y="440340"/>
                  <a:pt x="905392" y="435836"/>
                  <a:pt x="957129" y="435836"/>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5" name="Straight Connector 34"/>
          <p:cNvCxnSpPr/>
          <p:nvPr/>
        </p:nvCxnSpPr>
        <p:spPr>
          <a:xfrm>
            <a:off x="2138199" y="6371148"/>
            <a:ext cx="17137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8114" y="5187345"/>
            <a:ext cx="929550" cy="646331"/>
          </a:xfrm>
          <a:prstGeom prst="rect">
            <a:avLst/>
          </a:prstGeom>
          <a:noFill/>
        </p:spPr>
        <p:txBody>
          <a:bodyPr wrap="square" rtlCol="0">
            <a:spAutoFit/>
          </a:bodyPr>
          <a:lstStyle/>
          <a:p>
            <a:r>
              <a:rPr lang="en-GB" dirty="0" smtClean="0"/>
              <a:t>Stable node</a:t>
            </a:r>
            <a:endParaRPr lang="en-GB" dirty="0"/>
          </a:p>
        </p:txBody>
      </p:sp>
      <p:sp>
        <p:nvSpPr>
          <p:cNvPr id="37" name="TextBox 36"/>
          <p:cNvSpPr txBox="1"/>
          <p:nvPr/>
        </p:nvSpPr>
        <p:spPr>
          <a:xfrm>
            <a:off x="2275173" y="5554011"/>
            <a:ext cx="864096" cy="369332"/>
          </a:xfrm>
          <a:prstGeom prst="rect">
            <a:avLst/>
          </a:prstGeom>
          <a:noFill/>
        </p:spPr>
        <p:txBody>
          <a:bodyPr wrap="square" rtlCol="0">
            <a:spAutoFit/>
          </a:bodyPr>
          <a:lstStyle/>
          <a:p>
            <a:r>
              <a:rPr lang="en-GB" dirty="0" smtClean="0"/>
              <a:t>Saddle</a:t>
            </a:r>
            <a:endParaRPr lang="en-GB" dirty="0"/>
          </a:p>
        </p:txBody>
      </p:sp>
      <p:sp>
        <p:nvSpPr>
          <p:cNvPr id="38" name="TextBox 37"/>
          <p:cNvSpPr txBox="1"/>
          <p:nvPr/>
        </p:nvSpPr>
        <p:spPr>
          <a:xfrm>
            <a:off x="5940152" y="5373216"/>
            <a:ext cx="1622694" cy="369332"/>
          </a:xfrm>
          <a:prstGeom prst="rect">
            <a:avLst/>
          </a:prstGeom>
          <a:noFill/>
        </p:spPr>
        <p:txBody>
          <a:bodyPr wrap="square" rtlCol="0">
            <a:spAutoFit/>
          </a:bodyPr>
          <a:lstStyle/>
          <a:p>
            <a:r>
              <a:rPr lang="en-GB" dirty="0" smtClean="0"/>
              <a:t>Saddle-node</a:t>
            </a:r>
            <a:endParaRPr lang="en-GB" dirty="0"/>
          </a:p>
        </p:txBody>
      </p:sp>
    </p:spTree>
    <p:extLst>
      <p:ext uri="{BB962C8B-B14F-4D97-AF65-F5344CB8AC3E}">
        <p14:creationId xmlns:p14="http://schemas.microsoft.com/office/powerpoint/2010/main" val="279789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The brain</a:t>
            </a:r>
          </a:p>
          <a:p>
            <a:r>
              <a:rPr lang="en-GB" dirty="0" smtClean="0"/>
              <a:t>Neurons and information</a:t>
            </a:r>
          </a:p>
          <a:p>
            <a:r>
              <a:rPr lang="en-GB" dirty="0" smtClean="0"/>
              <a:t>Computational models</a:t>
            </a:r>
          </a:p>
          <a:p>
            <a:r>
              <a:rPr lang="en-GB" dirty="0" smtClean="0"/>
              <a:t>Mathematical and computational analysis</a:t>
            </a:r>
          </a:p>
          <a:p>
            <a:r>
              <a:rPr lang="en-GB" dirty="0" smtClean="0"/>
              <a:t>Back to biology</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 analysis</a:t>
            </a:r>
          </a:p>
        </p:txBody>
      </p:sp>
      <p:sp>
        <p:nvSpPr>
          <p:cNvPr id="3" name="Content Placeholder 2"/>
          <p:cNvSpPr>
            <a:spLocks noGrp="1"/>
          </p:cNvSpPr>
          <p:nvPr>
            <p:ph idx="1"/>
          </p:nvPr>
        </p:nvSpPr>
        <p:spPr>
          <a:xfrm>
            <a:off x="304800" y="1554163"/>
            <a:ext cx="8686800" cy="1370782"/>
          </a:xfrm>
        </p:spPr>
        <p:txBody>
          <a:bodyPr>
            <a:normAutofit fontScale="92500" lnSpcReduction="10000"/>
          </a:bodyPr>
          <a:lstStyle/>
          <a:p>
            <a:r>
              <a:rPr lang="en-GB" dirty="0" smtClean="0"/>
              <a:t>Bifurcation analysis – how is the qualitative behaviour of the system changing as the parameters change (e.g. external input current)</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20</a:t>
            </a:fld>
            <a:endParaRPr lang="en-GB"/>
          </a:p>
        </p:txBody>
      </p:sp>
      <p:sp>
        <p:nvSpPr>
          <p:cNvPr id="6" name="Freeform 5"/>
          <p:cNvSpPr/>
          <p:nvPr/>
        </p:nvSpPr>
        <p:spPr>
          <a:xfrm>
            <a:off x="150233" y="3216067"/>
            <a:ext cx="4366901" cy="2698164"/>
          </a:xfrm>
          <a:custGeom>
            <a:avLst/>
            <a:gdLst>
              <a:gd name="connsiteX0" fmla="*/ 0 w 4366901"/>
              <a:gd name="connsiteY0" fmla="*/ 0 h 2698164"/>
              <a:gd name="connsiteX1" fmla="*/ 487110 w 4366901"/>
              <a:gd name="connsiteY1" fmla="*/ 1914258 h 2698164"/>
              <a:gd name="connsiteX2" fmla="*/ 837488 w 4366901"/>
              <a:gd name="connsiteY2" fmla="*/ 2657742 h 2698164"/>
              <a:gd name="connsiteX3" fmla="*/ 1563880 w 4366901"/>
              <a:gd name="connsiteY3" fmla="*/ 2478281 h 2698164"/>
              <a:gd name="connsiteX4" fmla="*/ 2204815 w 4366901"/>
              <a:gd name="connsiteY4" fmla="*/ 1461331 h 2698164"/>
              <a:gd name="connsiteX5" fmla="*/ 2837204 w 4366901"/>
              <a:gd name="connsiteY5" fmla="*/ 598206 h 2698164"/>
              <a:gd name="connsiteX6" fmla="*/ 3392680 w 4366901"/>
              <a:gd name="connsiteY6" fmla="*/ 623843 h 2698164"/>
              <a:gd name="connsiteX7" fmla="*/ 4366901 w 4366901"/>
              <a:gd name="connsiteY7" fmla="*/ 2580830 h 2698164"/>
              <a:gd name="connsiteX8" fmla="*/ 4366901 w 4366901"/>
              <a:gd name="connsiteY8" fmla="*/ 2580830 h 269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6901" h="2698164">
                <a:moveTo>
                  <a:pt x="0" y="0"/>
                </a:moveTo>
                <a:cubicBezTo>
                  <a:pt x="173764" y="735650"/>
                  <a:pt x="347529" y="1471301"/>
                  <a:pt x="487110" y="1914258"/>
                </a:cubicBezTo>
                <a:cubicBezTo>
                  <a:pt x="626691" y="2357215"/>
                  <a:pt x="658026" y="2563738"/>
                  <a:pt x="837488" y="2657742"/>
                </a:cubicBezTo>
                <a:cubicBezTo>
                  <a:pt x="1016950" y="2751746"/>
                  <a:pt x="1335992" y="2677683"/>
                  <a:pt x="1563880" y="2478281"/>
                </a:cubicBezTo>
                <a:cubicBezTo>
                  <a:pt x="1791768" y="2278879"/>
                  <a:pt x="1992594" y="1774677"/>
                  <a:pt x="2204815" y="1461331"/>
                </a:cubicBezTo>
                <a:cubicBezTo>
                  <a:pt x="2417036" y="1147985"/>
                  <a:pt x="2639227" y="737787"/>
                  <a:pt x="2837204" y="598206"/>
                </a:cubicBezTo>
                <a:cubicBezTo>
                  <a:pt x="3035181" y="458625"/>
                  <a:pt x="3137731" y="293406"/>
                  <a:pt x="3392680" y="623843"/>
                </a:cubicBezTo>
                <a:cubicBezTo>
                  <a:pt x="3647630" y="954280"/>
                  <a:pt x="4366901" y="2580830"/>
                  <a:pt x="4366901" y="2580830"/>
                </a:cubicBezTo>
                <a:lnTo>
                  <a:pt x="4366901" y="258083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107504" y="3113518"/>
            <a:ext cx="3025211" cy="2639289"/>
          </a:xfrm>
          <a:custGeom>
            <a:avLst/>
            <a:gdLst>
              <a:gd name="connsiteX0" fmla="*/ 0 w 3025211"/>
              <a:gd name="connsiteY0" fmla="*/ 2580830 h 2639289"/>
              <a:gd name="connsiteX1" fmla="*/ 2042445 w 3025211"/>
              <a:gd name="connsiteY1" fmla="*/ 2589375 h 2639289"/>
              <a:gd name="connsiteX2" fmla="*/ 2640650 w 3025211"/>
              <a:gd name="connsiteY2" fmla="*/ 2042445 h 2639289"/>
              <a:gd name="connsiteX3" fmla="*/ 3025211 w 3025211"/>
              <a:gd name="connsiteY3" fmla="*/ 0 h 2639289"/>
            </a:gdLst>
            <a:ahLst/>
            <a:cxnLst>
              <a:cxn ang="0">
                <a:pos x="connsiteX0" y="connsiteY0"/>
              </a:cxn>
              <a:cxn ang="0">
                <a:pos x="connsiteX1" y="connsiteY1"/>
              </a:cxn>
              <a:cxn ang="0">
                <a:pos x="connsiteX2" y="connsiteY2"/>
              </a:cxn>
              <a:cxn ang="0">
                <a:pos x="connsiteX3" y="connsiteY3"/>
              </a:cxn>
            </a:cxnLst>
            <a:rect l="l" t="t" r="r" b="b"/>
            <a:pathLst>
              <a:path w="3025211" h="2639289">
                <a:moveTo>
                  <a:pt x="0" y="2580830"/>
                </a:moveTo>
                <a:cubicBezTo>
                  <a:pt x="801168" y="2629968"/>
                  <a:pt x="1602337" y="2679106"/>
                  <a:pt x="2042445" y="2589375"/>
                </a:cubicBezTo>
                <a:cubicBezTo>
                  <a:pt x="2482553" y="2499644"/>
                  <a:pt x="2476856" y="2474007"/>
                  <a:pt x="2640650" y="2042445"/>
                </a:cubicBezTo>
                <a:cubicBezTo>
                  <a:pt x="2804444" y="1610882"/>
                  <a:pt x="2914827" y="805441"/>
                  <a:pt x="3025211"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2988699" y="3670160"/>
            <a:ext cx="144016" cy="14401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20109" y="5680799"/>
            <a:ext cx="144016" cy="14401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79770" y="5667090"/>
            <a:ext cx="147597" cy="140151"/>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a:off x="484686" y="5085184"/>
            <a:ext cx="93404" cy="26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4741603" y="3216067"/>
            <a:ext cx="4366901" cy="2698164"/>
          </a:xfrm>
          <a:custGeom>
            <a:avLst/>
            <a:gdLst>
              <a:gd name="connsiteX0" fmla="*/ 0 w 4366901"/>
              <a:gd name="connsiteY0" fmla="*/ 0 h 2698164"/>
              <a:gd name="connsiteX1" fmla="*/ 487110 w 4366901"/>
              <a:gd name="connsiteY1" fmla="*/ 1914258 h 2698164"/>
              <a:gd name="connsiteX2" fmla="*/ 837488 w 4366901"/>
              <a:gd name="connsiteY2" fmla="*/ 2657742 h 2698164"/>
              <a:gd name="connsiteX3" fmla="*/ 1563880 w 4366901"/>
              <a:gd name="connsiteY3" fmla="*/ 2478281 h 2698164"/>
              <a:gd name="connsiteX4" fmla="*/ 2204815 w 4366901"/>
              <a:gd name="connsiteY4" fmla="*/ 1461331 h 2698164"/>
              <a:gd name="connsiteX5" fmla="*/ 2837204 w 4366901"/>
              <a:gd name="connsiteY5" fmla="*/ 598206 h 2698164"/>
              <a:gd name="connsiteX6" fmla="*/ 3392680 w 4366901"/>
              <a:gd name="connsiteY6" fmla="*/ 623843 h 2698164"/>
              <a:gd name="connsiteX7" fmla="*/ 4366901 w 4366901"/>
              <a:gd name="connsiteY7" fmla="*/ 2580830 h 2698164"/>
              <a:gd name="connsiteX8" fmla="*/ 4366901 w 4366901"/>
              <a:gd name="connsiteY8" fmla="*/ 2580830 h 269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6901" h="2698164">
                <a:moveTo>
                  <a:pt x="0" y="0"/>
                </a:moveTo>
                <a:cubicBezTo>
                  <a:pt x="173764" y="735650"/>
                  <a:pt x="347529" y="1471301"/>
                  <a:pt x="487110" y="1914258"/>
                </a:cubicBezTo>
                <a:cubicBezTo>
                  <a:pt x="626691" y="2357215"/>
                  <a:pt x="658026" y="2563738"/>
                  <a:pt x="837488" y="2657742"/>
                </a:cubicBezTo>
                <a:cubicBezTo>
                  <a:pt x="1016950" y="2751746"/>
                  <a:pt x="1335992" y="2677683"/>
                  <a:pt x="1563880" y="2478281"/>
                </a:cubicBezTo>
                <a:cubicBezTo>
                  <a:pt x="1791768" y="2278879"/>
                  <a:pt x="1992594" y="1774677"/>
                  <a:pt x="2204815" y="1461331"/>
                </a:cubicBezTo>
                <a:cubicBezTo>
                  <a:pt x="2417036" y="1147985"/>
                  <a:pt x="2639227" y="737787"/>
                  <a:pt x="2837204" y="598206"/>
                </a:cubicBezTo>
                <a:cubicBezTo>
                  <a:pt x="3035181" y="458625"/>
                  <a:pt x="3137731" y="293406"/>
                  <a:pt x="3392680" y="623843"/>
                </a:cubicBezTo>
                <a:cubicBezTo>
                  <a:pt x="3647630" y="954280"/>
                  <a:pt x="4366901" y="2580830"/>
                  <a:pt x="4366901" y="2580830"/>
                </a:cubicBezTo>
                <a:lnTo>
                  <a:pt x="4366901" y="258083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4698874" y="3113518"/>
            <a:ext cx="3025211" cy="2639289"/>
          </a:xfrm>
          <a:custGeom>
            <a:avLst/>
            <a:gdLst>
              <a:gd name="connsiteX0" fmla="*/ 0 w 3025211"/>
              <a:gd name="connsiteY0" fmla="*/ 2580830 h 2639289"/>
              <a:gd name="connsiteX1" fmla="*/ 2042445 w 3025211"/>
              <a:gd name="connsiteY1" fmla="*/ 2589375 h 2639289"/>
              <a:gd name="connsiteX2" fmla="*/ 2640650 w 3025211"/>
              <a:gd name="connsiteY2" fmla="*/ 2042445 h 2639289"/>
              <a:gd name="connsiteX3" fmla="*/ 3025211 w 3025211"/>
              <a:gd name="connsiteY3" fmla="*/ 0 h 2639289"/>
            </a:gdLst>
            <a:ahLst/>
            <a:cxnLst>
              <a:cxn ang="0">
                <a:pos x="connsiteX0" y="connsiteY0"/>
              </a:cxn>
              <a:cxn ang="0">
                <a:pos x="connsiteX1" y="connsiteY1"/>
              </a:cxn>
              <a:cxn ang="0">
                <a:pos x="connsiteX2" y="connsiteY2"/>
              </a:cxn>
              <a:cxn ang="0">
                <a:pos x="connsiteX3" y="connsiteY3"/>
              </a:cxn>
            </a:cxnLst>
            <a:rect l="l" t="t" r="r" b="b"/>
            <a:pathLst>
              <a:path w="3025211" h="2639289">
                <a:moveTo>
                  <a:pt x="0" y="2580830"/>
                </a:moveTo>
                <a:cubicBezTo>
                  <a:pt x="801168" y="2629968"/>
                  <a:pt x="1602337" y="2679106"/>
                  <a:pt x="2042445" y="2589375"/>
                </a:cubicBezTo>
                <a:cubicBezTo>
                  <a:pt x="2482553" y="2499644"/>
                  <a:pt x="2476856" y="2474007"/>
                  <a:pt x="2640650" y="2042445"/>
                </a:cubicBezTo>
                <a:cubicBezTo>
                  <a:pt x="2804444" y="1610882"/>
                  <a:pt x="2914827" y="805441"/>
                  <a:pt x="3025211" y="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Oval 40"/>
          <p:cNvSpPr/>
          <p:nvPr/>
        </p:nvSpPr>
        <p:spPr>
          <a:xfrm>
            <a:off x="7580069" y="3670160"/>
            <a:ext cx="144016" cy="14401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211479" y="5680799"/>
            <a:ext cx="144016" cy="14401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374721" y="566709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6298250" y="3156463"/>
            <a:ext cx="1847910" cy="2719267"/>
          </a:xfrm>
          <a:custGeom>
            <a:avLst/>
            <a:gdLst>
              <a:gd name="connsiteX0" fmla="*/ 17092 w 1847910"/>
              <a:gd name="connsiteY0" fmla="*/ 2603402 h 2719267"/>
              <a:gd name="connsiteX1" fmla="*/ 1119500 w 1847910"/>
              <a:gd name="connsiteY1" fmla="*/ 2560673 h 2719267"/>
              <a:gd name="connsiteX2" fmla="*/ 1837346 w 1847910"/>
              <a:gd name="connsiteY2" fmla="*/ 1065159 h 2719267"/>
              <a:gd name="connsiteX3" fmla="*/ 1504060 w 1847910"/>
              <a:gd name="connsiteY3" fmla="*/ 108030 h 2719267"/>
              <a:gd name="connsiteX4" fmla="*/ 905855 w 1847910"/>
              <a:gd name="connsiteY4" fmla="*/ 296038 h 2719267"/>
              <a:gd name="connsiteX5" fmla="*/ 0 w 1847910"/>
              <a:gd name="connsiteY5" fmla="*/ 2543582 h 2719267"/>
              <a:gd name="connsiteX6" fmla="*/ 0 w 1847910"/>
              <a:gd name="connsiteY6" fmla="*/ 2543582 h 271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910" h="2719267">
                <a:moveTo>
                  <a:pt x="17092" y="2603402"/>
                </a:moveTo>
                <a:cubicBezTo>
                  <a:pt x="416608" y="2710224"/>
                  <a:pt x="816124" y="2817047"/>
                  <a:pt x="1119500" y="2560673"/>
                </a:cubicBezTo>
                <a:cubicBezTo>
                  <a:pt x="1422876" y="2304299"/>
                  <a:pt x="1773253" y="1473933"/>
                  <a:pt x="1837346" y="1065159"/>
                </a:cubicBezTo>
                <a:cubicBezTo>
                  <a:pt x="1901439" y="656385"/>
                  <a:pt x="1659308" y="236217"/>
                  <a:pt x="1504060" y="108030"/>
                </a:cubicBezTo>
                <a:cubicBezTo>
                  <a:pt x="1348812" y="-20157"/>
                  <a:pt x="1156532" y="-109887"/>
                  <a:pt x="905855" y="296038"/>
                </a:cubicBezTo>
                <a:cubicBezTo>
                  <a:pt x="655178" y="701963"/>
                  <a:pt x="0" y="2543582"/>
                  <a:pt x="0" y="2543582"/>
                </a:cubicBezTo>
                <a:lnTo>
                  <a:pt x="0" y="2543582"/>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0" name="Straight Arrow Connector 49"/>
          <p:cNvCxnSpPr/>
          <p:nvPr/>
        </p:nvCxnSpPr>
        <p:spPr>
          <a:xfrm>
            <a:off x="6753166" y="5908047"/>
            <a:ext cx="34377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951140" y="4450544"/>
            <a:ext cx="171886" cy="3795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826096" y="3778199"/>
            <a:ext cx="197914" cy="422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323528" y="3216216"/>
            <a:ext cx="3856002" cy="2536591"/>
          </a:xfrm>
          <a:custGeom>
            <a:avLst/>
            <a:gdLst>
              <a:gd name="connsiteX0" fmla="*/ 454587 w 3762446"/>
              <a:gd name="connsiteY0" fmla="*/ 2552195 h 2606549"/>
              <a:gd name="connsiteX1" fmla="*/ 1702273 w 3762446"/>
              <a:gd name="connsiteY1" fmla="*/ 2560741 h 2606549"/>
              <a:gd name="connsiteX2" fmla="*/ 3710535 w 3762446"/>
              <a:gd name="connsiteY2" fmla="*/ 2056539 h 2606549"/>
              <a:gd name="connsiteX3" fmla="*/ 2907230 w 3762446"/>
              <a:gd name="connsiteY3" fmla="*/ 31186 h 2606549"/>
              <a:gd name="connsiteX4" fmla="*/ 121301 w 3762446"/>
              <a:gd name="connsiteY4" fmla="*/ 937040 h 2606549"/>
              <a:gd name="connsiteX5" fmla="*/ 463133 w 3762446"/>
              <a:gd name="connsiteY5" fmla="*/ 2415463 h 2606549"/>
              <a:gd name="connsiteX6" fmla="*/ 463133 w 3762446"/>
              <a:gd name="connsiteY6" fmla="*/ 2415463 h 260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2446" h="2606549">
                <a:moveTo>
                  <a:pt x="454587" y="2552195"/>
                </a:moveTo>
                <a:cubicBezTo>
                  <a:pt x="807101" y="2597772"/>
                  <a:pt x="1159615" y="2643350"/>
                  <a:pt x="1702273" y="2560741"/>
                </a:cubicBezTo>
                <a:cubicBezTo>
                  <a:pt x="2244931" y="2478132"/>
                  <a:pt x="3509709" y="2478131"/>
                  <a:pt x="3710535" y="2056539"/>
                </a:cubicBezTo>
                <a:cubicBezTo>
                  <a:pt x="3911361" y="1634947"/>
                  <a:pt x="3505436" y="217769"/>
                  <a:pt x="2907230" y="31186"/>
                </a:cubicBezTo>
                <a:cubicBezTo>
                  <a:pt x="2309024" y="-155397"/>
                  <a:pt x="528651" y="539660"/>
                  <a:pt x="121301" y="937040"/>
                </a:cubicBezTo>
                <a:cubicBezTo>
                  <a:pt x="-286049" y="1334420"/>
                  <a:pt x="463133" y="2415463"/>
                  <a:pt x="463133" y="2415463"/>
                </a:cubicBezTo>
                <a:lnTo>
                  <a:pt x="463133" y="2415463"/>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6" name="Straight Arrow Connector 55"/>
          <p:cNvCxnSpPr/>
          <p:nvPr/>
        </p:nvCxnSpPr>
        <p:spPr>
          <a:xfrm>
            <a:off x="2733201" y="5661248"/>
            <a:ext cx="34377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3707904" y="3501008"/>
            <a:ext cx="169646" cy="3327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107385" y="5737165"/>
            <a:ext cx="4696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ight Arrow 62"/>
          <p:cNvSpPr/>
          <p:nvPr/>
        </p:nvSpPr>
        <p:spPr>
          <a:xfrm>
            <a:off x="4355976" y="4200724"/>
            <a:ext cx="385627" cy="439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398312" y="6021288"/>
            <a:ext cx="2710320" cy="369332"/>
          </a:xfrm>
          <a:prstGeom prst="rect">
            <a:avLst/>
          </a:prstGeom>
          <a:noFill/>
        </p:spPr>
        <p:txBody>
          <a:bodyPr wrap="square" rtlCol="0">
            <a:spAutoFit/>
          </a:bodyPr>
          <a:lstStyle/>
          <a:p>
            <a:r>
              <a:rPr lang="en-GB" dirty="0" smtClean="0"/>
              <a:t>Two </a:t>
            </a:r>
            <a:r>
              <a:rPr lang="en-GB" dirty="0" err="1" smtClean="0"/>
              <a:t>heteroclinic</a:t>
            </a:r>
            <a:r>
              <a:rPr lang="en-GB" dirty="0" smtClean="0"/>
              <a:t> orbits</a:t>
            </a:r>
            <a:endParaRPr lang="en-GB" dirty="0"/>
          </a:p>
        </p:txBody>
      </p:sp>
      <p:sp>
        <p:nvSpPr>
          <p:cNvPr id="65" name="TextBox 64"/>
          <p:cNvSpPr txBox="1"/>
          <p:nvPr/>
        </p:nvSpPr>
        <p:spPr>
          <a:xfrm>
            <a:off x="5967052" y="5949280"/>
            <a:ext cx="2205348" cy="646331"/>
          </a:xfrm>
          <a:prstGeom prst="rect">
            <a:avLst/>
          </a:prstGeom>
          <a:noFill/>
        </p:spPr>
        <p:txBody>
          <a:bodyPr wrap="square" rtlCol="0">
            <a:spAutoFit/>
          </a:bodyPr>
          <a:lstStyle/>
          <a:p>
            <a:r>
              <a:rPr lang="en-GB" dirty="0" smtClean="0"/>
              <a:t>One periodic </a:t>
            </a:r>
            <a:r>
              <a:rPr lang="en-GB" dirty="0" err="1" smtClean="0"/>
              <a:t>homoclinic</a:t>
            </a:r>
            <a:r>
              <a:rPr lang="en-GB" dirty="0" smtClean="0"/>
              <a:t> orbit</a:t>
            </a:r>
            <a:endParaRPr lang="en-GB" dirty="0"/>
          </a:p>
        </p:txBody>
      </p:sp>
    </p:spTree>
    <p:extLst>
      <p:ext uri="{BB962C8B-B14F-4D97-AF65-F5344CB8AC3E}">
        <p14:creationId xmlns:p14="http://schemas.microsoft.com/office/powerpoint/2010/main" val="269102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Numerical analysis</a:t>
            </a:r>
            <a:endParaRPr lang="en-GB" dirty="0"/>
          </a:p>
        </p:txBody>
      </p:sp>
      <p:sp>
        <p:nvSpPr>
          <p:cNvPr id="3" name="Content Placeholder 2"/>
          <p:cNvSpPr>
            <a:spLocks noGrp="1"/>
          </p:cNvSpPr>
          <p:nvPr>
            <p:ph idx="1"/>
          </p:nvPr>
        </p:nvSpPr>
        <p:spPr/>
        <p:txBody>
          <a:bodyPr>
            <a:normAutofit lnSpcReduction="10000"/>
          </a:bodyPr>
          <a:lstStyle/>
          <a:p>
            <a:r>
              <a:rPr lang="en-GB" dirty="0" smtClean="0"/>
              <a:t>Combined slow and fast dynamics – requires adaptive integration step choice</a:t>
            </a:r>
          </a:p>
          <a:p>
            <a:endParaRPr lang="en-GB" dirty="0"/>
          </a:p>
          <a:p>
            <a:r>
              <a:rPr lang="en-GB" dirty="0" smtClean="0"/>
              <a:t>Sensitivity to numerical precision of calculations</a:t>
            </a:r>
          </a:p>
          <a:p>
            <a:endParaRPr lang="en-GB" dirty="0"/>
          </a:p>
          <a:p>
            <a:r>
              <a:rPr lang="en-GB" dirty="0" smtClean="0"/>
              <a:t>Numerical </a:t>
            </a:r>
            <a:r>
              <a:rPr lang="en-GB" dirty="0"/>
              <a:t>p</a:t>
            </a:r>
            <a:r>
              <a:rPr lang="en-GB" dirty="0" smtClean="0"/>
              <a:t>roblems grow when simulated neurons get coupled into simulated neural circuits</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21</a:t>
            </a:fld>
            <a:endParaRPr lang="en-GB"/>
          </a:p>
        </p:txBody>
      </p:sp>
    </p:spTree>
    <p:extLst>
      <p:ext uri="{BB962C8B-B14F-4D97-AF65-F5344CB8AC3E}">
        <p14:creationId xmlns:p14="http://schemas.microsoft.com/office/powerpoint/2010/main" val="263097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Numerical analysis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Many parameter combinations correspond to the same behaviour in the modelled neuron</a:t>
            </a:r>
          </a:p>
          <a:p>
            <a:pPr lvl="1"/>
            <a:r>
              <a:rPr lang="en-GB" dirty="0" smtClean="0"/>
              <a:t>Exhaustive search of the parameter space – problem many parameters imply high dimensional parameter space, exponential growth of required samples</a:t>
            </a:r>
          </a:p>
          <a:p>
            <a:pPr lvl="1"/>
            <a:r>
              <a:rPr lang="en-GB" dirty="0" smtClean="0"/>
              <a:t>Experimental data shows correlations between parameters – use these to reduce the dimensionality and size of the parameter space</a:t>
            </a:r>
          </a:p>
          <a:p>
            <a:pPr lvl="1"/>
            <a:r>
              <a:rPr lang="en-GB" dirty="0" smtClean="0"/>
              <a:t>Different parameter combinations may produce the same basic behaviour but do not produce realistic behaviour in other circumstances (e.g. exposure to neurotoxins or neuromodulators, integration into a model neural circuit)</a:t>
            </a:r>
          </a:p>
          <a:p>
            <a:endParaRPr lang="en-GB" dirty="0"/>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22</a:t>
            </a:fld>
            <a:endParaRPr lang="en-GB"/>
          </a:p>
        </p:txBody>
      </p:sp>
    </p:spTree>
    <p:extLst>
      <p:ext uri="{BB962C8B-B14F-4D97-AF65-F5344CB8AC3E}">
        <p14:creationId xmlns:p14="http://schemas.microsoft.com/office/powerpoint/2010/main" val="2526924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1</a:t>
            </a:r>
            <a:endParaRPr lang="en-GB" dirty="0"/>
          </a:p>
        </p:txBody>
      </p:sp>
      <p:sp>
        <p:nvSpPr>
          <p:cNvPr id="3" name="Content Placeholder 2"/>
          <p:cNvSpPr>
            <a:spLocks noGrp="1"/>
          </p:cNvSpPr>
          <p:nvPr>
            <p:ph idx="1"/>
          </p:nvPr>
        </p:nvSpPr>
        <p:spPr>
          <a:xfrm>
            <a:off x="304800" y="1340768"/>
            <a:ext cx="4699248" cy="1010741"/>
          </a:xfrm>
        </p:spPr>
        <p:txBody>
          <a:bodyPr>
            <a:normAutofit fontScale="55000" lnSpcReduction="20000"/>
          </a:bodyPr>
          <a:lstStyle/>
          <a:p>
            <a:r>
              <a:rPr lang="en-GB" dirty="0"/>
              <a:t>Is nonlinearity in inward current required for spiking model </a:t>
            </a:r>
            <a:r>
              <a:rPr lang="en-GB" dirty="0" smtClean="0"/>
              <a:t>neurons? (Bose, A </a:t>
            </a:r>
            <a:r>
              <a:rPr lang="en-GB" dirty="0" err="1" smtClean="0"/>
              <a:t>Golowasch</a:t>
            </a:r>
            <a:r>
              <a:rPr lang="en-GB" dirty="0" smtClean="0"/>
              <a:t>, J, Guan, Y, </a:t>
            </a:r>
            <a:r>
              <a:rPr lang="en-GB" dirty="0" err="1" smtClean="0"/>
              <a:t>Nadim</a:t>
            </a:r>
            <a:r>
              <a:rPr lang="en-GB" dirty="0" smtClean="0"/>
              <a:t>, F (2014) J </a:t>
            </a:r>
            <a:r>
              <a:rPr lang="en-GB" dirty="0" err="1" smtClean="0"/>
              <a:t>Comput</a:t>
            </a:r>
            <a:r>
              <a:rPr lang="en-GB" dirty="0" smtClean="0"/>
              <a:t> </a:t>
            </a:r>
            <a:r>
              <a:rPr lang="en-GB" dirty="0" err="1" smtClean="0"/>
              <a:t>Neurosci</a:t>
            </a:r>
            <a:r>
              <a:rPr lang="en-GB" dirty="0" smtClean="0"/>
              <a:t>, 37:229-242) </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23</a:t>
            </a:fld>
            <a:endParaRPr lang="en-GB"/>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636912"/>
            <a:ext cx="50254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4365104"/>
            <a:ext cx="33930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23" y="2455193"/>
            <a:ext cx="2655241" cy="176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059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a:xfrm>
            <a:off x="304800" y="1340768"/>
            <a:ext cx="4483224" cy="1224136"/>
          </a:xfrm>
        </p:spPr>
        <p:txBody>
          <a:bodyPr>
            <a:normAutofit fontScale="55000" lnSpcReduction="20000"/>
          </a:bodyPr>
          <a:lstStyle/>
          <a:p>
            <a:r>
              <a:rPr lang="en-GB" dirty="0" smtClean="0"/>
              <a:t>Is nonlinearity in inward current required for spiking model neurons? (Bose, A , </a:t>
            </a:r>
            <a:r>
              <a:rPr lang="en-GB" dirty="0" err="1" smtClean="0"/>
              <a:t>Golowasch</a:t>
            </a:r>
            <a:r>
              <a:rPr lang="en-GB" dirty="0" smtClean="0"/>
              <a:t>, J, Guan, Y, </a:t>
            </a:r>
            <a:r>
              <a:rPr lang="en-GB" dirty="0" err="1" smtClean="0"/>
              <a:t>Nadim</a:t>
            </a:r>
            <a:r>
              <a:rPr lang="en-GB" dirty="0" smtClean="0"/>
              <a:t>, F (2014) J </a:t>
            </a:r>
            <a:r>
              <a:rPr lang="en-GB" dirty="0" err="1" smtClean="0"/>
              <a:t>Comput</a:t>
            </a:r>
            <a:r>
              <a:rPr lang="en-GB" dirty="0" smtClean="0"/>
              <a:t> </a:t>
            </a:r>
            <a:r>
              <a:rPr lang="en-GB" dirty="0" err="1" smtClean="0"/>
              <a:t>Neurosci</a:t>
            </a:r>
            <a:r>
              <a:rPr lang="en-GB" dirty="0" smtClean="0"/>
              <a:t>, 37:229-242) </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24</a:t>
            </a:fld>
            <a:endParaRPr lang="en-GB"/>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268760"/>
            <a:ext cx="4029076"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895968"/>
            <a:ext cx="4392488" cy="384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pattern generators</a:t>
            </a:r>
            <a:endParaRPr lang="en-GB" dirty="0"/>
          </a:p>
        </p:txBody>
      </p:sp>
      <p:sp>
        <p:nvSpPr>
          <p:cNvPr id="3" name="Content Placeholder 2"/>
          <p:cNvSpPr>
            <a:spLocks noGrp="1"/>
          </p:cNvSpPr>
          <p:nvPr>
            <p:ph idx="1"/>
          </p:nvPr>
        </p:nvSpPr>
        <p:spPr/>
        <p:txBody>
          <a:bodyPr/>
          <a:lstStyle/>
          <a:p>
            <a:r>
              <a:rPr lang="en-GB" dirty="0" smtClean="0"/>
              <a:t>Motor control</a:t>
            </a:r>
          </a:p>
          <a:p>
            <a:pPr lvl="1"/>
            <a:r>
              <a:rPr lang="en-GB" dirty="0" smtClean="0"/>
              <a:t>Movements of muscles are composed from rhythmic movements</a:t>
            </a:r>
          </a:p>
          <a:p>
            <a:r>
              <a:rPr lang="en-GB" dirty="0" smtClean="0"/>
              <a:t>Rhythmic movements are generated by neural circuits called central pattern generators</a:t>
            </a:r>
          </a:p>
          <a:p>
            <a:pPr lvl="1"/>
            <a:r>
              <a:rPr lang="en-GB" dirty="0" smtClean="0"/>
              <a:t>E.g. respiration, mastication, swallowing</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25</a:t>
            </a:fld>
            <a:endParaRPr lang="en-GB"/>
          </a:p>
        </p:txBody>
      </p:sp>
      <p:pic>
        <p:nvPicPr>
          <p:cNvPr id="60418" name="Picture 2"/>
          <p:cNvPicPr>
            <a:picLocks noChangeAspect="1" noChangeArrowheads="1"/>
          </p:cNvPicPr>
          <p:nvPr/>
        </p:nvPicPr>
        <p:blipFill>
          <a:blip r:embed="rId2" cstate="print"/>
          <a:srcRect/>
          <a:stretch>
            <a:fillRect/>
          </a:stretch>
        </p:blipFill>
        <p:spPr bwMode="auto">
          <a:xfrm>
            <a:off x="683568" y="5301208"/>
            <a:ext cx="7646658" cy="12241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pattern generators</a:t>
            </a:r>
            <a:endParaRPr lang="en-GB" dirty="0"/>
          </a:p>
        </p:txBody>
      </p:sp>
      <p:sp>
        <p:nvSpPr>
          <p:cNvPr id="3" name="Content Placeholder 2"/>
          <p:cNvSpPr>
            <a:spLocks noGrp="1"/>
          </p:cNvSpPr>
          <p:nvPr>
            <p:ph idx="1"/>
          </p:nvPr>
        </p:nvSpPr>
        <p:spPr/>
        <p:txBody>
          <a:bodyPr>
            <a:normAutofit lnSpcReduction="10000"/>
          </a:bodyPr>
          <a:lstStyle/>
          <a:p>
            <a:r>
              <a:rPr lang="en-GB" dirty="0" smtClean="0"/>
              <a:t>Model:</a:t>
            </a:r>
          </a:p>
          <a:p>
            <a:pPr lvl="1"/>
            <a:r>
              <a:rPr lang="en-GB" dirty="0" smtClean="0"/>
              <a:t>Pacemaker neuron: autonomous rhythm generator</a:t>
            </a:r>
          </a:p>
          <a:p>
            <a:pPr lvl="1"/>
            <a:r>
              <a:rPr lang="en-GB" dirty="0" smtClean="0"/>
              <a:t>Reciprocally inhibiting neurons – half centre oscillator</a:t>
            </a:r>
          </a:p>
          <a:p>
            <a:r>
              <a:rPr lang="en-GB" dirty="0" smtClean="0"/>
              <a:t>Half-centre oscillator</a:t>
            </a:r>
          </a:p>
          <a:p>
            <a:pPr lvl="1"/>
            <a:r>
              <a:rPr lang="en-GB" dirty="0" smtClean="0"/>
              <a:t>Escape: the inhibited neuron’s behaviour changes and escapes from inhibition</a:t>
            </a:r>
          </a:p>
          <a:p>
            <a:pPr lvl="1"/>
            <a:r>
              <a:rPr lang="en-GB" dirty="0" smtClean="0"/>
              <a:t>Release: the inhibiting neuron’s behaviour changes and the other neuron gets released from the inhibition</a:t>
            </a:r>
          </a:p>
        </p:txBody>
      </p:sp>
      <p:sp>
        <p:nvSpPr>
          <p:cNvPr id="4" name="Slide Number Placeholder 3"/>
          <p:cNvSpPr>
            <a:spLocks noGrp="1"/>
          </p:cNvSpPr>
          <p:nvPr>
            <p:ph type="sldNum" sz="quarter" idx="12"/>
          </p:nvPr>
        </p:nvSpPr>
        <p:spPr/>
        <p:txBody>
          <a:bodyPr/>
          <a:lstStyle/>
          <a:p>
            <a:fld id="{45A93F50-1F0B-4647-9BDC-2806C2D52457}" type="slidenum">
              <a:rPr lang="en-GB" smtClean="0"/>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27</a:t>
            </a:fld>
            <a:endParaRPr lang="en-GB"/>
          </a:p>
        </p:txBody>
      </p:sp>
      <p:sp>
        <p:nvSpPr>
          <p:cNvPr id="6" name="Content Placeholder 2"/>
          <p:cNvSpPr txBox="1">
            <a:spLocks/>
          </p:cNvSpPr>
          <p:nvPr/>
        </p:nvSpPr>
        <p:spPr>
          <a:xfrm>
            <a:off x="952872" y="2013594"/>
            <a:ext cx="2178968" cy="53038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GB" sz="2000" dirty="0" smtClean="0">
                <a:solidFill>
                  <a:schemeClr val="tx2"/>
                </a:solidFill>
              </a:rPr>
              <a:t>Escape: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GB" sz="2000" dirty="0" smtClean="0">
                <a:solidFill>
                  <a:schemeClr val="tx2"/>
                </a:solidFill>
              </a:rPr>
              <a:t>Release:</a:t>
            </a: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61444" name="Content Placeholder 4"/>
          <p:cNvGraphicFramePr>
            <a:graphicFrameLocks noChangeAspect="1"/>
          </p:cNvGraphicFramePr>
          <p:nvPr/>
        </p:nvGraphicFramePr>
        <p:xfrm>
          <a:off x="2724150" y="4292724"/>
          <a:ext cx="5559425" cy="2163763"/>
        </p:xfrm>
        <a:graphic>
          <a:graphicData uri="http://schemas.openxmlformats.org/presentationml/2006/ole">
            <mc:AlternateContent xmlns:mc="http://schemas.openxmlformats.org/markup-compatibility/2006">
              <mc:Choice xmlns:v="urn:schemas-microsoft-com:vml" Requires="v">
                <p:oleObj spid="_x0000_s61446" name="Equation" r:id="rId4" imgW="4698720" imgH="1828800" progId="Equation.3">
                  <p:embed/>
                </p:oleObj>
              </mc:Choice>
              <mc:Fallback>
                <p:oleObj name="Equation" r:id="rId4" imgW="4698720" imgH="1828800" progId="Equation.3">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0" y="4292724"/>
                        <a:ext cx="5559425" cy="216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5" name="Content Placeholder 4"/>
          <p:cNvGraphicFramePr>
            <a:graphicFrameLocks noChangeAspect="1"/>
          </p:cNvGraphicFramePr>
          <p:nvPr/>
        </p:nvGraphicFramePr>
        <p:xfrm>
          <a:off x="2633663" y="1831082"/>
          <a:ext cx="5740400" cy="2193925"/>
        </p:xfrm>
        <a:graphic>
          <a:graphicData uri="http://schemas.openxmlformats.org/presentationml/2006/ole">
            <mc:AlternateContent xmlns:mc="http://schemas.openxmlformats.org/markup-compatibility/2006">
              <mc:Choice xmlns:v="urn:schemas-microsoft-com:vml" Requires="v">
                <p:oleObj spid="_x0000_s61447" name="Equation" r:id="rId6" imgW="4851360" imgH="1854000" progId="Equation.3">
                  <p:embed/>
                </p:oleObj>
              </mc:Choice>
              <mc:Fallback>
                <p:oleObj name="Equation" r:id="rId6" imgW="4851360" imgH="18540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663" y="1831082"/>
                        <a:ext cx="5740400" cy="219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2555776" y="3356992"/>
            <a:ext cx="597666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55776" y="5805264"/>
            <a:ext cx="597666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p:cNvSpPr>
            <a:spLocks noGrp="1"/>
          </p:cNvSpPr>
          <p:nvPr>
            <p:ph idx="1"/>
          </p:nvPr>
        </p:nvSpPr>
        <p:spPr>
          <a:xfrm>
            <a:off x="304800" y="1266131"/>
            <a:ext cx="6643464" cy="650701"/>
          </a:xfrm>
        </p:spPr>
        <p:txBody>
          <a:bodyPr>
            <a:normAutofit fontScale="55000" lnSpcReduction="20000"/>
          </a:bodyPr>
          <a:lstStyle/>
          <a:p>
            <a:r>
              <a:rPr lang="en-GB" dirty="0" smtClean="0"/>
              <a:t>Analysis of CPGs with half-centre oscillators (</a:t>
            </a:r>
            <a:r>
              <a:rPr lang="en-GB" dirty="0" err="1" smtClean="0"/>
              <a:t>Daun</a:t>
            </a:r>
            <a:r>
              <a:rPr lang="en-GB" dirty="0" smtClean="0"/>
              <a:t>, S. Rubin, JE, </a:t>
            </a:r>
            <a:r>
              <a:rPr lang="en-GB" dirty="0" err="1" smtClean="0"/>
              <a:t>Rybak</a:t>
            </a:r>
            <a:r>
              <a:rPr lang="en-GB" dirty="0" smtClean="0"/>
              <a:t>, IA (2009), J </a:t>
            </a:r>
            <a:r>
              <a:rPr lang="en-GB" dirty="0" err="1" smtClean="0"/>
              <a:t>Comput</a:t>
            </a:r>
            <a:r>
              <a:rPr lang="en-GB" dirty="0" smtClean="0"/>
              <a:t> </a:t>
            </a:r>
            <a:r>
              <a:rPr lang="en-GB" dirty="0" err="1" smtClean="0"/>
              <a:t>Neurosci</a:t>
            </a:r>
            <a:r>
              <a:rPr lang="en-GB" dirty="0" smtClean="0"/>
              <a:t>, 27: 3-26)</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a:xfrm>
            <a:off x="304800" y="1554163"/>
            <a:ext cx="6643464" cy="650701"/>
          </a:xfrm>
        </p:spPr>
        <p:txBody>
          <a:bodyPr>
            <a:normAutofit fontScale="55000" lnSpcReduction="20000"/>
          </a:bodyPr>
          <a:lstStyle/>
          <a:p>
            <a:r>
              <a:rPr lang="en-GB" dirty="0" smtClean="0"/>
              <a:t>Analysis of CPGs with half-centre oscillators (</a:t>
            </a:r>
            <a:r>
              <a:rPr lang="en-GB" dirty="0" err="1" smtClean="0"/>
              <a:t>Daun</a:t>
            </a:r>
            <a:r>
              <a:rPr lang="en-GB" dirty="0" smtClean="0"/>
              <a:t>, S. Rubin, JE, </a:t>
            </a:r>
            <a:r>
              <a:rPr lang="en-GB" dirty="0" err="1" smtClean="0"/>
              <a:t>Rybak</a:t>
            </a:r>
            <a:r>
              <a:rPr lang="en-GB" dirty="0" smtClean="0"/>
              <a:t>, IA (2009), J </a:t>
            </a:r>
            <a:r>
              <a:rPr lang="en-GB" dirty="0" err="1" smtClean="0"/>
              <a:t>Comput</a:t>
            </a:r>
            <a:r>
              <a:rPr lang="en-GB" dirty="0" smtClean="0"/>
              <a:t> </a:t>
            </a:r>
            <a:r>
              <a:rPr lang="en-GB" dirty="0" err="1" smtClean="0"/>
              <a:t>Neurosci</a:t>
            </a:r>
            <a:r>
              <a:rPr lang="en-GB" dirty="0" smtClean="0"/>
              <a:t>, 27: 3-26)</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28</a:t>
            </a:fld>
            <a:endParaRPr lang="en-GB"/>
          </a:p>
        </p:txBody>
      </p:sp>
      <p:pic>
        <p:nvPicPr>
          <p:cNvPr id="62466" name="Picture 2"/>
          <p:cNvPicPr>
            <a:picLocks noChangeAspect="1" noChangeArrowheads="1"/>
          </p:cNvPicPr>
          <p:nvPr/>
        </p:nvPicPr>
        <p:blipFill>
          <a:blip r:embed="rId2" cstate="print"/>
          <a:srcRect/>
          <a:stretch>
            <a:fillRect/>
          </a:stretch>
        </p:blipFill>
        <p:spPr bwMode="auto">
          <a:xfrm>
            <a:off x="2123728" y="2132856"/>
            <a:ext cx="5116041" cy="4424684"/>
          </a:xfrm>
          <a:prstGeom prst="rect">
            <a:avLst/>
          </a:prstGeom>
          <a:noFill/>
          <a:ln w="9525">
            <a:noFill/>
            <a:miter lim="800000"/>
            <a:headEnd/>
            <a:tailEnd/>
          </a:ln>
        </p:spPr>
      </p:pic>
      <p:sp>
        <p:nvSpPr>
          <p:cNvPr id="6" name="Content Placeholder 2"/>
          <p:cNvSpPr txBox="1">
            <a:spLocks/>
          </p:cNvSpPr>
          <p:nvPr/>
        </p:nvSpPr>
        <p:spPr>
          <a:xfrm>
            <a:off x="7289576" y="2492896"/>
            <a:ext cx="2178968" cy="331236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GB" sz="2000" dirty="0" smtClean="0">
                <a:solidFill>
                  <a:schemeClr val="tx2"/>
                </a:solidFill>
              </a:rPr>
              <a:t>Escape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n-GB" sz="20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GB" sz="2000" dirty="0" smtClean="0">
                <a:solidFill>
                  <a:schemeClr val="tx2"/>
                </a:solidFill>
              </a:rPr>
              <a:t>Release</a:t>
            </a:r>
            <a:endParaRPr kumimoji="0" lang="en-GB" sz="20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Overlapping neural circuits</a:t>
            </a:r>
            <a:endParaRPr lang="en-GB" dirty="0"/>
          </a:p>
        </p:txBody>
      </p:sp>
      <p:sp>
        <p:nvSpPr>
          <p:cNvPr id="3" name="Content Placeholder 2"/>
          <p:cNvSpPr>
            <a:spLocks noGrp="1"/>
          </p:cNvSpPr>
          <p:nvPr>
            <p:ph idx="1"/>
          </p:nvPr>
        </p:nvSpPr>
        <p:spPr/>
        <p:txBody>
          <a:bodyPr/>
          <a:lstStyle/>
          <a:p>
            <a:r>
              <a:rPr lang="en-GB" dirty="0" smtClean="0"/>
              <a:t>There is indirect evidence that neurons belong to multiple functional circuits in many parts of the nervous systems</a:t>
            </a:r>
          </a:p>
          <a:p>
            <a:pPr lvl="1"/>
            <a:r>
              <a:rPr lang="en-GB" dirty="0" smtClean="0"/>
              <a:t>E.g. place cells, grid cells, neurons in the primary visual cortex, swimming neurons in marine snails</a:t>
            </a:r>
          </a:p>
          <a:p>
            <a:r>
              <a:rPr lang="en-GB" dirty="0" smtClean="0"/>
              <a:t>What are the mechanisms of such neuronal behaviour ?</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function</a:t>
            </a:r>
            <a:endParaRPr lang="en-GB" dirty="0"/>
          </a:p>
        </p:txBody>
      </p:sp>
      <p:sp>
        <p:nvSpPr>
          <p:cNvPr id="3" name="Content Placeholder 2"/>
          <p:cNvSpPr>
            <a:spLocks noGrp="1"/>
          </p:cNvSpPr>
          <p:nvPr>
            <p:ph idx="1"/>
          </p:nvPr>
        </p:nvSpPr>
        <p:spPr>
          <a:xfrm>
            <a:off x="304800" y="1554162"/>
            <a:ext cx="4915272" cy="5043190"/>
          </a:xfrm>
        </p:spPr>
        <p:txBody>
          <a:bodyPr>
            <a:normAutofit/>
          </a:bodyPr>
          <a:lstStyle/>
          <a:p>
            <a:r>
              <a:rPr lang="en-GB" dirty="0" smtClean="0"/>
              <a:t>The nervous system controls the behaviour of animals</a:t>
            </a:r>
          </a:p>
          <a:p>
            <a:r>
              <a:rPr lang="en-GB" dirty="0" smtClean="0"/>
              <a:t>The brain is a collection of high level specialised neural centres (ganglia)</a:t>
            </a:r>
          </a:p>
        </p:txBody>
      </p:sp>
      <p:pic>
        <p:nvPicPr>
          <p:cNvPr id="5" name="Picture 2"/>
          <p:cNvPicPr>
            <a:picLocks noChangeAspect="1" noChangeArrowheads="1"/>
          </p:cNvPicPr>
          <p:nvPr/>
        </p:nvPicPr>
        <p:blipFill>
          <a:blip r:embed="rId2" cstate="print"/>
          <a:srcRect/>
          <a:stretch>
            <a:fillRect/>
          </a:stretch>
        </p:blipFill>
        <p:spPr bwMode="auto">
          <a:xfrm>
            <a:off x="5580112" y="1196752"/>
            <a:ext cx="1380903" cy="1008112"/>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7668344" y="1268760"/>
            <a:ext cx="997826" cy="87309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6228184" y="2420888"/>
            <a:ext cx="2569468" cy="942138"/>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a:off x="6732240" y="3573016"/>
            <a:ext cx="1728192" cy="1171120"/>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6228184" y="4869160"/>
            <a:ext cx="2516044" cy="144016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45A93F50-1F0B-4647-9BDC-2806C2D52457}"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3" name="Content Placeholder 2"/>
          <p:cNvSpPr>
            <a:spLocks noGrp="1"/>
          </p:cNvSpPr>
          <p:nvPr>
            <p:ph idx="1"/>
          </p:nvPr>
        </p:nvSpPr>
        <p:spPr>
          <a:xfrm>
            <a:off x="304800" y="1554163"/>
            <a:ext cx="4627240" cy="1226765"/>
          </a:xfrm>
        </p:spPr>
        <p:txBody>
          <a:bodyPr>
            <a:normAutofit fontScale="55000" lnSpcReduction="20000"/>
          </a:bodyPr>
          <a:lstStyle/>
          <a:p>
            <a:r>
              <a:rPr lang="en-GB" dirty="0" smtClean="0"/>
              <a:t>Modelling and analysis of functional switching of neurons between rhythm generating circuits (Gutierrez, GJ, O’Leary, T, </a:t>
            </a:r>
            <a:r>
              <a:rPr lang="en-GB" dirty="0" err="1" smtClean="0"/>
              <a:t>Marder</a:t>
            </a:r>
            <a:r>
              <a:rPr lang="en-GB" dirty="0" smtClean="0"/>
              <a:t>, E (2013), Neuron, 77: 845-858.)</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30</a:t>
            </a:fld>
            <a:endParaRPr lang="en-GB"/>
          </a:p>
        </p:txBody>
      </p:sp>
      <p:pic>
        <p:nvPicPr>
          <p:cNvPr id="63490" name="Picture 2"/>
          <p:cNvPicPr>
            <a:picLocks noChangeAspect="1" noChangeArrowheads="1"/>
          </p:cNvPicPr>
          <p:nvPr/>
        </p:nvPicPr>
        <p:blipFill>
          <a:blip r:embed="rId2" cstate="print"/>
          <a:srcRect/>
          <a:stretch>
            <a:fillRect/>
          </a:stretch>
        </p:blipFill>
        <p:spPr bwMode="auto">
          <a:xfrm>
            <a:off x="683568" y="2924944"/>
            <a:ext cx="3096344" cy="2006245"/>
          </a:xfrm>
          <a:prstGeom prst="rect">
            <a:avLst/>
          </a:prstGeom>
          <a:noFill/>
          <a:ln w="9525">
            <a:noFill/>
            <a:miter lim="800000"/>
            <a:headEnd/>
            <a:tailEnd/>
          </a:ln>
        </p:spPr>
      </p:pic>
      <p:sp>
        <p:nvSpPr>
          <p:cNvPr id="6" name="TextBox 5"/>
          <p:cNvSpPr txBox="1"/>
          <p:nvPr/>
        </p:nvSpPr>
        <p:spPr>
          <a:xfrm>
            <a:off x="899592" y="4941168"/>
            <a:ext cx="2304256" cy="1754326"/>
          </a:xfrm>
          <a:prstGeom prst="rect">
            <a:avLst/>
          </a:prstGeom>
          <a:noFill/>
        </p:spPr>
        <p:txBody>
          <a:bodyPr wrap="square" rtlCol="0">
            <a:spAutoFit/>
          </a:bodyPr>
          <a:lstStyle/>
          <a:p>
            <a:r>
              <a:rPr lang="en-GB" dirty="0" smtClean="0"/>
              <a:t>Crustacean STG with pyloric and gastric rhythm networks and the IC neuron at the intersection of these networks</a:t>
            </a:r>
            <a:endParaRPr lang="en-GB" dirty="0"/>
          </a:p>
        </p:txBody>
      </p:sp>
      <p:pic>
        <p:nvPicPr>
          <p:cNvPr id="63491" name="Picture 3"/>
          <p:cNvPicPr>
            <a:picLocks noChangeAspect="1" noChangeArrowheads="1"/>
          </p:cNvPicPr>
          <p:nvPr/>
        </p:nvPicPr>
        <p:blipFill>
          <a:blip r:embed="rId3" cstate="print"/>
          <a:srcRect/>
          <a:stretch>
            <a:fillRect/>
          </a:stretch>
        </p:blipFill>
        <p:spPr bwMode="auto">
          <a:xfrm>
            <a:off x="5508104" y="2996952"/>
            <a:ext cx="1866900" cy="1676400"/>
          </a:xfrm>
          <a:prstGeom prst="rect">
            <a:avLst/>
          </a:prstGeom>
          <a:noFill/>
          <a:ln w="9525">
            <a:noFill/>
            <a:miter lim="800000"/>
            <a:headEnd/>
            <a:tailEnd/>
          </a:ln>
        </p:spPr>
      </p:pic>
      <p:sp>
        <p:nvSpPr>
          <p:cNvPr id="8" name="TextBox 7"/>
          <p:cNvSpPr txBox="1"/>
          <p:nvPr/>
        </p:nvSpPr>
        <p:spPr>
          <a:xfrm>
            <a:off x="5364088" y="4725144"/>
            <a:ext cx="3168352" cy="1754326"/>
          </a:xfrm>
          <a:prstGeom prst="rect">
            <a:avLst/>
          </a:prstGeom>
          <a:noFill/>
        </p:spPr>
        <p:txBody>
          <a:bodyPr wrap="square" rtlCol="0">
            <a:spAutoFit/>
          </a:bodyPr>
          <a:lstStyle/>
          <a:p>
            <a:r>
              <a:rPr lang="en-GB" dirty="0" smtClean="0"/>
              <a:t>Model network with a hub neuron that may belong functionally to the two half-centre oscillator sub-networks (red and blue / fast and slow half-centre oscillators)</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31</a:t>
            </a:fld>
            <a:endParaRPr lang="en-GB"/>
          </a:p>
        </p:txBody>
      </p:sp>
      <p:sp>
        <p:nvSpPr>
          <p:cNvPr id="5" name="Content Placeholder 2"/>
          <p:cNvSpPr>
            <a:spLocks noGrp="1"/>
          </p:cNvSpPr>
          <p:nvPr>
            <p:ph idx="1"/>
          </p:nvPr>
        </p:nvSpPr>
        <p:spPr>
          <a:xfrm>
            <a:off x="304800" y="1338139"/>
            <a:ext cx="4627240" cy="1226765"/>
          </a:xfrm>
        </p:spPr>
        <p:txBody>
          <a:bodyPr>
            <a:normAutofit fontScale="55000" lnSpcReduction="20000"/>
          </a:bodyPr>
          <a:lstStyle/>
          <a:p>
            <a:r>
              <a:rPr lang="en-GB" dirty="0" smtClean="0"/>
              <a:t>Modelling and analysis of functional switching of neurons between rhythm generating circuits (Gutierrez, GJ, O’Leary, T, </a:t>
            </a:r>
            <a:r>
              <a:rPr lang="en-GB" dirty="0" err="1" smtClean="0"/>
              <a:t>Marder</a:t>
            </a:r>
            <a:r>
              <a:rPr lang="en-GB" dirty="0" smtClean="0"/>
              <a:t>, E (2013), Neuron, 77: 845-858.)</a:t>
            </a:r>
            <a:endParaRPr lang="en-GB" dirty="0"/>
          </a:p>
        </p:txBody>
      </p:sp>
      <p:graphicFrame>
        <p:nvGraphicFramePr>
          <p:cNvPr id="6" name="Object 5"/>
          <p:cNvGraphicFramePr>
            <a:graphicFrameLocks noChangeAspect="1"/>
          </p:cNvGraphicFramePr>
          <p:nvPr/>
        </p:nvGraphicFramePr>
        <p:xfrm>
          <a:off x="165100" y="2420938"/>
          <a:ext cx="8710613" cy="2765425"/>
        </p:xfrm>
        <a:graphic>
          <a:graphicData uri="http://schemas.openxmlformats.org/presentationml/2006/ole">
            <mc:AlternateContent xmlns:mc="http://schemas.openxmlformats.org/markup-compatibility/2006">
              <mc:Choice xmlns:v="urn:schemas-microsoft-com:vml" Requires="v">
                <p:oleObj spid="_x0000_s65542" name="Equation" r:id="rId3" imgW="7441920" imgH="2361960" progId="Equation.3">
                  <p:embed/>
                </p:oleObj>
              </mc:Choice>
              <mc:Fallback>
                <p:oleObj name="Equation" r:id="rId3" imgW="7441920" imgH="236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2420938"/>
                        <a:ext cx="8710613" cy="276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79511" y="5589240"/>
          <a:ext cx="3240361" cy="335210"/>
        </p:xfrm>
        <a:graphic>
          <a:graphicData uri="http://schemas.openxmlformats.org/presentationml/2006/ole">
            <mc:AlternateContent xmlns:mc="http://schemas.openxmlformats.org/markup-compatibility/2006">
              <mc:Choice xmlns:v="urn:schemas-microsoft-com:vml" Requires="v">
                <p:oleObj spid="_x0000_s65543" name="Equation" r:id="rId5" imgW="2209680" imgH="228600" progId="Equation.3">
                  <p:embed/>
                </p:oleObj>
              </mc:Choice>
              <mc:Fallback>
                <p:oleObj name="Equation" r:id="rId5" imgW="22096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1" y="5589240"/>
                        <a:ext cx="3240361" cy="335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55576" y="5301208"/>
            <a:ext cx="1656184" cy="369332"/>
          </a:xfrm>
          <a:prstGeom prst="rect">
            <a:avLst/>
          </a:prstGeom>
          <a:noFill/>
        </p:spPr>
        <p:txBody>
          <a:bodyPr wrap="square" rtlCol="0">
            <a:spAutoFit/>
          </a:bodyPr>
          <a:lstStyle/>
          <a:p>
            <a:r>
              <a:rPr lang="en-GB" dirty="0" smtClean="0"/>
              <a:t>Fast neurons</a:t>
            </a:r>
            <a:endParaRPr lang="en-GB" dirty="0"/>
          </a:p>
        </p:txBody>
      </p:sp>
      <p:sp>
        <p:nvSpPr>
          <p:cNvPr id="9" name="TextBox 8"/>
          <p:cNvSpPr txBox="1"/>
          <p:nvPr/>
        </p:nvSpPr>
        <p:spPr>
          <a:xfrm>
            <a:off x="3851920" y="6011996"/>
            <a:ext cx="1656184" cy="369332"/>
          </a:xfrm>
          <a:prstGeom prst="rect">
            <a:avLst/>
          </a:prstGeom>
          <a:noFill/>
        </p:spPr>
        <p:txBody>
          <a:bodyPr wrap="square" rtlCol="0">
            <a:spAutoFit/>
          </a:bodyPr>
          <a:lstStyle/>
          <a:p>
            <a:r>
              <a:rPr lang="en-GB" dirty="0" smtClean="0"/>
              <a:t>Hub neuron</a:t>
            </a:r>
            <a:endParaRPr lang="en-GB" dirty="0"/>
          </a:p>
        </p:txBody>
      </p:sp>
      <p:sp>
        <p:nvSpPr>
          <p:cNvPr id="10" name="TextBox 9"/>
          <p:cNvSpPr txBox="1"/>
          <p:nvPr/>
        </p:nvSpPr>
        <p:spPr>
          <a:xfrm>
            <a:off x="6948264" y="5301208"/>
            <a:ext cx="1656184" cy="369332"/>
          </a:xfrm>
          <a:prstGeom prst="rect">
            <a:avLst/>
          </a:prstGeom>
          <a:noFill/>
        </p:spPr>
        <p:txBody>
          <a:bodyPr wrap="square" rtlCol="0">
            <a:spAutoFit/>
          </a:bodyPr>
          <a:lstStyle/>
          <a:p>
            <a:r>
              <a:rPr lang="en-GB" dirty="0" smtClean="0"/>
              <a:t>Slow neurons</a:t>
            </a:r>
            <a:endParaRPr lang="en-GB" dirty="0"/>
          </a:p>
        </p:txBody>
      </p:sp>
      <p:graphicFrame>
        <p:nvGraphicFramePr>
          <p:cNvPr id="65540" name="Object 4"/>
          <p:cNvGraphicFramePr>
            <a:graphicFrameLocks noChangeAspect="1"/>
          </p:cNvGraphicFramePr>
          <p:nvPr/>
        </p:nvGraphicFramePr>
        <p:xfrm>
          <a:off x="2987824" y="6309320"/>
          <a:ext cx="3240087" cy="334962"/>
        </p:xfrm>
        <a:graphic>
          <a:graphicData uri="http://schemas.openxmlformats.org/presentationml/2006/ole">
            <mc:AlternateContent xmlns:mc="http://schemas.openxmlformats.org/markup-compatibility/2006">
              <mc:Choice xmlns:v="urn:schemas-microsoft-com:vml" Requires="v">
                <p:oleObj spid="_x0000_s65544" name="Equation" r:id="rId7" imgW="2209680" imgH="228600" progId="Equation.3">
                  <p:embed/>
                </p:oleObj>
              </mc:Choice>
              <mc:Fallback>
                <p:oleObj name="Equation" r:id="rId7" imgW="22096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6309320"/>
                        <a:ext cx="3240087"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5"/>
          <p:cNvGraphicFramePr>
            <a:graphicFrameLocks noChangeAspect="1"/>
          </p:cNvGraphicFramePr>
          <p:nvPr/>
        </p:nvGraphicFramePr>
        <p:xfrm>
          <a:off x="5805488" y="5589240"/>
          <a:ext cx="3221037" cy="334962"/>
        </p:xfrm>
        <a:graphic>
          <a:graphicData uri="http://schemas.openxmlformats.org/presentationml/2006/ole">
            <mc:AlternateContent xmlns:mc="http://schemas.openxmlformats.org/markup-compatibility/2006">
              <mc:Choice xmlns:v="urn:schemas-microsoft-com:vml" Requires="v">
                <p:oleObj spid="_x0000_s65545" name="Equation" r:id="rId9" imgW="2197080" imgH="228600" progId="Equation.3">
                  <p:embed/>
                </p:oleObj>
              </mc:Choice>
              <mc:Fallback>
                <p:oleObj name="Equation" r:id="rId9" imgW="219708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5488" y="5589240"/>
                        <a:ext cx="3221037"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107504" y="5301208"/>
            <a:ext cx="8928992"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71600" y="5157192"/>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32</a:t>
            </a:fld>
            <a:endParaRPr lang="en-GB"/>
          </a:p>
        </p:txBody>
      </p:sp>
      <p:pic>
        <p:nvPicPr>
          <p:cNvPr id="64514" name="Picture 2"/>
          <p:cNvPicPr>
            <a:picLocks noChangeAspect="1" noChangeArrowheads="1"/>
          </p:cNvPicPr>
          <p:nvPr/>
        </p:nvPicPr>
        <p:blipFill>
          <a:blip r:embed="rId2" cstate="print"/>
          <a:srcRect/>
          <a:stretch>
            <a:fillRect/>
          </a:stretch>
        </p:blipFill>
        <p:spPr bwMode="auto">
          <a:xfrm>
            <a:off x="3635896" y="1412776"/>
            <a:ext cx="4629150" cy="5257800"/>
          </a:xfrm>
          <a:prstGeom prst="rect">
            <a:avLst/>
          </a:prstGeom>
          <a:noFill/>
          <a:ln w="9525">
            <a:noFill/>
            <a:miter lim="800000"/>
            <a:headEnd/>
            <a:tailEnd/>
          </a:ln>
        </p:spPr>
      </p:pic>
      <p:sp>
        <p:nvSpPr>
          <p:cNvPr id="6" name="Content Placeholder 2"/>
          <p:cNvSpPr>
            <a:spLocks noGrp="1"/>
          </p:cNvSpPr>
          <p:nvPr>
            <p:ph idx="1"/>
          </p:nvPr>
        </p:nvSpPr>
        <p:spPr>
          <a:xfrm>
            <a:off x="304800" y="1554163"/>
            <a:ext cx="3331096" cy="1874837"/>
          </a:xfrm>
        </p:spPr>
        <p:txBody>
          <a:bodyPr>
            <a:normAutofit fontScale="62500" lnSpcReduction="20000"/>
          </a:bodyPr>
          <a:lstStyle/>
          <a:p>
            <a:r>
              <a:rPr lang="en-GB" dirty="0" smtClean="0"/>
              <a:t>Modelling and analysis of functional switching of neurons between rhythm generating circuits (Gutierrez, GJ, O’Leary, T, </a:t>
            </a:r>
            <a:r>
              <a:rPr lang="en-GB" dirty="0" err="1" smtClean="0"/>
              <a:t>Marder</a:t>
            </a:r>
            <a:r>
              <a:rPr lang="en-GB" dirty="0" smtClean="0"/>
              <a:t>, E (2013), Neuron, 77: 845-858.)</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a:t>
            </a:r>
            <a:r>
              <a:rPr lang="en-GB" dirty="0" err="1" smtClean="0"/>
              <a:t>neuromodulation</a:t>
            </a:r>
            <a:endParaRPr lang="en-GB" dirty="0"/>
          </a:p>
        </p:txBody>
      </p:sp>
      <p:sp>
        <p:nvSpPr>
          <p:cNvPr id="3" name="Content Placeholder 2"/>
          <p:cNvSpPr>
            <a:spLocks noGrp="1"/>
          </p:cNvSpPr>
          <p:nvPr>
            <p:ph idx="1"/>
          </p:nvPr>
        </p:nvSpPr>
        <p:spPr>
          <a:xfrm>
            <a:off x="304800" y="1554163"/>
            <a:ext cx="7939608" cy="1514798"/>
          </a:xfrm>
        </p:spPr>
        <p:txBody>
          <a:bodyPr>
            <a:normAutofit fontScale="77500" lnSpcReduction="20000"/>
          </a:bodyPr>
          <a:lstStyle/>
          <a:p>
            <a:r>
              <a:rPr lang="en-GB" dirty="0" smtClean="0"/>
              <a:t>It has been shown that </a:t>
            </a:r>
            <a:r>
              <a:rPr lang="en-GB" dirty="0" err="1" smtClean="0"/>
              <a:t>neuromodulators</a:t>
            </a:r>
            <a:r>
              <a:rPr lang="en-GB" dirty="0" smtClean="0"/>
              <a:t> can have a global impact on a network that is different from the sum of their impact on individual </a:t>
            </a:r>
            <a:r>
              <a:rPr lang="en-GB" dirty="0" err="1" smtClean="0"/>
              <a:t>sepate</a:t>
            </a:r>
            <a:r>
              <a:rPr lang="en-GB" dirty="0" smtClean="0"/>
              <a:t> neurons (e.g. Hooper and </a:t>
            </a:r>
            <a:r>
              <a:rPr lang="en-GB" dirty="0" err="1" smtClean="0"/>
              <a:t>Marder</a:t>
            </a:r>
            <a:r>
              <a:rPr lang="en-GB" dirty="0" smtClean="0"/>
              <a:t>, 1987, J </a:t>
            </a:r>
            <a:r>
              <a:rPr lang="en-GB" dirty="0" err="1" smtClean="0"/>
              <a:t>Neurosci</a:t>
            </a:r>
            <a:r>
              <a:rPr lang="en-GB" dirty="0" smtClean="0"/>
              <a:t>, 7: 2097-2112)</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33</a:t>
            </a:fld>
            <a:endParaRPr lang="en-GB"/>
          </a:p>
        </p:txBody>
      </p:sp>
      <p:pic>
        <p:nvPicPr>
          <p:cNvPr id="66562" name="Picture 2"/>
          <p:cNvPicPr>
            <a:picLocks noChangeAspect="1" noChangeArrowheads="1"/>
          </p:cNvPicPr>
          <p:nvPr/>
        </p:nvPicPr>
        <p:blipFill>
          <a:blip r:embed="rId2" cstate="print"/>
          <a:srcRect/>
          <a:stretch>
            <a:fillRect/>
          </a:stretch>
        </p:blipFill>
        <p:spPr bwMode="auto">
          <a:xfrm>
            <a:off x="1691680" y="2924944"/>
            <a:ext cx="4882142" cy="367240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a:t>
            </a:r>
            <a:r>
              <a:rPr lang="en-GB" dirty="0" err="1" smtClean="0"/>
              <a:t>neuromodulation</a:t>
            </a:r>
            <a:endParaRPr lang="en-GB" dirty="0"/>
          </a:p>
        </p:txBody>
      </p:sp>
      <p:sp>
        <p:nvSpPr>
          <p:cNvPr id="3" name="Content Placeholder 2"/>
          <p:cNvSpPr>
            <a:spLocks noGrp="1"/>
          </p:cNvSpPr>
          <p:nvPr>
            <p:ph idx="1"/>
          </p:nvPr>
        </p:nvSpPr>
        <p:spPr>
          <a:xfrm>
            <a:off x="304800" y="1554163"/>
            <a:ext cx="8227640" cy="1514797"/>
          </a:xfrm>
        </p:spPr>
        <p:txBody>
          <a:bodyPr>
            <a:normAutofit fontScale="70000" lnSpcReduction="20000"/>
          </a:bodyPr>
          <a:lstStyle/>
          <a:p>
            <a:r>
              <a:rPr lang="en-GB" dirty="0" smtClean="0"/>
              <a:t>Inclusion of modulator induced ionic currents into neuron models</a:t>
            </a:r>
          </a:p>
          <a:p>
            <a:r>
              <a:rPr lang="en-GB" dirty="0" smtClean="0"/>
              <a:t>Difficult to assess network effect</a:t>
            </a:r>
          </a:p>
          <a:p>
            <a:r>
              <a:rPr lang="en-GB" dirty="0" smtClean="0"/>
              <a:t>New data: simultaneous VSD recording of many identified neurons exposed to </a:t>
            </a:r>
            <a:r>
              <a:rPr lang="en-GB" dirty="0" err="1" smtClean="0"/>
              <a:t>neuromodulation</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34</a:t>
            </a:fld>
            <a:endParaRPr lang="en-GB"/>
          </a:p>
        </p:txBody>
      </p:sp>
      <p:pic>
        <p:nvPicPr>
          <p:cNvPr id="67586" name="Picture 2"/>
          <p:cNvPicPr>
            <a:picLocks noChangeAspect="1" noChangeArrowheads="1"/>
          </p:cNvPicPr>
          <p:nvPr/>
        </p:nvPicPr>
        <p:blipFill>
          <a:blip r:embed="rId2" cstate="print"/>
          <a:srcRect/>
          <a:stretch>
            <a:fillRect/>
          </a:stretch>
        </p:blipFill>
        <p:spPr bwMode="auto">
          <a:xfrm>
            <a:off x="3203848" y="2924944"/>
            <a:ext cx="4352637" cy="3746574"/>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rot="14156649">
            <a:off x="611560" y="3933056"/>
            <a:ext cx="1949693" cy="162383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Variability and robustness</a:t>
            </a:r>
            <a:endParaRPr lang="en-GB" dirty="0"/>
          </a:p>
        </p:txBody>
      </p:sp>
      <p:sp>
        <p:nvSpPr>
          <p:cNvPr id="3" name="Content Placeholder 2"/>
          <p:cNvSpPr>
            <a:spLocks noGrp="1"/>
          </p:cNvSpPr>
          <p:nvPr>
            <p:ph idx="1"/>
          </p:nvPr>
        </p:nvSpPr>
        <p:spPr/>
        <p:txBody>
          <a:bodyPr>
            <a:normAutofit/>
          </a:bodyPr>
          <a:lstStyle/>
          <a:p>
            <a:r>
              <a:rPr lang="en-GB" dirty="0" smtClean="0"/>
              <a:t>Many parameter settings deliver the same model neuron behaviour</a:t>
            </a:r>
          </a:p>
          <a:p>
            <a:r>
              <a:rPr lang="en-GB" dirty="0" smtClean="0"/>
              <a:t>Parameter correlations are determined experimentally</a:t>
            </a:r>
          </a:p>
          <a:p>
            <a:r>
              <a:rPr lang="en-GB" dirty="0" smtClean="0"/>
              <a:t>Relatively small changes of parameters by </a:t>
            </a:r>
            <a:r>
              <a:rPr lang="en-GB" dirty="0" err="1" smtClean="0"/>
              <a:t>neuromodulators</a:t>
            </a:r>
            <a:r>
              <a:rPr lang="en-GB" dirty="0" smtClean="0"/>
              <a:t> may induce significant behavioural changes in individual neurons or the network of neurons</a:t>
            </a:r>
          </a:p>
        </p:txBody>
      </p:sp>
      <p:sp>
        <p:nvSpPr>
          <p:cNvPr id="4" name="Slide Number Placeholder 3"/>
          <p:cNvSpPr>
            <a:spLocks noGrp="1"/>
          </p:cNvSpPr>
          <p:nvPr>
            <p:ph type="sldNum" sz="quarter" idx="12"/>
          </p:nvPr>
        </p:nvSpPr>
        <p:spPr/>
        <p:txBody>
          <a:bodyPr/>
          <a:lstStyle/>
          <a:p>
            <a:fld id="{45A93F50-1F0B-4647-9BDC-2806C2D52457}" type="slidenum">
              <a:rPr lang="en-GB" smtClean="0"/>
              <a:pPr/>
              <a:t>35</a:t>
            </a:fld>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Variability and robustness</a:t>
            </a:r>
            <a:endParaRPr lang="en-GB" dirty="0"/>
          </a:p>
        </p:txBody>
      </p:sp>
      <p:sp>
        <p:nvSpPr>
          <p:cNvPr id="3" name="Content Placeholder 2"/>
          <p:cNvSpPr>
            <a:spLocks noGrp="1"/>
          </p:cNvSpPr>
          <p:nvPr>
            <p:ph idx="1"/>
          </p:nvPr>
        </p:nvSpPr>
        <p:spPr>
          <a:xfrm>
            <a:off x="304800" y="1554163"/>
            <a:ext cx="8686800" cy="2882950"/>
          </a:xfrm>
        </p:spPr>
        <p:txBody>
          <a:bodyPr/>
          <a:lstStyle/>
          <a:p>
            <a:r>
              <a:rPr lang="en-GB" dirty="0" smtClean="0"/>
              <a:t>Investigation of the role of parameter variability in reproducing realistic network behaviour</a:t>
            </a:r>
          </a:p>
          <a:p>
            <a:r>
              <a:rPr lang="en-GB" dirty="0" smtClean="0"/>
              <a:t>Reproduction of the impact of </a:t>
            </a:r>
            <a:r>
              <a:rPr lang="en-GB" dirty="0" err="1" smtClean="0"/>
              <a:t>neuromodulators</a:t>
            </a:r>
            <a:r>
              <a:rPr lang="en-GB" dirty="0" smtClean="0"/>
              <a:t> and the analysis of changing roles of identified neurons in the context of the network</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36</a:t>
            </a:fld>
            <a:endParaRPr lang="en-GB"/>
          </a:p>
        </p:txBody>
      </p:sp>
      <p:pic>
        <p:nvPicPr>
          <p:cNvPr id="5" name="Picture 2"/>
          <p:cNvPicPr>
            <a:picLocks noChangeAspect="1" noChangeArrowheads="1"/>
          </p:cNvPicPr>
          <p:nvPr/>
        </p:nvPicPr>
        <p:blipFill>
          <a:blip r:embed="rId2" cstate="print"/>
          <a:srcRect/>
          <a:stretch>
            <a:fillRect/>
          </a:stretch>
        </p:blipFill>
        <p:spPr bwMode="auto">
          <a:xfrm>
            <a:off x="1187624" y="4149080"/>
            <a:ext cx="5832580" cy="270892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locking</a:t>
            </a:r>
            <a:endParaRPr lang="en-GB" dirty="0"/>
          </a:p>
        </p:txBody>
      </p:sp>
      <p:sp>
        <p:nvSpPr>
          <p:cNvPr id="3" name="Content Placeholder 2"/>
          <p:cNvSpPr>
            <a:spLocks noGrp="1"/>
          </p:cNvSpPr>
          <p:nvPr>
            <p:ph idx="1"/>
          </p:nvPr>
        </p:nvSpPr>
        <p:spPr/>
        <p:txBody>
          <a:bodyPr>
            <a:normAutofit lnSpcReduction="10000"/>
          </a:bodyPr>
          <a:lstStyle/>
          <a:p>
            <a:r>
              <a:rPr lang="en-GB" dirty="0" smtClean="0"/>
              <a:t>Synchronisation of weakly coupled oscillators</a:t>
            </a:r>
          </a:p>
          <a:p>
            <a:pPr lvl="1"/>
            <a:r>
              <a:rPr lang="en-GB" dirty="0" smtClean="0"/>
              <a:t>Oscillator = dynamical system moving along a limit cycle attractor</a:t>
            </a:r>
          </a:p>
          <a:p>
            <a:pPr lvl="1"/>
            <a:r>
              <a:rPr lang="en-GB" dirty="0" smtClean="0"/>
              <a:t>Coupling = synaptic and electrical connections</a:t>
            </a:r>
          </a:p>
          <a:p>
            <a:endParaRPr lang="en-GB" dirty="0" smtClean="0"/>
          </a:p>
          <a:p>
            <a:endParaRPr lang="en-GB" dirty="0" smtClean="0"/>
          </a:p>
          <a:p>
            <a:r>
              <a:rPr lang="en-GB" dirty="0" smtClean="0"/>
              <a:t>Generally: phase locking – can be the same or opposite phase or other phase relationship</a:t>
            </a:r>
          </a:p>
          <a:p>
            <a:r>
              <a:rPr lang="en-GB" dirty="0" err="1" smtClean="0"/>
              <a:t>Neuromodulation</a:t>
            </a:r>
            <a:r>
              <a:rPr lang="en-GB" dirty="0" smtClean="0"/>
              <a:t> of phase locking</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37</a:t>
            </a:fld>
            <a:endParaRPr lang="en-GB"/>
          </a:p>
        </p:txBody>
      </p:sp>
      <p:graphicFrame>
        <p:nvGraphicFramePr>
          <p:cNvPr id="5" name="Object 4"/>
          <p:cNvGraphicFramePr>
            <a:graphicFrameLocks noChangeAspect="1"/>
          </p:cNvGraphicFramePr>
          <p:nvPr/>
        </p:nvGraphicFramePr>
        <p:xfrm>
          <a:off x="2051720" y="3356992"/>
          <a:ext cx="3215799" cy="1134988"/>
        </p:xfrm>
        <a:graphic>
          <a:graphicData uri="http://schemas.openxmlformats.org/presentationml/2006/ole">
            <mc:AlternateContent xmlns:mc="http://schemas.openxmlformats.org/markup-compatibility/2006">
              <mc:Choice xmlns:v="urn:schemas-microsoft-com:vml" Requires="v">
                <p:oleObj spid="_x0000_s68611" name="Equation" r:id="rId3" imgW="1942920" imgH="685800" progId="Equation.3">
                  <p:embed/>
                </p:oleObj>
              </mc:Choice>
              <mc:Fallback>
                <p:oleObj name="Equation" r:id="rId3" imgW="1942920" imgH="685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356992"/>
                        <a:ext cx="3215799" cy="11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Leading to biological hypotheses</a:t>
            </a:r>
            <a:endParaRPr lang="en-GB" dirty="0"/>
          </a:p>
        </p:txBody>
      </p:sp>
      <p:sp>
        <p:nvSpPr>
          <p:cNvPr id="3" name="Content Placeholder 2"/>
          <p:cNvSpPr>
            <a:spLocks noGrp="1"/>
          </p:cNvSpPr>
          <p:nvPr>
            <p:ph idx="1"/>
          </p:nvPr>
        </p:nvSpPr>
        <p:spPr/>
        <p:txBody>
          <a:bodyPr/>
          <a:lstStyle/>
          <a:p>
            <a:r>
              <a:rPr lang="en-GB" dirty="0" smtClean="0"/>
              <a:t>Predictions about</a:t>
            </a:r>
          </a:p>
          <a:p>
            <a:pPr lvl="1"/>
            <a:r>
              <a:rPr lang="en-GB" dirty="0" smtClean="0"/>
              <a:t>the roles and nature of ionic currents in neurons</a:t>
            </a:r>
          </a:p>
          <a:p>
            <a:pPr lvl="1"/>
            <a:r>
              <a:rPr lang="en-GB" dirty="0" smtClean="0"/>
              <a:t>the joint roles of neurons in the context of neural circuits</a:t>
            </a:r>
          </a:p>
          <a:p>
            <a:pPr lvl="1"/>
            <a:r>
              <a:rPr lang="en-GB" dirty="0" smtClean="0"/>
              <a:t>the mechanisms underlying the individual and joint roles of neurons</a:t>
            </a:r>
          </a:p>
          <a:p>
            <a:pPr lvl="1"/>
            <a:r>
              <a:rPr lang="en-GB" dirty="0" smtClean="0"/>
              <a:t>possible interpretations of experimental data</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Leading to biological hypotheses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Examples:</a:t>
            </a:r>
          </a:p>
          <a:p>
            <a:pPr lvl="1"/>
            <a:r>
              <a:rPr lang="en-GB" dirty="0" smtClean="0"/>
              <a:t>multiple parameter values lead to similar neural behaviour </a:t>
            </a:r>
            <a:r>
              <a:rPr lang="en-GB" dirty="0" smtClean="0">
                <a:sym typeface="Wingdings" pitchFamily="2" charset="2"/>
              </a:rPr>
              <a:t> experimental testing led to the realisation of correlations between parameters</a:t>
            </a:r>
          </a:p>
          <a:p>
            <a:pPr lvl="1"/>
            <a:r>
              <a:rPr lang="en-GB" dirty="0" smtClean="0">
                <a:sym typeface="Wingdings" pitchFamily="2" charset="2"/>
              </a:rPr>
              <a:t>computational models of grid cells suggested a universal kind of position encoding by grid cells in the </a:t>
            </a:r>
            <a:r>
              <a:rPr lang="en-GB" dirty="0" err="1" smtClean="0">
                <a:sym typeface="Wingdings" pitchFamily="2" charset="2"/>
              </a:rPr>
              <a:t>entorhinal</a:t>
            </a:r>
            <a:r>
              <a:rPr lang="en-GB" dirty="0" smtClean="0">
                <a:sym typeface="Wingdings" pitchFamily="2" charset="2"/>
              </a:rPr>
              <a:t> cortex, which recently has been checked and rejected</a:t>
            </a:r>
          </a:p>
          <a:p>
            <a:pPr lvl="1"/>
            <a:r>
              <a:rPr lang="en-GB" dirty="0" smtClean="0">
                <a:sym typeface="Wingdings" pitchFamily="2" charset="2"/>
              </a:rPr>
              <a:t>computational models of neurons predicted behaviours of networks that were not confirmed experimentally  highlighting the role of </a:t>
            </a:r>
            <a:r>
              <a:rPr lang="en-GB" dirty="0" err="1" smtClean="0">
                <a:sym typeface="Wingdings" pitchFamily="2" charset="2"/>
              </a:rPr>
              <a:t>neuromodulators</a:t>
            </a:r>
            <a:r>
              <a:rPr lang="en-GB" dirty="0" smtClean="0">
                <a:sym typeface="Wingdings" pitchFamily="2" charset="2"/>
              </a:rPr>
              <a:t> and directing experimental investigations toward the study of impact of </a:t>
            </a:r>
            <a:r>
              <a:rPr lang="en-GB" dirty="0" err="1" smtClean="0">
                <a:sym typeface="Wingdings" pitchFamily="2" charset="2"/>
              </a:rPr>
              <a:t>neuromodulators</a:t>
            </a:r>
            <a:r>
              <a:rPr lang="en-GB" dirty="0" smtClean="0">
                <a:sym typeface="Wingdings" pitchFamily="2" charset="2"/>
              </a:rPr>
              <a:t> on network level behaviour</a:t>
            </a:r>
          </a:p>
        </p:txBody>
      </p:sp>
      <p:sp>
        <p:nvSpPr>
          <p:cNvPr id="4" name="Slide Number Placeholder 3"/>
          <p:cNvSpPr>
            <a:spLocks noGrp="1"/>
          </p:cNvSpPr>
          <p:nvPr>
            <p:ph type="sldNum" sz="quarter" idx="12"/>
          </p:nvPr>
        </p:nvSpPr>
        <p:spPr/>
        <p:txBody>
          <a:bodyPr/>
          <a:lstStyle/>
          <a:p>
            <a:fld id="{45A93F50-1F0B-4647-9BDC-2806C2D52457}" type="slidenum">
              <a:rPr lang="en-GB" smtClean="0"/>
              <a:pPr/>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function</a:t>
            </a:r>
            <a:endParaRPr lang="en-GB" dirty="0"/>
          </a:p>
        </p:txBody>
      </p:sp>
      <p:sp>
        <p:nvSpPr>
          <p:cNvPr id="3" name="Content Placeholder 2"/>
          <p:cNvSpPr>
            <a:spLocks noGrp="1"/>
          </p:cNvSpPr>
          <p:nvPr>
            <p:ph idx="1"/>
          </p:nvPr>
        </p:nvSpPr>
        <p:spPr>
          <a:xfrm>
            <a:off x="304800" y="1554162"/>
            <a:ext cx="4987280" cy="4525963"/>
          </a:xfrm>
        </p:spPr>
        <p:txBody>
          <a:bodyPr>
            <a:normAutofit fontScale="85000" lnSpcReduction="20000"/>
          </a:bodyPr>
          <a:lstStyle/>
          <a:p>
            <a:r>
              <a:rPr lang="en-GB" dirty="0" smtClean="0"/>
              <a:t>Sensory brain: interpreting visual, auditory, </a:t>
            </a:r>
            <a:r>
              <a:rPr lang="en-GB" dirty="0" err="1" smtClean="0"/>
              <a:t>somato</a:t>
            </a:r>
            <a:r>
              <a:rPr lang="en-GB" dirty="0" smtClean="0"/>
              <a:t>-sensory, olfactory, etc information</a:t>
            </a:r>
          </a:p>
          <a:p>
            <a:r>
              <a:rPr lang="en-GB" dirty="0" smtClean="0"/>
              <a:t>Motor brain: high level control of muscles – large and fine scale control</a:t>
            </a:r>
          </a:p>
          <a:p>
            <a:r>
              <a:rPr lang="en-GB" dirty="0" smtClean="0"/>
              <a:t>Association brain: linking sensory and motor function, managing memories, making general sense of the world, driving communications</a:t>
            </a:r>
          </a:p>
          <a:p>
            <a:endParaRPr lang="en-GB" dirty="0"/>
          </a:p>
        </p:txBody>
      </p:sp>
      <p:pic>
        <p:nvPicPr>
          <p:cNvPr id="4" name="Picture 2" descr="https://encrypted-tbn2.gstatic.com/images?q=tbn:ANd9GcQvzJ8fX5jyUdOE9fUhMxpBG0gmJn-6hcaU5eBxQozxC9wqFi08"/>
          <p:cNvPicPr>
            <a:picLocks noChangeAspect="1" noChangeArrowheads="1"/>
          </p:cNvPicPr>
          <p:nvPr/>
        </p:nvPicPr>
        <p:blipFill>
          <a:blip r:embed="rId2" cstate="print"/>
          <a:srcRect/>
          <a:stretch>
            <a:fillRect/>
          </a:stretch>
        </p:blipFill>
        <p:spPr bwMode="auto">
          <a:xfrm>
            <a:off x="4644008" y="1196752"/>
            <a:ext cx="1310484" cy="1484387"/>
          </a:xfrm>
          <a:prstGeom prst="rect">
            <a:avLst/>
          </a:prstGeom>
          <a:noFill/>
        </p:spPr>
      </p:pic>
      <p:pic>
        <p:nvPicPr>
          <p:cNvPr id="5" name="Picture 9"/>
          <p:cNvPicPr>
            <a:picLocks noChangeAspect="1" noChangeArrowheads="1"/>
          </p:cNvPicPr>
          <p:nvPr/>
        </p:nvPicPr>
        <p:blipFill>
          <a:blip r:embed="rId3" cstate="print"/>
          <a:srcRect/>
          <a:stretch>
            <a:fillRect/>
          </a:stretch>
        </p:blipFill>
        <p:spPr bwMode="auto">
          <a:xfrm>
            <a:off x="6084168" y="1844824"/>
            <a:ext cx="1608439" cy="1080120"/>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a:stretch>
            <a:fillRect/>
          </a:stretch>
        </p:blipFill>
        <p:spPr bwMode="auto">
          <a:xfrm>
            <a:off x="7812360" y="1124744"/>
            <a:ext cx="1197951" cy="180020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5436096" y="3212976"/>
            <a:ext cx="2914650" cy="15621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4788024" y="5081553"/>
            <a:ext cx="1944216" cy="1731823"/>
          </a:xfrm>
          <a:prstGeom prst="rect">
            <a:avLst/>
          </a:prstGeom>
          <a:noFill/>
          <a:ln w="9525">
            <a:noFill/>
            <a:miter lim="800000"/>
            <a:headEnd/>
            <a:tailEnd/>
          </a:ln>
        </p:spPr>
      </p:pic>
      <p:pic>
        <p:nvPicPr>
          <p:cNvPr id="10" name="Picture 4"/>
          <p:cNvPicPr>
            <a:picLocks noChangeAspect="1" noChangeArrowheads="1"/>
          </p:cNvPicPr>
          <p:nvPr/>
        </p:nvPicPr>
        <p:blipFill>
          <a:blip r:embed="rId7" cstate="print"/>
          <a:srcRect/>
          <a:stretch>
            <a:fillRect/>
          </a:stretch>
        </p:blipFill>
        <p:spPr bwMode="auto">
          <a:xfrm>
            <a:off x="6832212" y="4941167"/>
            <a:ext cx="2132276" cy="1800201"/>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45A93F50-1F0B-4647-9BDC-2806C2D52457}"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Leading to biological hypotheses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Often the predictions based on computational models are wrong, i.e. not confirmed or supported by the biological data</a:t>
            </a:r>
          </a:p>
          <a:p>
            <a:r>
              <a:rPr lang="en-GB" dirty="0" smtClean="0"/>
              <a:t>However such wrong predictions underline the conceptual errors in the biological and functional understanding of neural systems and direct the experimental work in directions that can provide elucidating answers and ultimately corrections of the previous wrong assumptions</a:t>
            </a:r>
          </a:p>
          <a:p>
            <a:r>
              <a:rPr lang="en-GB" dirty="0" smtClean="0"/>
              <a:t>Some predictions based on mathematical and computational analysis of course turn out to be correct</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40</a:t>
            </a:fld>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304800" y="1554162"/>
            <a:ext cx="8686800" cy="4899174"/>
          </a:xfrm>
        </p:spPr>
        <p:txBody>
          <a:bodyPr>
            <a:normAutofit fontScale="77500" lnSpcReduction="20000"/>
          </a:bodyPr>
          <a:lstStyle/>
          <a:p>
            <a:r>
              <a:rPr lang="en-GB" dirty="0" smtClean="0"/>
              <a:t>Biological neural systems are very complex and difficult to understand</a:t>
            </a:r>
          </a:p>
          <a:p>
            <a:r>
              <a:rPr lang="en-GB" dirty="0" smtClean="0"/>
              <a:t>Computational modelling and mathematical analysis of models of neurons and neural circuits helps the understanding of how biological neural systems work</a:t>
            </a:r>
          </a:p>
          <a:p>
            <a:r>
              <a:rPr lang="en-GB" dirty="0" smtClean="0"/>
              <a:t>Bio-realistic modelling of neurons using conductance-based models are useful in particular both in terms of readiness for mathematical and computational analysis and in terms of biological relevance and ease of biological interpretation</a:t>
            </a:r>
          </a:p>
          <a:p>
            <a:r>
              <a:rPr lang="en-GB" dirty="0" smtClean="0"/>
              <a:t>Often predictions based on computational models and analysis are wrong, but even in such cases they contribute very much for the direction of experimental research towards questions that lead to much improved understanding of biological neural systems</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41</a:t>
            </a:fld>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Acknowledgements</a:t>
            </a:r>
          </a:p>
        </p:txBody>
      </p:sp>
      <p:sp>
        <p:nvSpPr>
          <p:cNvPr id="3" name="Content Placeholder 2"/>
          <p:cNvSpPr>
            <a:spLocks noGrp="1"/>
          </p:cNvSpPr>
          <p:nvPr>
            <p:ph idx="1"/>
          </p:nvPr>
        </p:nvSpPr>
        <p:spPr/>
        <p:txBody>
          <a:bodyPr/>
          <a:lstStyle/>
          <a:p>
            <a:r>
              <a:rPr lang="en-GB" dirty="0"/>
              <a:t>Newcastle University</a:t>
            </a:r>
          </a:p>
          <a:p>
            <a:pPr lvl="1"/>
            <a:r>
              <a:rPr lang="en-GB" dirty="0"/>
              <a:t>Jannetta Steyn (PhD student) </a:t>
            </a:r>
          </a:p>
          <a:p>
            <a:pPr lvl="1"/>
            <a:r>
              <a:rPr lang="en-GB" dirty="0"/>
              <a:t>Thomas Alderson (MSc student)</a:t>
            </a:r>
          </a:p>
          <a:p>
            <a:endParaRPr lang="en-GB" dirty="0"/>
          </a:p>
          <a:p>
            <a:r>
              <a:rPr lang="en-GB" dirty="0"/>
              <a:t>Illinois State University</a:t>
            </a:r>
          </a:p>
          <a:p>
            <a:pPr lvl="1"/>
            <a:r>
              <a:rPr lang="en-GB" dirty="0"/>
              <a:t>Dr Wolfgang Stein (PI)</a:t>
            </a:r>
          </a:p>
          <a:p>
            <a:pPr lvl="1"/>
            <a:r>
              <a:rPr lang="en-GB" dirty="0"/>
              <a:t>Carola Staedele (PhD student)</a:t>
            </a:r>
          </a:p>
          <a:p>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42</a:t>
            </a:fld>
            <a:endParaRPr lang="en-GB"/>
          </a:p>
        </p:txBody>
      </p:sp>
    </p:spTree>
    <p:extLst>
      <p:ext uri="{BB962C8B-B14F-4D97-AF65-F5344CB8AC3E}">
        <p14:creationId xmlns:p14="http://schemas.microsoft.com/office/powerpoint/2010/main" val="206264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brain</a:t>
            </a:r>
            <a:endParaRPr lang="en-GB" dirty="0"/>
          </a:p>
        </p:txBody>
      </p:sp>
      <p:sp>
        <p:nvSpPr>
          <p:cNvPr id="3" name="Content Placeholder 2"/>
          <p:cNvSpPr>
            <a:spLocks noGrp="1"/>
          </p:cNvSpPr>
          <p:nvPr>
            <p:ph idx="1"/>
          </p:nvPr>
        </p:nvSpPr>
        <p:spPr/>
        <p:txBody>
          <a:bodyPr/>
          <a:lstStyle/>
          <a:p>
            <a:r>
              <a:rPr lang="en-GB" dirty="0" smtClean="0"/>
              <a:t>Understanding the world</a:t>
            </a:r>
          </a:p>
          <a:p>
            <a:pPr lvl="1"/>
            <a:r>
              <a:rPr lang="en-GB" dirty="0" smtClean="0"/>
              <a:t>Perception</a:t>
            </a:r>
          </a:p>
          <a:p>
            <a:pPr lvl="1"/>
            <a:r>
              <a:rPr lang="en-GB" dirty="0" smtClean="0"/>
              <a:t>Action</a:t>
            </a:r>
          </a:p>
          <a:p>
            <a:pPr lvl="1"/>
            <a:r>
              <a:rPr lang="en-GB" dirty="0" smtClean="0"/>
              <a:t>Decision making</a:t>
            </a:r>
          </a:p>
          <a:p>
            <a:pPr lvl="1"/>
            <a:r>
              <a:rPr lang="en-GB" dirty="0" smtClean="0"/>
              <a:t>Memories</a:t>
            </a:r>
          </a:p>
          <a:p>
            <a:pPr lvl="1"/>
            <a:r>
              <a:rPr lang="en-GB" dirty="0" smtClean="0"/>
              <a:t>Learning</a:t>
            </a:r>
          </a:p>
          <a:p>
            <a:r>
              <a:rPr lang="en-GB" dirty="0" smtClean="0"/>
              <a:t>Black box models</a:t>
            </a:r>
          </a:p>
        </p:txBody>
      </p:sp>
      <p:pic>
        <p:nvPicPr>
          <p:cNvPr id="4" name="Picture 1"/>
          <p:cNvPicPr>
            <a:picLocks noChangeAspect="1" noChangeArrowheads="1"/>
          </p:cNvPicPr>
          <p:nvPr/>
        </p:nvPicPr>
        <p:blipFill>
          <a:blip r:embed="rId2" cstate="print"/>
          <a:srcRect/>
          <a:stretch>
            <a:fillRect/>
          </a:stretch>
        </p:blipFill>
        <p:spPr bwMode="auto">
          <a:xfrm>
            <a:off x="5652120" y="1340768"/>
            <a:ext cx="2410238" cy="1653400"/>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4211960" y="3284984"/>
            <a:ext cx="1944216" cy="1384517"/>
          </a:xfrm>
          <a:prstGeom prst="rect">
            <a:avLst/>
          </a:prstGeom>
          <a:noFill/>
          <a:ln w="9525">
            <a:noFill/>
            <a:miter lim="800000"/>
            <a:headEnd/>
            <a:tailEnd/>
          </a:ln>
        </p:spPr>
      </p:pic>
      <p:pic>
        <p:nvPicPr>
          <p:cNvPr id="6" name="Picture 4" descr="http://www.123opticalillusions.com/pages/right-or-left.jpg"/>
          <p:cNvPicPr>
            <a:picLocks noChangeAspect="1" noChangeArrowheads="1"/>
          </p:cNvPicPr>
          <p:nvPr/>
        </p:nvPicPr>
        <p:blipFill>
          <a:blip r:embed="rId4" cstate="print"/>
          <a:srcRect/>
          <a:stretch>
            <a:fillRect/>
          </a:stretch>
        </p:blipFill>
        <p:spPr bwMode="auto">
          <a:xfrm>
            <a:off x="7092280" y="3284984"/>
            <a:ext cx="1537482" cy="2081286"/>
          </a:xfrm>
          <a:prstGeom prst="rect">
            <a:avLst/>
          </a:prstGeom>
          <a:noFill/>
        </p:spPr>
      </p:pic>
      <p:pic>
        <p:nvPicPr>
          <p:cNvPr id="7" name="Picture 1"/>
          <p:cNvPicPr>
            <a:picLocks noChangeAspect="1" noChangeArrowheads="1"/>
          </p:cNvPicPr>
          <p:nvPr/>
        </p:nvPicPr>
        <p:blipFill>
          <a:blip r:embed="rId5" cstate="print"/>
          <a:srcRect/>
          <a:stretch>
            <a:fillRect/>
          </a:stretch>
        </p:blipFill>
        <p:spPr bwMode="auto">
          <a:xfrm>
            <a:off x="4644008" y="4869159"/>
            <a:ext cx="1431231" cy="1798029"/>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5A93F50-1F0B-4647-9BDC-2806C2D52457}" type="slidenum">
              <a:rPr lang="en-GB" smtClean="0"/>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disease</a:t>
            </a:r>
            <a:endParaRPr lang="en-GB" dirty="0"/>
          </a:p>
        </p:txBody>
      </p:sp>
      <p:sp>
        <p:nvSpPr>
          <p:cNvPr id="3" name="Content Placeholder 2"/>
          <p:cNvSpPr>
            <a:spLocks noGrp="1"/>
          </p:cNvSpPr>
          <p:nvPr>
            <p:ph idx="1"/>
          </p:nvPr>
        </p:nvSpPr>
        <p:spPr>
          <a:xfrm>
            <a:off x="304800" y="1554162"/>
            <a:ext cx="5419328" cy="4525963"/>
          </a:xfrm>
        </p:spPr>
        <p:txBody>
          <a:bodyPr>
            <a:normAutofit/>
          </a:bodyPr>
          <a:lstStyle/>
          <a:p>
            <a:r>
              <a:rPr lang="en-GB" dirty="0" smtClean="0"/>
              <a:t>Parkinson’s Disease</a:t>
            </a:r>
          </a:p>
          <a:p>
            <a:endParaRPr lang="en-GB" dirty="0" smtClean="0"/>
          </a:p>
          <a:p>
            <a:endParaRPr lang="en-GB" dirty="0" smtClean="0"/>
          </a:p>
          <a:p>
            <a:r>
              <a:rPr lang="en-GB" dirty="0" smtClean="0"/>
              <a:t>Alzheimer’s Disease</a:t>
            </a:r>
          </a:p>
          <a:p>
            <a:endParaRPr lang="en-GB" dirty="0" smtClean="0"/>
          </a:p>
          <a:p>
            <a:r>
              <a:rPr lang="en-GB" dirty="0" err="1" smtClean="0"/>
              <a:t>Creutzfeldt</a:t>
            </a:r>
            <a:r>
              <a:rPr lang="en-GB" dirty="0" smtClean="0"/>
              <a:t> – </a:t>
            </a:r>
            <a:r>
              <a:rPr lang="en-GB" dirty="0" err="1" smtClean="0"/>
              <a:t>Jakob</a:t>
            </a:r>
            <a:r>
              <a:rPr lang="en-GB" dirty="0" smtClean="0"/>
              <a:t> Disease (mad cow disease)</a:t>
            </a:r>
            <a:endParaRPr lang="en-GB" dirty="0"/>
          </a:p>
        </p:txBody>
      </p:sp>
      <p:pic>
        <p:nvPicPr>
          <p:cNvPr id="1026" name="Picture 2" descr="Trembling hand illustration"/>
          <p:cNvPicPr>
            <a:picLocks noChangeAspect="1" noChangeArrowheads="1"/>
          </p:cNvPicPr>
          <p:nvPr/>
        </p:nvPicPr>
        <p:blipFill>
          <a:blip r:embed="rId2" cstate="print"/>
          <a:srcRect/>
          <a:stretch>
            <a:fillRect/>
          </a:stretch>
        </p:blipFill>
        <p:spPr bwMode="auto">
          <a:xfrm>
            <a:off x="5868144" y="1268760"/>
            <a:ext cx="2576426" cy="1750716"/>
          </a:xfrm>
          <a:prstGeom prst="rect">
            <a:avLst/>
          </a:prstGeom>
          <a:noFill/>
        </p:spPr>
      </p:pic>
      <p:pic>
        <p:nvPicPr>
          <p:cNvPr id="1028" name="Picture 4" descr="Cross section of healthy and Azlheimer's brain"/>
          <p:cNvPicPr>
            <a:picLocks noChangeAspect="1" noChangeArrowheads="1"/>
          </p:cNvPicPr>
          <p:nvPr/>
        </p:nvPicPr>
        <p:blipFill>
          <a:blip r:embed="rId3" cstate="print"/>
          <a:srcRect/>
          <a:stretch>
            <a:fillRect/>
          </a:stretch>
        </p:blipFill>
        <p:spPr bwMode="auto">
          <a:xfrm>
            <a:off x="5940152" y="3501008"/>
            <a:ext cx="2664296" cy="2747793"/>
          </a:xfrm>
          <a:prstGeom prst="rect">
            <a:avLst/>
          </a:prstGeom>
          <a:noFill/>
        </p:spPr>
      </p:pic>
      <p:sp>
        <p:nvSpPr>
          <p:cNvPr id="6" name="Slide Number Placeholder 5"/>
          <p:cNvSpPr>
            <a:spLocks noGrp="1"/>
          </p:cNvSpPr>
          <p:nvPr>
            <p:ph type="sldNum" sz="quarter" idx="12"/>
          </p:nvPr>
        </p:nvSpPr>
        <p:spPr/>
        <p:txBody>
          <a:bodyPr/>
          <a:lstStyle/>
          <a:p>
            <a:fld id="{45A93F50-1F0B-4647-9BDC-2806C2D52457}"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structure</a:t>
            </a:r>
            <a:endParaRPr lang="en-GB" dirty="0"/>
          </a:p>
        </p:txBody>
      </p:sp>
      <p:sp>
        <p:nvSpPr>
          <p:cNvPr id="3" name="Content Placeholder 2"/>
          <p:cNvSpPr>
            <a:spLocks noGrp="1"/>
          </p:cNvSpPr>
          <p:nvPr>
            <p:ph idx="1"/>
          </p:nvPr>
        </p:nvSpPr>
        <p:spPr>
          <a:xfrm>
            <a:off x="304800" y="1554162"/>
            <a:ext cx="4771256" cy="4525963"/>
          </a:xfrm>
        </p:spPr>
        <p:txBody>
          <a:bodyPr/>
          <a:lstStyle/>
          <a:p>
            <a:r>
              <a:rPr lang="en-GB" dirty="0" smtClean="0"/>
              <a:t>Large-scale connectivity – networks of brain modules</a:t>
            </a:r>
          </a:p>
          <a:p>
            <a:r>
              <a:rPr lang="en-GB" dirty="0" smtClean="0"/>
              <a:t>Layers of neurons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076056" y="1484784"/>
            <a:ext cx="1952253" cy="131580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236296" y="1484784"/>
            <a:ext cx="1522310" cy="1368152"/>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539552" y="4221088"/>
            <a:ext cx="1584176" cy="1584176"/>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2699792" y="4005064"/>
            <a:ext cx="1666875" cy="2019300"/>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5004048" y="3573016"/>
            <a:ext cx="3491596" cy="295232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45A93F50-1F0B-4647-9BDC-2806C2D52457}"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Neurons</a:t>
            </a:r>
            <a:endParaRPr lang="en-GB" dirty="0"/>
          </a:p>
        </p:txBody>
      </p:sp>
      <p:sp>
        <p:nvSpPr>
          <p:cNvPr id="3" name="Content Placeholder 2"/>
          <p:cNvSpPr>
            <a:spLocks noGrp="1"/>
          </p:cNvSpPr>
          <p:nvPr>
            <p:ph idx="1"/>
          </p:nvPr>
        </p:nvSpPr>
        <p:spPr>
          <a:xfrm>
            <a:off x="304800" y="1554162"/>
            <a:ext cx="5131296" cy="4525963"/>
          </a:xfrm>
        </p:spPr>
        <p:txBody>
          <a:bodyPr>
            <a:normAutofit fontScale="92500"/>
          </a:bodyPr>
          <a:lstStyle/>
          <a:p>
            <a:r>
              <a:rPr lang="en-GB" dirty="0" smtClean="0"/>
              <a:t>Neurons are the building blocks of the nervous system</a:t>
            </a:r>
          </a:p>
          <a:p>
            <a:r>
              <a:rPr lang="en-GB" dirty="0" smtClean="0"/>
              <a:t>Synapses mediate communication between neurons</a:t>
            </a:r>
          </a:p>
          <a:p>
            <a:r>
              <a:rPr lang="en-GB" dirty="0" smtClean="0"/>
              <a:t>Synapses may form, get strengthened or weakened, or may disappear</a:t>
            </a:r>
          </a:p>
          <a:p>
            <a:endParaRPr lang="en-GB" dirty="0"/>
          </a:p>
        </p:txBody>
      </p:sp>
      <p:pic>
        <p:nvPicPr>
          <p:cNvPr id="4" name="Picture 1"/>
          <p:cNvPicPr>
            <a:picLocks noChangeAspect="1" noChangeArrowheads="1"/>
          </p:cNvPicPr>
          <p:nvPr/>
        </p:nvPicPr>
        <p:blipFill>
          <a:blip r:embed="rId2" cstate="print"/>
          <a:srcRect/>
          <a:stretch>
            <a:fillRect/>
          </a:stretch>
        </p:blipFill>
        <p:spPr bwMode="auto">
          <a:xfrm>
            <a:off x="4860032" y="1916832"/>
            <a:ext cx="1845241" cy="2304256"/>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6228184" y="4581128"/>
            <a:ext cx="1800200" cy="201246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5A93F50-1F0B-4647-9BDC-2806C2D52457}" type="slidenum">
              <a:rPr lang="en-GB" smtClean="0"/>
              <a:pPr/>
              <a:t>8</a:t>
            </a:fld>
            <a:endParaRPr lang="en-GB"/>
          </a:p>
        </p:txBody>
      </p:sp>
      <p:pic>
        <p:nvPicPr>
          <p:cNvPr id="7" name="Picture 1"/>
          <p:cNvPicPr>
            <a:picLocks noChangeAspect="1" noChangeArrowheads="1"/>
          </p:cNvPicPr>
          <p:nvPr/>
        </p:nvPicPr>
        <p:blipFill>
          <a:blip r:embed="rId4" cstate="print"/>
          <a:srcRect/>
          <a:stretch>
            <a:fillRect/>
          </a:stretch>
        </p:blipFill>
        <p:spPr bwMode="auto">
          <a:xfrm>
            <a:off x="6804248" y="2276872"/>
            <a:ext cx="2159138" cy="123063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Neural activity</a:t>
            </a:r>
            <a:endParaRPr lang="en-GB" dirty="0"/>
          </a:p>
        </p:txBody>
      </p:sp>
      <p:sp>
        <p:nvSpPr>
          <p:cNvPr id="3" name="Content Placeholder 2"/>
          <p:cNvSpPr>
            <a:spLocks noGrp="1"/>
          </p:cNvSpPr>
          <p:nvPr>
            <p:ph idx="1"/>
          </p:nvPr>
        </p:nvSpPr>
        <p:spPr>
          <a:xfrm>
            <a:off x="304800" y="1554162"/>
            <a:ext cx="5995392" cy="4525963"/>
          </a:xfrm>
        </p:spPr>
        <p:txBody>
          <a:bodyPr>
            <a:normAutofit fontScale="70000" lnSpcReduction="20000"/>
          </a:bodyPr>
          <a:lstStyle/>
          <a:p>
            <a:r>
              <a:rPr lang="en-GB" dirty="0" smtClean="0"/>
              <a:t>Neural cell membrane differential permeability for ions – Na+, K+, </a:t>
            </a:r>
            <a:r>
              <a:rPr lang="en-GB" dirty="0" err="1" smtClean="0"/>
              <a:t>Cl</a:t>
            </a:r>
            <a:r>
              <a:rPr lang="en-GB" dirty="0" smtClean="0"/>
              <a:t>-, Ca++</a:t>
            </a:r>
          </a:p>
          <a:p>
            <a:r>
              <a:rPr lang="en-GB" dirty="0" smtClean="0"/>
              <a:t>Ionic imbalance leads to steady state potential difference: ~-70 mV the inside is more negative than the outside</a:t>
            </a:r>
          </a:p>
          <a:p>
            <a:r>
              <a:rPr lang="en-GB" dirty="0" smtClean="0"/>
              <a:t>Neurotransmitters trigger the opening of ionic channels, also voltage-dependent channels, electric junctions (fully or partly bi-directional)</a:t>
            </a:r>
          </a:p>
          <a:p>
            <a:r>
              <a:rPr lang="en-GB" dirty="0" smtClean="0"/>
              <a:t>The membrane potential changes and this propagates along the membrane </a:t>
            </a:r>
            <a:r>
              <a:rPr lang="en-GB" dirty="0" smtClean="0">
                <a:sym typeface="Wingdings" pitchFamily="2" charset="2"/>
              </a:rPr>
              <a:t> </a:t>
            </a:r>
            <a:r>
              <a:rPr lang="en-GB" dirty="0" err="1" smtClean="0">
                <a:sym typeface="Wingdings" pitchFamily="2" charset="2"/>
              </a:rPr>
              <a:t>dendritic</a:t>
            </a:r>
            <a:r>
              <a:rPr lang="en-GB" dirty="0" smtClean="0">
                <a:sym typeface="Wingdings" pitchFamily="2" charset="2"/>
              </a:rPr>
              <a:t> signals, action potentials (spikes) in the axons</a:t>
            </a:r>
          </a:p>
          <a:p>
            <a:r>
              <a:rPr lang="en-GB" dirty="0" smtClean="0">
                <a:sym typeface="Wingdings" pitchFamily="2" charset="2"/>
              </a:rPr>
              <a:t>Spiking activity can be triggered by several mechanisms – e.g. excitatory input, rebound from inhibition</a:t>
            </a:r>
            <a:endParaRPr lang="en-GB" dirty="0"/>
          </a:p>
        </p:txBody>
      </p:sp>
      <p:sp>
        <p:nvSpPr>
          <p:cNvPr id="4" name="Slide Number Placeholder 3"/>
          <p:cNvSpPr>
            <a:spLocks noGrp="1"/>
          </p:cNvSpPr>
          <p:nvPr>
            <p:ph type="sldNum" sz="quarter" idx="12"/>
          </p:nvPr>
        </p:nvSpPr>
        <p:spPr/>
        <p:txBody>
          <a:bodyPr/>
          <a:lstStyle/>
          <a:p>
            <a:fld id="{45A93F50-1F0B-4647-9BDC-2806C2D52457}" type="slidenum">
              <a:rPr lang="en-GB" smtClean="0"/>
              <a:pPr/>
              <a:t>9</a:t>
            </a:fld>
            <a:endParaRPr lang="en-GB"/>
          </a:p>
        </p:txBody>
      </p:sp>
      <p:pic>
        <p:nvPicPr>
          <p:cNvPr id="25602" name="Picture 2" descr="http://media.tumblr.com/tumblr_m9ufpjLxyH1rvg042.png"/>
          <p:cNvPicPr>
            <a:picLocks noChangeAspect="1" noChangeArrowheads="1"/>
          </p:cNvPicPr>
          <p:nvPr/>
        </p:nvPicPr>
        <p:blipFill>
          <a:blip r:embed="rId2" cstate="print"/>
          <a:srcRect/>
          <a:stretch>
            <a:fillRect/>
          </a:stretch>
        </p:blipFill>
        <p:spPr bwMode="auto">
          <a:xfrm>
            <a:off x="6444208" y="1196753"/>
            <a:ext cx="2016224" cy="1975900"/>
          </a:xfrm>
          <a:prstGeom prst="rect">
            <a:avLst/>
          </a:prstGeom>
          <a:noFill/>
        </p:spPr>
      </p:pic>
      <p:pic>
        <p:nvPicPr>
          <p:cNvPr id="25603" name="Picture 3"/>
          <p:cNvPicPr>
            <a:picLocks noChangeAspect="1" noChangeArrowheads="1"/>
          </p:cNvPicPr>
          <p:nvPr/>
        </p:nvPicPr>
        <p:blipFill>
          <a:blip r:embed="rId3" cstate="print"/>
          <a:srcRect/>
          <a:stretch>
            <a:fillRect/>
          </a:stretch>
        </p:blipFill>
        <p:spPr bwMode="auto">
          <a:xfrm>
            <a:off x="2699792" y="5589240"/>
            <a:ext cx="4373164" cy="1083359"/>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7164288" y="5013176"/>
            <a:ext cx="1907704" cy="943416"/>
          </a:xfrm>
          <a:prstGeom prst="rect">
            <a:avLst/>
          </a:prstGeom>
          <a:noFill/>
          <a:ln w="9525">
            <a:no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6228184" y="3284984"/>
            <a:ext cx="2783632" cy="127655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2850</TotalTime>
  <Words>1805</Words>
  <Application>Microsoft Office PowerPoint</Application>
  <PresentationFormat>On-screen Show (4:3)</PresentationFormat>
  <Paragraphs>264</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Trek</vt:lpstr>
      <vt:lpstr>Equation</vt:lpstr>
      <vt:lpstr>Computational neuroscience</vt:lpstr>
      <vt:lpstr>Overview</vt:lpstr>
      <vt:lpstr>Brain function</vt:lpstr>
      <vt:lpstr>Brain function</vt:lpstr>
      <vt:lpstr>Cognitive brain</vt:lpstr>
      <vt:lpstr>Brain disease</vt:lpstr>
      <vt:lpstr>Brain structure</vt:lpstr>
      <vt:lpstr>Neurons</vt:lpstr>
      <vt:lpstr>Neural activity</vt:lpstr>
      <vt:lpstr>Neurons and information</vt:lpstr>
      <vt:lpstr>Neural circuits and networks</vt:lpstr>
      <vt:lpstr>Neuromodulation</vt:lpstr>
      <vt:lpstr>Model animal systems</vt:lpstr>
      <vt:lpstr>Computational models</vt:lpstr>
      <vt:lpstr>Computational models</vt:lpstr>
      <vt:lpstr>Computational models</vt:lpstr>
      <vt:lpstr>Computational models</vt:lpstr>
      <vt:lpstr>Model analysis</vt:lpstr>
      <vt:lpstr>Model analysis</vt:lpstr>
      <vt:lpstr>Model analysis</vt:lpstr>
      <vt:lpstr>Numerical analysis</vt:lpstr>
      <vt:lpstr>Numerical analysis</vt:lpstr>
      <vt:lpstr>Example 1</vt:lpstr>
      <vt:lpstr>Example 1</vt:lpstr>
      <vt:lpstr>Central pattern generators</vt:lpstr>
      <vt:lpstr>Central pattern generators</vt:lpstr>
      <vt:lpstr>Example 2</vt:lpstr>
      <vt:lpstr>Example 2</vt:lpstr>
      <vt:lpstr>Overlapping neural circuits</vt:lpstr>
      <vt:lpstr>Example 3</vt:lpstr>
      <vt:lpstr>Example 3</vt:lpstr>
      <vt:lpstr>Example 3</vt:lpstr>
      <vt:lpstr>Modelling neuromodulation</vt:lpstr>
      <vt:lpstr>Modelling neuromodulation</vt:lpstr>
      <vt:lpstr>Variability and robustness</vt:lpstr>
      <vt:lpstr>Variability and robustness</vt:lpstr>
      <vt:lpstr>Phase locking</vt:lpstr>
      <vt:lpstr>Leading to biological hypotheses</vt:lpstr>
      <vt:lpstr>Leading to biological hypotheses</vt:lpstr>
      <vt:lpstr>Leading to biological hypotheses</vt:lpstr>
      <vt:lpstr>conclusions</vt:lpstr>
      <vt:lpstr>Acknowledgements</vt:lpstr>
    </vt:vector>
  </TitlesOfParts>
  <Company>Newcastle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neuroscience</dc:title>
  <dc:creator>Peter Andras</dc:creator>
  <cp:lastModifiedBy>Peter</cp:lastModifiedBy>
  <cp:revision>39</cp:revision>
  <dcterms:created xsi:type="dcterms:W3CDTF">2015-02-19T19:07:23Z</dcterms:created>
  <dcterms:modified xsi:type="dcterms:W3CDTF">2015-02-24T14:54:15Z</dcterms:modified>
</cp:coreProperties>
</file>