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96CFF-BEA6-419A-A741-C21F08B45D3B}" type="datetimeFigureOut">
              <a:rPr lang="en-GB" smtClean="0"/>
              <a:pPr/>
              <a:t>06/02/2015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D235-1DD2-43A4-95BD-2F37B7896B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6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520BB7-29ED-4146-A9B3-18FA3DCB9CB1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4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B89637-8A11-4F60-9328-742EA89C33F4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3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4320D9-439C-48AE-836B-EF15F30EBDAB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6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B6BEA-1BCF-4A5F-A7B6-CDB9BBFC7B15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6FDCF6-0CD8-4ADA-9A09-F33E4430D11A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802FC-D433-4953-8617-BA809ED97277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74594F-F3AD-4A94-9D4E-C52C56F251D9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3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80D9D-894F-48C4-8B1B-8974C24FE5DB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2AFAF9-52CA-4BE0-A109-532D0C839447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2CB5-40F8-44BF-B772-1FB47CB50CB1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5A82A-17EE-482D-9491-84E5E983F311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8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6F08C8B-DA39-4DEA-8EF5-8550E819381E}" type="datetime1">
              <a:rPr lang="en-GB" smtClean="0"/>
              <a:pPr/>
              <a:t>06/02/2015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883CF2-75A4-476A-8307-F48FF9C26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7596336" cy="1470025"/>
          </a:xfrm>
        </p:spPr>
        <p:txBody>
          <a:bodyPr/>
          <a:lstStyle/>
          <a:p>
            <a:r>
              <a:rPr lang="en-GB" dirty="0" smtClean="0"/>
              <a:t>Neural Network Approximation of High-dimensional 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752600"/>
          </a:xfrm>
        </p:spPr>
        <p:txBody>
          <a:bodyPr/>
          <a:lstStyle/>
          <a:p>
            <a:r>
              <a:rPr lang="en-GB" dirty="0" smtClean="0"/>
              <a:t>Peter Andras</a:t>
            </a:r>
          </a:p>
          <a:p>
            <a:r>
              <a:rPr lang="en-GB" dirty="0" smtClean="0"/>
              <a:t>School of Computing and Mathematics</a:t>
            </a:r>
          </a:p>
          <a:p>
            <a:r>
              <a:rPr lang="en-GB" dirty="0" smtClean="0"/>
              <a:t>Keele University</a:t>
            </a:r>
          </a:p>
          <a:p>
            <a:r>
              <a:rPr lang="en-GB" dirty="0" smtClean="0"/>
              <a:t>p.andras@keele.ac.uk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8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en-GB" dirty="0" smtClean="0"/>
              <a:t>Approximation on the data manifold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4608512" cy="4525963"/>
          </a:xfrm>
        </p:spPr>
        <p:txBody>
          <a:bodyPr/>
          <a:lstStyle/>
          <a:p>
            <a:r>
              <a:rPr lang="en-GB" dirty="0" smtClean="0"/>
              <a:t>Problem: we don’t know analytically what is the data manifold</a:t>
            </a:r>
          </a:p>
          <a:p>
            <a:r>
              <a:rPr lang="en-GB" dirty="0" smtClean="0"/>
              <a:t>Solution: project the data manifold onto a matching low-dimensional space and approximate the function over that.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628800"/>
            <a:ext cx="27813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Manifold mapping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Dimensionality estimation</a:t>
            </a:r>
          </a:p>
          <a:p>
            <a:pPr lvl="1"/>
            <a:r>
              <a:rPr lang="en-GB" dirty="0" smtClean="0"/>
              <a:t>Local principal component analysis</a:t>
            </a:r>
          </a:p>
          <a:p>
            <a:endParaRPr lang="en-GB" dirty="0" smtClean="0"/>
          </a:p>
          <a:p>
            <a:r>
              <a:rPr lang="en-GB" dirty="0" smtClean="0"/>
              <a:t>Low-dimensional mapping with preservation of topological organisation of the manifold:</a:t>
            </a:r>
          </a:p>
          <a:p>
            <a:pPr lvl="1"/>
            <a:r>
              <a:rPr lang="en-GB" dirty="0" smtClean="0"/>
              <a:t>Self-organising maps</a:t>
            </a:r>
          </a:p>
          <a:p>
            <a:pPr lvl="1"/>
            <a:r>
              <a:rPr lang="en-GB" dirty="0" smtClean="0"/>
              <a:t>Local linear embedding</a:t>
            </a:r>
          </a:p>
          <a:p>
            <a:pPr lvl="1"/>
            <a:r>
              <a:rPr lang="en-GB" dirty="0" smtClean="0"/>
              <a:t>Both: unsupervised learning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Self-organising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Mapping of the manifold  through a </a:t>
            </a:r>
            <a:r>
              <a:rPr lang="en-GB" dirty="0" err="1" smtClean="0"/>
              <a:t>Voronoi</a:t>
            </a:r>
            <a:r>
              <a:rPr lang="en-GB" dirty="0" smtClean="0"/>
              <a:t> </a:t>
            </a:r>
            <a:r>
              <a:rPr lang="en-GB" dirty="0" err="1" smtClean="0"/>
              <a:t>tesselation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39752" y="2708920"/>
          <a:ext cx="5202935" cy="138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3" imgW="2819160" imgH="749160" progId="Equation.3">
                  <p:embed/>
                </p:oleObj>
              </mc:Choice>
              <mc:Fallback>
                <p:oleObj name="Equation" r:id="rId3" imgW="2819160" imgH="749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708920"/>
                        <a:ext cx="5202935" cy="138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293096"/>
            <a:ext cx="1944216" cy="1949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4386663"/>
            <a:ext cx="922784" cy="91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45560" y="4386663"/>
            <a:ext cx="922784" cy="91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5250759"/>
            <a:ext cx="922784" cy="91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5250759"/>
            <a:ext cx="922784" cy="91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>
            <a:off x="5004048" y="508518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979712" y="49411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668344" y="50038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nodes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Self-organising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SOM: learns the data distribution over the manifold and projects the learned </a:t>
            </a:r>
            <a:r>
              <a:rPr lang="en-GB" dirty="0" err="1" smtClean="0"/>
              <a:t>Voronoi</a:t>
            </a:r>
            <a:r>
              <a:rPr lang="en-GB" dirty="0" smtClean="0"/>
              <a:t> </a:t>
            </a:r>
            <a:r>
              <a:rPr lang="en-GB" dirty="0" err="1" smtClean="0"/>
              <a:t>tesselation</a:t>
            </a:r>
            <a:r>
              <a:rPr lang="en-GB" dirty="0" smtClean="0"/>
              <a:t> onto the low-dimensional space</a:t>
            </a:r>
          </a:p>
          <a:p>
            <a:endParaRPr lang="en-GB" dirty="0" smtClean="0"/>
          </a:p>
          <a:p>
            <a:r>
              <a:rPr lang="en-GB" dirty="0" smtClean="0"/>
              <a:t>The neighbourhood structure (topology) of the manifold is preserved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Self-organising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Over-complete SOM: has more nodes than the number of data points</a:t>
            </a:r>
          </a:p>
          <a:p>
            <a:pPr lvl="1"/>
            <a:r>
              <a:rPr lang="en-GB" dirty="0" smtClean="0"/>
              <a:t>In principle each data point may be projected to a unique node</a:t>
            </a:r>
          </a:p>
          <a:p>
            <a:pPr lvl="1"/>
            <a:r>
              <a:rPr lang="en-GB" dirty="0" smtClean="0"/>
              <a:t>Allows extension to unseen data points without forcing them to project to the same nodes as data points used for the learning of the mapping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Local Linear Embedding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12776"/>
            <a:ext cx="7139136" cy="4525963"/>
          </a:xfrm>
        </p:spPr>
        <p:txBody>
          <a:bodyPr/>
          <a:lstStyle/>
          <a:p>
            <a:r>
              <a:rPr lang="en-GB" dirty="0" smtClean="0"/>
              <a:t>r-neighbourhood of each data point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15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91679" y="2132856"/>
          <a:ext cx="729554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tion" r:id="rId3" imgW="4889160" imgH="241200" progId="Equation.3">
                  <p:embed/>
                </p:oleObj>
              </mc:Choice>
              <mc:Fallback>
                <p:oleObj name="Equation" r:id="rId3" imgW="4889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2132856"/>
                        <a:ext cx="7295547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16238" y="2500313"/>
          <a:ext cx="4294187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5" imgW="2184120" imgH="2006280" progId="Equation.3">
                  <p:embed/>
                </p:oleObj>
              </mc:Choice>
              <mc:Fallback>
                <p:oleObj name="Equation" r:id="rId5" imgW="2184120" imgH="2006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500313"/>
                        <a:ext cx="4294187" cy="394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Local Linear Embedding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68760"/>
            <a:ext cx="7139136" cy="4525963"/>
          </a:xfrm>
        </p:spPr>
        <p:txBody>
          <a:bodyPr/>
          <a:lstStyle/>
          <a:p>
            <a:r>
              <a:rPr lang="en-GB" dirty="0" smtClean="0"/>
              <a:t>Extension for the mapping of unseen data: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480554"/>
              </p:ext>
            </p:extLst>
          </p:nvPr>
        </p:nvGraphicFramePr>
        <p:xfrm>
          <a:off x="1674813" y="2420938"/>
          <a:ext cx="72945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3" imgW="4889160" imgH="241200" progId="Equation.3">
                  <p:embed/>
                </p:oleObj>
              </mc:Choice>
              <mc:Fallback>
                <p:oleObj name="Equation" r:id="rId3" imgW="4889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2420938"/>
                        <a:ext cx="7294562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275856" y="2996952"/>
          <a:ext cx="4068763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5" imgW="2070000" imgH="1574640" progId="Equation.3">
                  <p:embed/>
                </p:oleObj>
              </mc:Choice>
              <mc:Fallback>
                <p:oleObj name="Equation" r:id="rId5" imgW="2070000" imgH="1574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996952"/>
                        <a:ext cx="4068763" cy="309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Approximation over the projection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Yu et al, 2009 (NIPS 2009, pp.2223-2231):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368872"/>
              </p:ext>
            </p:extLst>
          </p:nvPr>
        </p:nvGraphicFramePr>
        <p:xfrm>
          <a:off x="2051050" y="2779713"/>
          <a:ext cx="65293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3" imgW="5181480" imgH="457200" progId="Equation.3">
                  <p:embed/>
                </p:oleObj>
              </mc:Choice>
              <mc:Fallback>
                <p:oleObj name="Equation" r:id="rId3" imgW="51814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050" y="2779713"/>
                        <a:ext cx="6529388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761543"/>
              </p:ext>
            </p:extLst>
          </p:nvPr>
        </p:nvGraphicFramePr>
        <p:xfrm>
          <a:off x="2068513" y="3644900"/>
          <a:ext cx="654367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5" imgW="4800600" imgH="1320480" progId="Equation.3">
                  <p:embed/>
                </p:oleObj>
              </mc:Choice>
              <mc:Fallback>
                <p:oleObj name="Equation" r:id="rId5" imgW="4800600" imgH="1320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8513" y="3644900"/>
                        <a:ext cx="6543675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Approximation over the projection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Best approximation error in the data space and the projection space: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71166"/>
              </p:ext>
            </p:extLst>
          </p:nvPr>
        </p:nvGraphicFramePr>
        <p:xfrm>
          <a:off x="2684463" y="2852738"/>
          <a:ext cx="4149725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3" imgW="2577960" imgH="1688760" progId="Equation.3">
                  <p:embed/>
                </p:oleObj>
              </mc:Choice>
              <mc:Fallback>
                <p:oleObj name="Equation" r:id="rId3" imgW="2577960" imgH="1688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2852738"/>
                        <a:ext cx="4149725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456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Low-dimensional approximation using SOMs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Over-complete SOM for low-dimensional projection of the data manifold –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Given                                           learn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958938"/>
              </p:ext>
            </p:extLst>
          </p:nvPr>
        </p:nvGraphicFramePr>
        <p:xfrm>
          <a:off x="3923927" y="2708920"/>
          <a:ext cx="81909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6" name="Equation" r:id="rId3" imgW="330120" imgH="203040" progId="Equation.3">
                  <p:embed/>
                </p:oleObj>
              </mc:Choice>
              <mc:Fallback>
                <p:oleObj name="Equation" r:id="rId3" imgW="330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7" y="2708920"/>
                        <a:ext cx="819091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296963"/>
              </p:ext>
            </p:extLst>
          </p:nvPr>
        </p:nvGraphicFramePr>
        <p:xfrm>
          <a:off x="3131840" y="3356992"/>
          <a:ext cx="3608387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Equation" r:id="rId5" imgW="1955520" imgH="749160" progId="Equation.3">
                  <p:embed/>
                </p:oleObj>
              </mc:Choice>
              <mc:Fallback>
                <p:oleObj name="Equation" r:id="rId5" imgW="1955520" imgH="749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356992"/>
                        <a:ext cx="3608387" cy="138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1342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092727"/>
              </p:ext>
            </p:extLst>
          </p:nvPr>
        </p:nvGraphicFramePr>
        <p:xfrm>
          <a:off x="3275856" y="4941168"/>
          <a:ext cx="48037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9" name="Equation" r:id="rId9" imgW="2603160" imgH="253800" progId="Equation.3">
                  <p:embed/>
                </p:oleObj>
              </mc:Choice>
              <mc:Fallback>
                <p:oleObj name="Equation" r:id="rId9" imgW="260316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941168"/>
                        <a:ext cx="48037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382353"/>
              </p:ext>
            </p:extLst>
          </p:nvPr>
        </p:nvGraphicFramePr>
        <p:xfrm>
          <a:off x="2987824" y="5342979"/>
          <a:ext cx="52736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Equation" r:id="rId11" imgW="2857320" imgH="444240" progId="Equation.3">
                  <p:embed/>
                </p:oleObj>
              </mc:Choice>
              <mc:Fallback>
                <p:oleObj name="Equation" r:id="rId11" imgW="285732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342979"/>
                        <a:ext cx="527367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6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320" y="1268760"/>
            <a:ext cx="7355160" cy="4525963"/>
          </a:xfrm>
        </p:spPr>
        <p:txBody>
          <a:bodyPr/>
          <a:lstStyle/>
          <a:p>
            <a:r>
              <a:rPr lang="en-GB" sz="2600" dirty="0" smtClean="0"/>
              <a:t>High-dimensional functions and low-dimensional manifolds</a:t>
            </a:r>
          </a:p>
          <a:p>
            <a:endParaRPr lang="en-GB" sz="2600" dirty="0"/>
          </a:p>
          <a:p>
            <a:r>
              <a:rPr lang="en-GB" sz="2600" dirty="0" smtClean="0"/>
              <a:t>Manifold mapping</a:t>
            </a:r>
          </a:p>
          <a:p>
            <a:endParaRPr lang="en-GB" sz="2600" dirty="0"/>
          </a:p>
          <a:p>
            <a:r>
              <a:rPr lang="en-GB" sz="2600" dirty="0" smtClean="0"/>
              <a:t>Function approximation over low-dimensional projections</a:t>
            </a:r>
          </a:p>
          <a:p>
            <a:endParaRPr lang="en-GB" sz="2600" dirty="0"/>
          </a:p>
          <a:p>
            <a:r>
              <a:rPr lang="en-GB" sz="2600" dirty="0" smtClean="0"/>
              <a:t>Performance evaluation</a:t>
            </a:r>
          </a:p>
          <a:p>
            <a:endParaRPr lang="en-GB" sz="2600" dirty="0"/>
          </a:p>
          <a:p>
            <a:r>
              <a:rPr lang="en-GB" sz="2600" dirty="0" smtClean="0"/>
              <a:t>Conclusions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Low-dimensional approximation using SOMs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Over-complete SOM: not all nodes attract a training data point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neural network learns to generalise</a:t>
            </a:r>
          </a:p>
          <a:p>
            <a:r>
              <a:rPr lang="en-GB" dirty="0" smtClean="0"/>
              <a:t>Unseen data points may get attracted to such nodes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20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114555"/>
              </p:ext>
            </p:extLst>
          </p:nvPr>
        </p:nvGraphicFramePr>
        <p:xfrm>
          <a:off x="2195736" y="2636912"/>
          <a:ext cx="5997575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tion" r:id="rId3" imgW="3251160" imgH="685800" progId="Equation.3">
                  <p:embed/>
                </p:oleObj>
              </mc:Choice>
              <mc:Fallback>
                <p:oleObj name="Equation" r:id="rId3" imgW="325116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636912"/>
                        <a:ext cx="5997575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162600"/>
              </p:ext>
            </p:extLst>
          </p:nvPr>
        </p:nvGraphicFramePr>
        <p:xfrm>
          <a:off x="3995936" y="4221088"/>
          <a:ext cx="29987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7" name="Equation" r:id="rId5" imgW="1625400" imgH="444240" progId="Equation.3">
                  <p:embed/>
                </p:oleObj>
              </mc:Choice>
              <mc:Fallback>
                <p:oleObj name="Equation" r:id="rId5" imgW="162540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221088"/>
                        <a:ext cx="29987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15167"/>
              </p:ext>
            </p:extLst>
          </p:nvPr>
        </p:nvGraphicFramePr>
        <p:xfrm>
          <a:off x="2972221" y="5805264"/>
          <a:ext cx="32559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Equation" r:id="rId7" imgW="1765080" imgH="304560" progId="Equation.3">
                  <p:embed/>
                </p:oleObj>
              </mc:Choice>
              <mc:Fallback>
                <p:oleObj name="Equation" r:id="rId7" imgW="176508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221" y="5805264"/>
                        <a:ext cx="32559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915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Low-dimensional approximation using SOMs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sz="2800" dirty="0" smtClean="0"/>
              <a:t>The SOM projection is meaningful for data points on and around the data manifold</a:t>
            </a:r>
          </a:p>
          <a:p>
            <a:r>
              <a:rPr lang="en-GB" sz="2800" dirty="0" smtClean="0"/>
              <a:t>Extension to other data points, since    is defined over      , is by the use of the SOM for the projection of these points as well</a:t>
            </a:r>
          </a:p>
          <a:p>
            <a:r>
              <a:rPr lang="en-GB" sz="2800" dirty="0" smtClean="0"/>
              <a:t>The SOM-based approximation of    is piecewise constant (i.e. constant over each </a:t>
            </a:r>
            <a:r>
              <a:rPr lang="en-GB" sz="2800" dirty="0" err="1" smtClean="0"/>
              <a:t>Voronoi</a:t>
            </a:r>
            <a:r>
              <a:rPr lang="en-GB" sz="2800" dirty="0" smtClean="0"/>
              <a:t> cell in the data space)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116075"/>
              </p:ext>
            </p:extLst>
          </p:nvPr>
        </p:nvGraphicFramePr>
        <p:xfrm>
          <a:off x="7308304" y="4725144"/>
          <a:ext cx="508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Equation" r:id="rId3" imgW="152268" imgH="203024" progId="Equation.3">
                  <p:embed/>
                </p:oleObj>
              </mc:Choice>
              <mc:Fallback>
                <p:oleObj name="Equation" r:id="rId3" imgW="152268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725144"/>
                        <a:ext cx="508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12682"/>
              </p:ext>
            </p:extLst>
          </p:nvPr>
        </p:nvGraphicFramePr>
        <p:xfrm>
          <a:off x="3995936" y="3284984"/>
          <a:ext cx="6778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Equation" r:id="rId5" imgW="203040" imgH="190440" progId="Equation.3">
                  <p:embed/>
                </p:oleObj>
              </mc:Choice>
              <mc:Fallback>
                <p:oleObj name="Equation" r:id="rId5" imgW="20304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284984"/>
                        <a:ext cx="677862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513681"/>
              </p:ext>
            </p:extLst>
          </p:nvPr>
        </p:nvGraphicFramePr>
        <p:xfrm>
          <a:off x="7668344" y="2924944"/>
          <a:ext cx="508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7" imgW="152268" imgH="203024" progId="Equation.3">
                  <p:embed/>
                </p:oleObj>
              </mc:Choice>
              <mc:Fallback>
                <p:oleObj name="Equation" r:id="rId7" imgW="152268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924944"/>
                        <a:ext cx="508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283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Low-dimensional approximation using </a:t>
            </a:r>
            <a:r>
              <a:rPr lang="en-GB" dirty="0" smtClean="0"/>
              <a:t>LLE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LLE calculation using training data</a:t>
            </a:r>
          </a:p>
          <a:p>
            <a:endParaRPr lang="en-GB" dirty="0"/>
          </a:p>
          <a:p>
            <a:r>
              <a:rPr lang="en-GB" dirty="0" smtClean="0"/>
              <a:t>Extension to unseen data</a:t>
            </a:r>
          </a:p>
          <a:p>
            <a:endParaRPr lang="en-GB" dirty="0"/>
          </a:p>
          <a:p>
            <a:r>
              <a:rPr lang="en-GB" dirty="0" smtClean="0"/>
              <a:t>Learning in the low dimensional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125204"/>
              </p:ext>
            </p:extLst>
          </p:nvPr>
        </p:nvGraphicFramePr>
        <p:xfrm>
          <a:off x="3059832" y="2276872"/>
          <a:ext cx="33464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Equation" r:id="rId3" imgW="1701720" imgH="228600" progId="Equation.3">
                  <p:embed/>
                </p:oleObj>
              </mc:Choice>
              <mc:Fallback>
                <p:oleObj name="Equation" r:id="rId3" imgW="17017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276872"/>
                        <a:ext cx="33464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936653"/>
              </p:ext>
            </p:extLst>
          </p:nvPr>
        </p:nvGraphicFramePr>
        <p:xfrm>
          <a:off x="2843808" y="3212976"/>
          <a:ext cx="45180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Equation" r:id="rId5" imgW="2298600" imgH="431640" progId="Equation.3">
                  <p:embed/>
                </p:oleObj>
              </mc:Choice>
              <mc:Fallback>
                <p:oleObj name="Equation" r:id="rId5" imgW="22986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12976"/>
                        <a:ext cx="451802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88707"/>
              </p:ext>
            </p:extLst>
          </p:nvPr>
        </p:nvGraphicFramePr>
        <p:xfrm>
          <a:off x="2627784" y="4869160"/>
          <a:ext cx="54371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Equation" r:id="rId7" imgW="2946240" imgH="444240" progId="Equation.3">
                  <p:embed/>
                </p:oleObj>
              </mc:Choice>
              <mc:Fallback>
                <p:oleObj name="Equation" r:id="rId7" imgW="294624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869160"/>
                        <a:ext cx="543718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689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Low-dimensional approximation using 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The LLE projection is meaningful on and around the data manifold</a:t>
            </a:r>
          </a:p>
          <a:p>
            <a:r>
              <a:rPr lang="en-GB" dirty="0" smtClean="0"/>
              <a:t>The extension to other data points is a continuous extension based on the LLE projection of these points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50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Approximation performance 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Case 1: data on 6-dimensional multiple Swiss roll manifold with 2-dimensional projections – SOM projections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117098"/>
              </p:ext>
            </p:extLst>
          </p:nvPr>
        </p:nvGraphicFramePr>
        <p:xfrm>
          <a:off x="4822314" y="3284984"/>
          <a:ext cx="190593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0" name="Equation" r:id="rId3" imgW="1282700" imgH="914400" progId="Equation.3">
                  <p:embed/>
                </p:oleObj>
              </mc:Choice>
              <mc:Fallback>
                <p:oleObj name="Equation" r:id="rId3" imgW="12827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314" y="3284984"/>
                        <a:ext cx="1905933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807619"/>
              </p:ext>
            </p:extLst>
          </p:nvPr>
        </p:nvGraphicFramePr>
        <p:xfrm>
          <a:off x="4822314" y="4581128"/>
          <a:ext cx="320607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1" name="Equation" r:id="rId5" imgW="2298700" imgH="977900" progId="Equation.3">
                  <p:embed/>
                </p:oleObj>
              </mc:Choice>
              <mc:Fallback>
                <p:oleObj name="Equation" r:id="rId5" imgW="2298700" imgH="977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314" y="4581128"/>
                        <a:ext cx="3206070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70353"/>
              </p:ext>
            </p:extLst>
          </p:nvPr>
        </p:nvGraphicFramePr>
        <p:xfrm>
          <a:off x="2636838" y="3907830"/>
          <a:ext cx="113188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2" name="Equation" r:id="rId7" imgW="711000" imgH="215640" progId="Equation.3">
                  <p:embed/>
                </p:oleObj>
              </mc:Choice>
              <mc:Fallback>
                <p:oleObj name="Equation" r:id="rId7" imgW="7110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3907830"/>
                        <a:ext cx="1131887" cy="347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71549"/>
              </p:ext>
            </p:extLst>
          </p:nvPr>
        </p:nvGraphicFramePr>
        <p:xfrm>
          <a:off x="2351088" y="4771430"/>
          <a:ext cx="15621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3" name="Equation" r:id="rId9" imgW="850680" imgH="228600" progId="Equation.3">
                  <p:embed/>
                </p:oleObj>
              </mc:Choice>
              <mc:Fallback>
                <p:oleObj name="Equation" r:id="rId9" imgW="8506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4771430"/>
                        <a:ext cx="1562100" cy="38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eft-Right Arrow 13"/>
          <p:cNvSpPr/>
          <p:nvPr/>
        </p:nvSpPr>
        <p:spPr>
          <a:xfrm rot="5400000">
            <a:off x="2987824" y="4483447"/>
            <a:ext cx="57606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51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Approximation performance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412777"/>
            <a:ext cx="7139136" cy="648072"/>
          </a:xfrm>
        </p:spPr>
        <p:txBody>
          <a:bodyPr/>
          <a:lstStyle/>
          <a:p>
            <a:r>
              <a:rPr lang="en-GB" dirty="0" smtClean="0"/>
              <a:t>10 functions – 20 data sets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25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11030"/>
              </p:ext>
            </p:extLst>
          </p:nvPr>
        </p:nvGraphicFramePr>
        <p:xfrm>
          <a:off x="1907704" y="1988840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Squared modulus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Exponential square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Exponential-sinusoid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Polynomial-sinusoid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Inverse exponential square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Sigmoidal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Gaussian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Constant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170208"/>
              </p:ext>
            </p:extLst>
          </p:nvPr>
        </p:nvGraphicFramePr>
        <p:xfrm>
          <a:off x="5796136" y="2565400"/>
          <a:ext cx="909637" cy="19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3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565400"/>
                        <a:ext cx="909637" cy="195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423495"/>
              </p:ext>
            </p:extLst>
          </p:nvPr>
        </p:nvGraphicFramePr>
        <p:xfrm>
          <a:off x="5464175" y="2924175"/>
          <a:ext cx="20081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4" name="Equation" r:id="rId5" imgW="2209680" imgH="393480" progId="Equation.3">
                  <p:embed/>
                </p:oleObj>
              </mc:Choice>
              <mc:Fallback>
                <p:oleObj name="Equation" r:id="rId5" imgW="2209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924175"/>
                        <a:ext cx="200818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642769"/>
              </p:ext>
            </p:extLst>
          </p:nvPr>
        </p:nvGraphicFramePr>
        <p:xfrm>
          <a:off x="5905500" y="3357563"/>
          <a:ext cx="116998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5" name="Equation" r:id="rId7" imgW="1282680" imgH="253800" progId="Equation.3">
                  <p:embed/>
                </p:oleObj>
              </mc:Choice>
              <mc:Fallback>
                <p:oleObj name="Equation" r:id="rId7" imgW="12826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3357563"/>
                        <a:ext cx="1169988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757648"/>
              </p:ext>
            </p:extLst>
          </p:nvPr>
        </p:nvGraphicFramePr>
        <p:xfrm>
          <a:off x="5380038" y="3716338"/>
          <a:ext cx="21367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6" name="Equation" r:id="rId9" imgW="2349360" imgH="253800" progId="Equation.3">
                  <p:embed/>
                </p:oleObj>
              </mc:Choice>
              <mc:Fallback>
                <p:oleObj name="Equation" r:id="rId9" imgW="234936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3716338"/>
                        <a:ext cx="21367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19279"/>
              </p:ext>
            </p:extLst>
          </p:nvPr>
        </p:nvGraphicFramePr>
        <p:xfrm>
          <a:off x="5321300" y="4005263"/>
          <a:ext cx="22653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7" name="Equation" r:id="rId11" imgW="2489040" imgH="393480" progId="Equation.3">
                  <p:embed/>
                </p:oleObj>
              </mc:Choice>
              <mc:Fallback>
                <p:oleObj name="Equation" r:id="rId11" imgW="24890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005263"/>
                        <a:ext cx="226536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020673"/>
              </p:ext>
            </p:extLst>
          </p:nvPr>
        </p:nvGraphicFramePr>
        <p:xfrm>
          <a:off x="5735638" y="4508500"/>
          <a:ext cx="12049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8" name="Equation" r:id="rId13" imgW="1320480" imgH="419040" progId="Equation.3">
                  <p:embed/>
                </p:oleObj>
              </mc:Choice>
              <mc:Fallback>
                <p:oleObj name="Equation" r:id="rId13" imgW="132048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4508500"/>
                        <a:ext cx="12049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70653"/>
              </p:ext>
            </p:extLst>
          </p:nvPr>
        </p:nvGraphicFramePr>
        <p:xfrm>
          <a:off x="5800725" y="5013325"/>
          <a:ext cx="11414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9" name="Equation" r:id="rId15" imgW="1257120" imgH="393480" progId="Equation.3">
                  <p:embed/>
                </p:oleObj>
              </mc:Choice>
              <mc:Fallback>
                <p:oleObj name="Equation" r:id="rId15" imgW="125712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5013325"/>
                        <a:ext cx="114141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340232"/>
              </p:ext>
            </p:extLst>
          </p:nvPr>
        </p:nvGraphicFramePr>
        <p:xfrm>
          <a:off x="5724128" y="5445224"/>
          <a:ext cx="12382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0" name="Equation" r:id="rId17" imgW="1358640" imgH="253800" progId="Equation.3">
                  <p:embed/>
                </p:oleObj>
              </mc:Choice>
              <mc:Fallback>
                <p:oleObj name="Equation" r:id="rId17" imgW="135864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445224"/>
                        <a:ext cx="12382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79300"/>
              </p:ext>
            </p:extLst>
          </p:nvPr>
        </p:nvGraphicFramePr>
        <p:xfrm>
          <a:off x="6022975" y="5805488"/>
          <a:ext cx="9112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1" name="Equation" r:id="rId19" imgW="1002960" imgH="215640" progId="Equation.3">
                  <p:embed/>
                </p:oleObj>
              </mc:Choice>
              <mc:Fallback>
                <p:oleObj name="Equation" r:id="rId19" imgW="100296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5805488"/>
                        <a:ext cx="91122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140646"/>
              </p:ext>
            </p:extLst>
          </p:nvPr>
        </p:nvGraphicFramePr>
        <p:xfrm>
          <a:off x="6238875" y="6165850"/>
          <a:ext cx="500063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2" name="Equation" r:id="rId21" imgW="545760" imgH="203040" progId="Equation.3">
                  <p:embed/>
                </p:oleObj>
              </mc:Choice>
              <mc:Fallback>
                <p:oleObj name="Equation" r:id="rId21" imgW="54576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6165850"/>
                        <a:ext cx="500063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372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Approximation performance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407053"/>
              </p:ext>
            </p:extLst>
          </p:nvPr>
        </p:nvGraphicFramePr>
        <p:xfrm>
          <a:off x="1907704" y="2132856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comparison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Squared modulus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1480.89 (1343.14)</a:t>
                      </a:r>
                      <a:r>
                        <a:rPr lang="en-GB" baseline="0" dirty="0" smtClean="0"/>
                        <a:t>; 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4.09E-7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134.00 (316.78);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0.02926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Exponential square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4.0868 (3.2636);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1.07E-7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Exponential-sinusoid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0.0679 (1.1606); 0.3967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Polynomial-sinusoid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0.5997 (1.4523);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0.0323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Inverse exponential square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1.0960</a:t>
                      </a:r>
                      <a:r>
                        <a:rPr lang="en-GB" baseline="0" dirty="0" smtClean="0"/>
                        <a:t> (1.2442); 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4.08E-5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Sigmoidal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4.5197 (5.1484);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4.36E-5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Gaussian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2.6314 (1.7863);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2.23E-11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23.49 (37.151);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0.0023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Constant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0.0149 (0.0187);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0.00018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47664" y="1412777"/>
            <a:ext cx="7139136" cy="648072"/>
          </a:xfrm>
        </p:spPr>
        <p:txBody>
          <a:bodyPr/>
          <a:lstStyle/>
          <a:p>
            <a:r>
              <a:rPr lang="en-GB" sz="2000" dirty="0" smtClean="0"/>
              <a:t>RBF neural networks with 6-dimensional data and 2-dimensional projected data – z-test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1403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Approximation performance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/>
              <a:t>Case </a:t>
            </a:r>
            <a:r>
              <a:rPr lang="en-GB" dirty="0" smtClean="0"/>
              <a:t>2: </a:t>
            </a:r>
            <a:r>
              <a:rPr lang="en-GB" dirty="0"/>
              <a:t>data on </a:t>
            </a:r>
            <a:r>
              <a:rPr lang="en-GB" dirty="0" smtClean="0"/>
              <a:t>60-dimensional </a:t>
            </a:r>
            <a:r>
              <a:rPr lang="en-GB" dirty="0"/>
              <a:t>multiple Swiss roll </a:t>
            </a:r>
            <a:r>
              <a:rPr lang="en-GB" dirty="0" smtClean="0"/>
              <a:t>manifold with 5-dimensional projections – LLE projections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690560"/>
              </p:ext>
            </p:extLst>
          </p:nvPr>
        </p:nvGraphicFramePr>
        <p:xfrm>
          <a:off x="4572000" y="3356992"/>
          <a:ext cx="3902684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Equation" r:id="rId3" imgW="2247840" imgH="1701720" progId="Equation.3">
                  <p:embed/>
                </p:oleObj>
              </mc:Choice>
              <mc:Fallback>
                <p:oleObj name="Equation" r:id="rId3" imgW="224784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6992"/>
                        <a:ext cx="3902684" cy="2664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52532"/>
              </p:ext>
            </p:extLst>
          </p:nvPr>
        </p:nvGraphicFramePr>
        <p:xfrm>
          <a:off x="1979712" y="3826297"/>
          <a:ext cx="20843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2" name="Equation" r:id="rId5" imgW="1307880" imgH="228600" progId="Equation.3">
                  <p:embed/>
                </p:oleObj>
              </mc:Choice>
              <mc:Fallback>
                <p:oleObj name="Equation" r:id="rId5" imgW="130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826297"/>
                        <a:ext cx="2084387" cy="368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485780"/>
              </p:ext>
            </p:extLst>
          </p:nvPr>
        </p:nvGraphicFramePr>
        <p:xfrm>
          <a:off x="2132112" y="4699422"/>
          <a:ext cx="16319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3" name="Equation" r:id="rId7" imgW="888840" imgH="228600" progId="Equation.3">
                  <p:embed/>
                </p:oleObj>
              </mc:Choice>
              <mc:Fallback>
                <p:oleObj name="Equation" r:id="rId7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112" y="4699422"/>
                        <a:ext cx="1631950" cy="38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-Right Arrow 8"/>
          <p:cNvSpPr/>
          <p:nvPr/>
        </p:nvSpPr>
        <p:spPr>
          <a:xfrm rot="5400000">
            <a:off x="2803773" y="4411439"/>
            <a:ext cx="57606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72200"/>
              </p:ext>
            </p:extLst>
          </p:nvPr>
        </p:nvGraphicFramePr>
        <p:xfrm>
          <a:off x="1691680" y="5517232"/>
          <a:ext cx="24606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9" imgW="1765080" imgH="444240" progId="Equation.3">
                  <p:embed/>
                </p:oleObj>
              </mc:Choice>
              <mc:Fallback>
                <p:oleObj name="Equation" r:id="rId9" imgW="17650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517232"/>
                        <a:ext cx="24606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125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Approximation performance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/>
              <a:t>10 </a:t>
            </a:r>
            <a:r>
              <a:rPr lang="en-GB" dirty="0" smtClean="0"/>
              <a:t>functions – 5-dimensional extensions of the previously used 2-dimensional functions</a:t>
            </a:r>
          </a:p>
          <a:p>
            <a:r>
              <a:rPr lang="en-GB" dirty="0" smtClean="0"/>
              <a:t>20 data sets</a:t>
            </a:r>
            <a:endParaRPr lang="en-GB" dirty="0"/>
          </a:p>
          <a:p>
            <a:r>
              <a:rPr lang="en-GB" dirty="0"/>
              <a:t>RBF neural networks with </a:t>
            </a:r>
            <a:r>
              <a:rPr lang="en-GB" dirty="0" smtClean="0"/>
              <a:t>60-dimensional </a:t>
            </a:r>
            <a:r>
              <a:rPr lang="en-GB" dirty="0"/>
              <a:t>data and </a:t>
            </a:r>
            <a:r>
              <a:rPr lang="en-GB" dirty="0" smtClean="0"/>
              <a:t>5-dimensional </a:t>
            </a:r>
            <a:r>
              <a:rPr lang="en-GB" dirty="0"/>
              <a:t>projected data – </a:t>
            </a:r>
            <a:r>
              <a:rPr lang="en-GB" dirty="0" smtClean="0"/>
              <a:t>t-test for comparison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130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Approximation performance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29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28119"/>
              </p:ext>
            </p:extLst>
          </p:nvPr>
        </p:nvGraphicFramePr>
        <p:xfrm>
          <a:off x="1907704" y="1772816"/>
          <a:ext cx="6096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comparison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Squared modulus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17,467 // 7,226</a:t>
                      </a:r>
                      <a:r>
                        <a:rPr lang="en-GB" baseline="0" dirty="0" smtClean="0"/>
                        <a:t>; 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0.0457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107.25 // 11.017;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0.0051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Exponential square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0.0066 // 7.58E-5;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0.0252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Exponential-sinusoid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0.0062 // 0.00011;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0.0071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Polynomial-sinusoid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0.0056 // 3.6E-6;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0.0032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Inverse exponential square sum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0.6708 //</a:t>
                      </a:r>
                      <a:r>
                        <a:rPr lang="en-GB" baseline="0" dirty="0" smtClean="0"/>
                        <a:t> 0.1096; </a:t>
                      </a:r>
                      <a:r>
                        <a:rPr lang="en-GB" baseline="0" dirty="0" smtClean="0">
                          <a:solidFill>
                            <a:srgbClr val="C00000"/>
                          </a:solidFill>
                        </a:rPr>
                        <a:t>0.0057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Sigmoidal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254.90 // 18.001;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0.0004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Gaussian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9.8192 // 2.8936;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0.0064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Linear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43,189 // 2,505;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0.0297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Constant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0.4351 // 2.76E-5; </a:t>
                      </a:r>
                      <a:r>
                        <a:rPr lang="en-GB" dirty="0" smtClean="0">
                          <a:solidFill>
                            <a:srgbClr val="C00000"/>
                          </a:solidFill>
                        </a:rPr>
                        <a:t>4.21E-5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20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r>
              <a:rPr lang="en-GB" dirty="0" smtClean="0"/>
              <a:t>High-dimensional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560840" cy="4525963"/>
          </a:xfrm>
        </p:spPr>
        <p:txBody>
          <a:bodyPr/>
          <a:lstStyle/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Data sample: </a:t>
            </a:r>
          </a:p>
          <a:p>
            <a:endParaRPr lang="en-GB" dirty="0" smtClean="0"/>
          </a:p>
          <a:p>
            <a:r>
              <a:rPr lang="en-GB" dirty="0" smtClean="0"/>
              <a:t>Approximate    on the basis of the data sample 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67744" y="1484784"/>
          <a:ext cx="2456532" cy="762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736560" imgH="228600" progId="Equation.3">
                  <p:embed/>
                </p:oleObj>
              </mc:Choice>
              <mc:Fallback>
                <p:oleObj name="Equation" r:id="rId3" imgW="7365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484784"/>
                        <a:ext cx="2456532" cy="7623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22762" y="2780928"/>
          <a:ext cx="48577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2120760" imgH="241200" progId="Equation.3">
                  <p:embed/>
                </p:oleObj>
              </mc:Choice>
              <mc:Fallback>
                <p:oleObj name="Equation" r:id="rId5" imgW="2120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2" y="2780928"/>
                        <a:ext cx="48577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07768" y="3933056"/>
          <a:ext cx="508248" cy="67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7" imgW="152280" imgH="203040" progId="Equation.3">
                  <p:embed/>
                </p:oleObj>
              </mc:Choice>
              <mc:Fallback>
                <p:oleObj name="Equation" r:id="rId7" imgW="1522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7768" y="3933056"/>
                        <a:ext cx="508248" cy="677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r>
              <a:rPr lang="en-GB" dirty="0" smtClean="0"/>
              <a:t>The parameters of the nonlinear basis functions matter for the approximation performance of neural networks</a:t>
            </a:r>
          </a:p>
          <a:p>
            <a:r>
              <a:rPr lang="en-GB" dirty="0" smtClean="0"/>
              <a:t>RBF basis functions: the parameters are the centres and radii of the basis functions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67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/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Support vector machine based selection of basis function parameters</a:t>
            </a:r>
          </a:p>
          <a:p>
            <a:r>
              <a:rPr lang="en-GB" dirty="0" smtClean="0"/>
              <a:t>Bayesian SOM learning of the data distribution in order to set the basis function parameters</a:t>
            </a:r>
          </a:p>
          <a:p>
            <a:r>
              <a:rPr lang="en-GB" dirty="0" smtClean="0"/>
              <a:t>Both approaches improve the approximation performance at least in a part of the considered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38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Error bounds on</a:t>
            </a:r>
          </a:p>
          <a:p>
            <a:endParaRPr lang="en-GB" dirty="0"/>
          </a:p>
          <a:p>
            <a:r>
              <a:rPr lang="en-GB" dirty="0" smtClean="0"/>
              <a:t>Preservation of features of      by</a:t>
            </a:r>
          </a:p>
          <a:p>
            <a:pPr lvl="1"/>
            <a:r>
              <a:rPr lang="en-GB" dirty="0" smtClean="0"/>
              <a:t>Local minima and maxima</a:t>
            </a:r>
          </a:p>
          <a:p>
            <a:pPr lvl="1"/>
            <a:r>
              <a:rPr lang="en-GB" dirty="0" smtClean="0"/>
              <a:t>Derivatives</a:t>
            </a:r>
          </a:p>
          <a:p>
            <a:pPr lvl="1"/>
            <a:r>
              <a:rPr lang="en-GB" dirty="0" smtClean="0"/>
              <a:t>Integrals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32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300026"/>
              </p:ext>
            </p:extLst>
          </p:nvPr>
        </p:nvGraphicFramePr>
        <p:xfrm>
          <a:off x="1691679" y="2060848"/>
          <a:ext cx="739958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3" imgW="3924000" imgH="304560" progId="Equation.3">
                  <p:embed/>
                </p:oleObj>
              </mc:Choice>
              <mc:Fallback>
                <p:oleObj name="Equation" r:id="rId3" imgW="392400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2060848"/>
                        <a:ext cx="7399589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90554"/>
              </p:ext>
            </p:extLst>
          </p:nvPr>
        </p:nvGraphicFramePr>
        <p:xfrm>
          <a:off x="6948264" y="2852936"/>
          <a:ext cx="37700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852936"/>
                        <a:ext cx="377000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791288"/>
              </p:ext>
            </p:extLst>
          </p:nvPr>
        </p:nvGraphicFramePr>
        <p:xfrm>
          <a:off x="8012113" y="2599754"/>
          <a:ext cx="37623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7" imgW="152280" imgH="304560" progId="Equation.3">
                  <p:embed/>
                </p:oleObj>
              </mc:Choice>
              <mc:Fallback>
                <p:oleObj name="Equation" r:id="rId7" imgW="15228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113" y="2599754"/>
                        <a:ext cx="376237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701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sz="2800" dirty="0" smtClean="0"/>
              <a:t>High-dimensional functions effectively defined over low dimensional manifolds can be approximated well through a combined unsupervised and supervised learning method</a:t>
            </a:r>
          </a:p>
          <a:p>
            <a:r>
              <a:rPr lang="en-GB" sz="2800" dirty="0" smtClean="0"/>
              <a:t>Manifold mapping methods matter for the preservation of features of the approximated function</a:t>
            </a:r>
          </a:p>
          <a:p>
            <a:r>
              <a:rPr lang="en-GB" sz="2800" dirty="0" smtClean="0"/>
              <a:t>Experimental analysis </a:t>
            </a:r>
            <a:r>
              <a:rPr lang="en-GB" sz="2800" smtClean="0"/>
              <a:t>confirms expectations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0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229600" cy="1143000"/>
          </a:xfrm>
        </p:spPr>
        <p:txBody>
          <a:bodyPr/>
          <a:lstStyle/>
          <a:p>
            <a:r>
              <a:rPr lang="en-GB" dirty="0" smtClean="0"/>
              <a:t>Neural network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581528" cy="4525963"/>
          </a:xfrm>
        </p:spPr>
        <p:txBody>
          <a:bodyPr/>
          <a:lstStyle/>
          <a:p>
            <a:r>
              <a:rPr lang="en-GB" dirty="0" smtClean="0"/>
              <a:t>Neural network = linear combination of a set of parametric nonlinear basis functions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87688" y="3068960"/>
          <a:ext cx="3706812" cy="304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1422360" imgH="1168200" progId="Equation.3">
                  <p:embed/>
                </p:oleObj>
              </mc:Choice>
              <mc:Fallback>
                <p:oleObj name="Equation" r:id="rId3" imgW="1422360" imgH="1168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3068960"/>
                        <a:ext cx="3706812" cy="304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The size of the uniform sample with the same spatial resolution grows exponentially with the dimensionality of the space.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Small size sample </a:t>
            </a:r>
            <a:r>
              <a:rPr lang="en-GB" dirty="0" smtClean="0">
                <a:sym typeface="Wingdings" pitchFamily="2" charset="2"/>
              </a:rPr>
              <a:t> low coverage of the space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14550" y="3788395"/>
          <a:ext cx="64023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4178160" imgH="469800" progId="Equation.3">
                  <p:embed/>
                </p:oleObj>
              </mc:Choice>
              <mc:Fallback>
                <p:oleObj name="Equation" r:id="rId3" imgW="417816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788395"/>
                        <a:ext cx="64023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r>
              <a:rPr lang="en-GB" dirty="0" smtClean="0"/>
              <a:t>Neural network approximation error grows exponentially with the dimensionality of the data space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16275" y="3476625"/>
          <a:ext cx="32210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3" imgW="1663560" imgH="545760" progId="Equation.3">
                  <p:embed/>
                </p:oleObj>
              </mc:Choice>
              <mc:Fallback>
                <p:oleObj name="Equation" r:id="rId3" imgW="166356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476625"/>
                        <a:ext cx="3221038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Data manifolds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4104456" cy="4525963"/>
          </a:xfrm>
        </p:spPr>
        <p:txBody>
          <a:bodyPr/>
          <a:lstStyle/>
          <a:p>
            <a:r>
              <a:rPr lang="en-GB" dirty="0" smtClean="0"/>
              <a:t>The data points often reside on a low-dimensional manifold within the high-dimensional space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916832"/>
            <a:ext cx="3528392" cy="237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manifolds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Reasons:</a:t>
            </a:r>
          </a:p>
          <a:p>
            <a:pPr lvl="1"/>
            <a:r>
              <a:rPr lang="en-GB" dirty="0" smtClean="0"/>
              <a:t>Interdependent components of the measured data vectors</a:t>
            </a:r>
          </a:p>
          <a:p>
            <a:pPr lvl="1"/>
            <a:r>
              <a:rPr lang="en-GB" dirty="0" smtClean="0"/>
              <a:t>Much less degrees of freedoms in the behaviour of the underlying system than the number of simultaneous measurements</a:t>
            </a:r>
          </a:p>
          <a:p>
            <a:pPr lvl="1"/>
            <a:r>
              <a:rPr lang="en-GB" dirty="0" smtClean="0"/>
              <a:t>Nonlinear default geometry of the measured system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en-GB" dirty="0" smtClean="0"/>
              <a:t>Approximation on the data manifold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en-GB" dirty="0" smtClean="0"/>
              <a:t>Approximate      only over the data manifold </a:t>
            </a:r>
          </a:p>
          <a:p>
            <a:pPr lvl="1"/>
            <a:r>
              <a:rPr lang="en-GB" dirty="0" smtClean="0"/>
              <a:t>Reduces the dimensionality of the data space</a:t>
            </a:r>
          </a:p>
          <a:p>
            <a:pPr lvl="1"/>
            <a:r>
              <a:rPr lang="en-GB" dirty="0" smtClean="0"/>
              <a:t>Gives better sample coverage of the data space</a:t>
            </a:r>
          </a:p>
          <a:p>
            <a:pPr lvl="1"/>
            <a:r>
              <a:rPr lang="en-GB" dirty="0" smtClean="0"/>
              <a:t>The expected approximation error is reduced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3CF2-75A4-476A-8307-F48FF9C26EE7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355976" y="1556792"/>
          <a:ext cx="508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556792"/>
                        <a:ext cx="50800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2605</Template>
  <TotalTime>8101</TotalTime>
  <Words>974</Words>
  <Application>Microsoft Office PowerPoint</Application>
  <PresentationFormat>On-screen Show (4:3)</PresentationFormat>
  <Paragraphs>217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Diseño predeterminado</vt:lpstr>
      <vt:lpstr>Equation</vt:lpstr>
      <vt:lpstr>Microsoft Equation 3.0</vt:lpstr>
      <vt:lpstr>Neural Network Approximation of High-dimensional Functions</vt:lpstr>
      <vt:lpstr>Overview</vt:lpstr>
      <vt:lpstr>High-dimensional functions</vt:lpstr>
      <vt:lpstr>Neural network approximation</vt:lpstr>
      <vt:lpstr>Problems</vt:lpstr>
      <vt:lpstr>Problems</vt:lpstr>
      <vt:lpstr>Data manifolds</vt:lpstr>
      <vt:lpstr>Data manifolds</vt:lpstr>
      <vt:lpstr>Approximation on the data manifold</vt:lpstr>
      <vt:lpstr>Approximation on the data manifold</vt:lpstr>
      <vt:lpstr>Manifold mapping</vt:lpstr>
      <vt:lpstr>Self-organising maps</vt:lpstr>
      <vt:lpstr>Self-organising maps</vt:lpstr>
      <vt:lpstr>Self-organising maps</vt:lpstr>
      <vt:lpstr>Local Linear Embedding</vt:lpstr>
      <vt:lpstr>Local Linear Embedding</vt:lpstr>
      <vt:lpstr>Approximation over the projection space</vt:lpstr>
      <vt:lpstr>Approximation over the projection space</vt:lpstr>
      <vt:lpstr>Low-dimensional approximation using SOMs</vt:lpstr>
      <vt:lpstr>Low-dimensional approximation using SOMs</vt:lpstr>
      <vt:lpstr>Low-dimensional approximation using SOMs</vt:lpstr>
      <vt:lpstr>Low-dimensional approximation using LLE</vt:lpstr>
      <vt:lpstr>Low-dimensional approximation using LLE</vt:lpstr>
      <vt:lpstr>Approximation performance comparison</vt:lpstr>
      <vt:lpstr>Approximation performance comparison</vt:lpstr>
      <vt:lpstr>Approximation performance comparison</vt:lpstr>
      <vt:lpstr>Approximation performance comparison</vt:lpstr>
      <vt:lpstr>Approximation performance comparison</vt:lpstr>
      <vt:lpstr>Approximation performance comparison</vt:lpstr>
      <vt:lpstr>Extensions</vt:lpstr>
      <vt:lpstr>Extensions</vt:lpstr>
      <vt:lpstr>Issues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of High-dimensional Functions</dc:title>
  <dc:creator>Peter</dc:creator>
  <cp:lastModifiedBy>Peter</cp:lastModifiedBy>
  <cp:revision>40</cp:revision>
  <dcterms:created xsi:type="dcterms:W3CDTF">2015-02-05T15:43:42Z</dcterms:created>
  <dcterms:modified xsi:type="dcterms:W3CDTF">2015-02-11T15:00:37Z</dcterms:modified>
</cp:coreProperties>
</file>