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94" r:id="rId13"/>
    <p:sldId id="267" r:id="rId14"/>
    <p:sldId id="268" r:id="rId15"/>
    <p:sldId id="269" r:id="rId16"/>
    <p:sldId id="299" r:id="rId17"/>
    <p:sldId id="270" r:id="rId18"/>
    <p:sldId id="292" r:id="rId19"/>
    <p:sldId id="293" r:id="rId20"/>
    <p:sldId id="271" r:id="rId21"/>
    <p:sldId id="295" r:id="rId22"/>
    <p:sldId id="273" r:id="rId23"/>
    <p:sldId id="275" r:id="rId24"/>
    <p:sldId id="276" r:id="rId25"/>
    <p:sldId id="277" r:id="rId26"/>
    <p:sldId id="278" r:id="rId27"/>
    <p:sldId id="296" r:id="rId28"/>
    <p:sldId id="279" r:id="rId29"/>
    <p:sldId id="280" r:id="rId30"/>
    <p:sldId id="300" r:id="rId31"/>
    <p:sldId id="281" r:id="rId32"/>
    <p:sldId id="282" r:id="rId33"/>
    <p:sldId id="301" r:id="rId34"/>
    <p:sldId id="302" r:id="rId35"/>
    <p:sldId id="303" r:id="rId36"/>
    <p:sldId id="304" r:id="rId37"/>
    <p:sldId id="305" r:id="rId38"/>
    <p:sldId id="306" r:id="rId39"/>
    <p:sldId id="307" r:id="rId40"/>
    <p:sldId id="308" r:id="rId41"/>
    <p:sldId id="297" r:id="rId42"/>
    <p:sldId id="283" r:id="rId43"/>
    <p:sldId id="284" r:id="rId44"/>
    <p:sldId id="298" r:id="rId45"/>
    <p:sldId id="285" r:id="rId46"/>
    <p:sldId id="286" r:id="rId47"/>
    <p:sldId id="290" r:id="rId48"/>
    <p:sldId id="29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96F42-FB46-4ADE-8F66-45C4E7E862FC}" type="datetimeFigureOut">
              <a:rPr lang="en-GB" smtClean="0"/>
              <a:pPr/>
              <a:t>24/02/2015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6527D-BF90-4620-BD5E-E0886708BBAD}" type="slidenum">
              <a:rPr lang="en-GB" smtClean="0"/>
              <a:pPr/>
              <a:t>‹#›</a:t>
            </a:fld>
            <a:endParaRPr lang="en-GB"/>
          </a:p>
        </p:txBody>
      </p:sp>
    </p:spTree>
    <p:extLst>
      <p:ext uri="{BB962C8B-B14F-4D97-AF65-F5344CB8AC3E}">
        <p14:creationId xmlns:p14="http://schemas.microsoft.com/office/powerpoint/2010/main" val="391779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EB6527D-BF90-4620-BD5E-E0886708BBAD}"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B2DC757-1030-4D8E-9E93-681D0167E576}" type="datetime1">
              <a:rPr lang="en-GB" smtClean="0"/>
              <a:pPr/>
              <a:t>24/02/2015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8B3F4376-482D-423B-BD74-FEED3167A367}"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64991F-145B-408C-B7E9-035F8D7EA632}"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39611B-2F07-4716-82E9-F4E087978BCF}"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D82FEF-C61A-49BF-BFB2-4CE46E1BD71C}"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1EAFB4-5C61-40F2-9731-06C33F992DF6}"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8B3F4376-482D-423B-BD74-FEED3167A36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401E40-0354-4EE2-AE6F-29FC2F8D441B}" type="datetime1">
              <a:rPr lang="en-GB" smtClean="0"/>
              <a:pPr/>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778C73-DC79-41EF-B2EC-1A02B1E99E56}" type="datetime1">
              <a:rPr lang="en-GB" smtClean="0"/>
              <a:pPr/>
              <a:t>24/02/2015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894836-7FA4-4412-B77C-5F780D51A91C}" type="datetime1">
              <a:rPr lang="en-GB" smtClean="0"/>
              <a:pPr/>
              <a:t>24/02/2015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CB13C-0145-42F5-B0AA-63C6E051D37E}" type="datetime1">
              <a:rPr lang="en-GB" smtClean="0"/>
              <a:pPr/>
              <a:t>24/02/2015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C62A56-2042-4285-8BD2-88CE79FA6812}" type="datetime1">
              <a:rPr lang="en-GB" smtClean="0"/>
              <a:pPr/>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CF37C9-E76E-4375-AD49-45CCE6067F5A}" type="datetime1">
              <a:rPr lang="en-GB" smtClean="0"/>
              <a:pPr/>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F4376-482D-423B-BD74-FEED3167A36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E76DD4-F517-439A-B965-F34717EE58AF}" type="datetime1">
              <a:rPr lang="en-GB" smtClean="0"/>
              <a:pPr/>
              <a:t>24/02/2015</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3F4376-482D-423B-BD74-FEED3167A36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Network Analysis of Large-Scale software systems</a:t>
            </a:r>
            <a:endParaRPr lang="en-GB" dirty="0"/>
          </a:p>
        </p:txBody>
      </p:sp>
      <p:sp>
        <p:nvSpPr>
          <p:cNvPr id="3" name="Subtitle 2"/>
          <p:cNvSpPr>
            <a:spLocks noGrp="1"/>
          </p:cNvSpPr>
          <p:nvPr>
            <p:ph type="subTitle" idx="1"/>
          </p:nvPr>
        </p:nvSpPr>
        <p:spPr>
          <a:xfrm>
            <a:off x="1403648" y="3573016"/>
            <a:ext cx="6400800" cy="1752600"/>
          </a:xfrm>
        </p:spPr>
        <p:txBody>
          <a:bodyPr>
            <a:normAutofit fontScale="92500" lnSpcReduction="20000"/>
          </a:bodyPr>
          <a:lstStyle/>
          <a:p>
            <a:r>
              <a:rPr lang="en-GB" dirty="0" smtClean="0"/>
              <a:t>Peter </a:t>
            </a:r>
            <a:r>
              <a:rPr lang="en-GB" dirty="0" err="1" smtClean="0"/>
              <a:t>Andras</a:t>
            </a:r>
            <a:endParaRPr lang="en-GB" dirty="0" smtClean="0"/>
          </a:p>
          <a:p>
            <a:r>
              <a:rPr lang="en-GB" dirty="0" smtClean="0"/>
              <a:t>School of Computing and Mathematics</a:t>
            </a:r>
          </a:p>
          <a:p>
            <a:r>
              <a:rPr lang="en-GB" dirty="0" smtClean="0"/>
              <a:t>Keele University</a:t>
            </a:r>
          </a:p>
          <a:p>
            <a:r>
              <a:rPr lang="en-GB" dirty="0" smtClean="0"/>
              <a:t>p.andras@keele.ac.uk</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importance</a:t>
            </a:r>
            <a:endParaRPr lang="en-GB" dirty="0"/>
          </a:p>
        </p:txBody>
      </p:sp>
      <p:sp>
        <p:nvSpPr>
          <p:cNvPr id="3" name="Content Placeholder 2"/>
          <p:cNvSpPr>
            <a:spLocks noGrp="1"/>
          </p:cNvSpPr>
          <p:nvPr>
            <p:ph idx="1"/>
          </p:nvPr>
        </p:nvSpPr>
        <p:spPr/>
        <p:txBody>
          <a:bodyPr/>
          <a:lstStyle/>
          <a:p>
            <a:r>
              <a:rPr lang="en-GB" dirty="0" smtClean="0"/>
              <a:t>Concept: </a:t>
            </a:r>
          </a:p>
          <a:p>
            <a:pPr lvl="1"/>
            <a:endParaRPr lang="en-GB" dirty="0" smtClean="0"/>
          </a:p>
          <a:p>
            <a:pPr lvl="1"/>
            <a:r>
              <a:rPr lang="en-GB" dirty="0" smtClean="0"/>
              <a:t>The component (node, link, or some set of these) represents a part of the system that is critical for some functionality of the system</a:t>
            </a:r>
          </a:p>
          <a:p>
            <a:pPr lvl="1"/>
            <a:endParaRPr lang="en-GB" dirty="0" smtClean="0"/>
          </a:p>
          <a:p>
            <a:pPr lvl="1"/>
            <a:r>
              <a:rPr lang="en-GB" dirty="0" smtClean="0"/>
              <a:t>E.g. </a:t>
            </a:r>
            <a:r>
              <a:rPr lang="en-GB" dirty="0" err="1" smtClean="0"/>
              <a:t>Penicilin</a:t>
            </a:r>
            <a:r>
              <a:rPr lang="en-GB" dirty="0" smtClean="0"/>
              <a:t>-binding proteins for cell wall synthesis in bacteria</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r>
              <a:rPr lang="en-GB" dirty="0" smtClean="0"/>
              <a:t>Structure – function relationships</a:t>
            </a:r>
            <a:endParaRPr lang="en-GB" dirty="0"/>
          </a:p>
        </p:txBody>
      </p:sp>
      <p:sp>
        <p:nvSpPr>
          <p:cNvPr id="3" name="Content Placeholder 2"/>
          <p:cNvSpPr>
            <a:spLocks noGrp="1"/>
          </p:cNvSpPr>
          <p:nvPr>
            <p:ph idx="1"/>
          </p:nvPr>
        </p:nvSpPr>
        <p:spPr/>
        <p:txBody>
          <a:bodyPr/>
          <a:lstStyle/>
          <a:p>
            <a:r>
              <a:rPr lang="en-GB" dirty="0" smtClean="0"/>
              <a:t>How can we associate structural features that can be determined on the basis of the network graph with functional features that characterise the system represented by the network ?</a:t>
            </a:r>
          </a:p>
          <a:p>
            <a:endParaRPr lang="en-GB" dirty="0" smtClean="0"/>
          </a:p>
          <a:p>
            <a:r>
              <a:rPr lang="en-GB" dirty="0" smtClean="0"/>
              <a:t>E.g. </a:t>
            </a:r>
            <a:r>
              <a:rPr lang="en-GB" dirty="0" err="1" smtClean="0"/>
              <a:t>Penicilin</a:t>
            </a:r>
            <a:r>
              <a:rPr lang="en-GB" dirty="0" smtClean="0"/>
              <a:t>-binding proteins are bottlenecks in the protein-interaction network that represents the bacterium as a system of molecular interactions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3082354"/>
          </a:xfrm>
        </p:spPr>
        <p:txBody>
          <a:bodyPr>
            <a:normAutofit/>
          </a:bodyPr>
          <a:lstStyle/>
          <a:p>
            <a:r>
              <a:rPr lang="en-GB" dirty="0" smtClean="0"/>
              <a:t>Software network analysis </a:t>
            </a:r>
            <a:br>
              <a:rPr lang="en-GB" dirty="0" smtClean="0"/>
            </a:br>
            <a:r>
              <a:rPr lang="en-GB" dirty="0" smtClean="0"/>
              <a:t>to support functional </a:t>
            </a:r>
            <a:br>
              <a:rPr lang="en-GB" dirty="0" smtClean="0"/>
            </a:br>
            <a:r>
              <a:rPr lang="en-GB" dirty="0" smtClean="0"/>
              <a:t>re-engineering</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analysis of software</a:t>
            </a:r>
            <a:endParaRPr lang="en-GB" dirty="0"/>
          </a:p>
        </p:txBody>
      </p:sp>
      <p:sp>
        <p:nvSpPr>
          <p:cNvPr id="3" name="Content Placeholder 2"/>
          <p:cNvSpPr>
            <a:spLocks noGrp="1"/>
          </p:cNvSpPr>
          <p:nvPr>
            <p:ph idx="1"/>
          </p:nvPr>
        </p:nvSpPr>
        <p:spPr/>
        <p:txBody>
          <a:bodyPr>
            <a:normAutofit lnSpcReduction="10000"/>
          </a:bodyPr>
          <a:lstStyle/>
          <a:p>
            <a:r>
              <a:rPr lang="en-GB" dirty="0" smtClean="0"/>
              <a:t>Network analysis assumption: scale-free structure </a:t>
            </a:r>
            <a:r>
              <a:rPr lang="en-GB" dirty="0" smtClean="0">
                <a:sym typeface="Wingdings" pitchFamily="2" charset="2"/>
              </a:rPr>
              <a:t> importance of structural features</a:t>
            </a:r>
            <a:endParaRPr lang="en-GB" dirty="0" smtClean="0"/>
          </a:p>
          <a:p>
            <a:endParaRPr lang="en-GB" dirty="0" smtClean="0"/>
          </a:p>
          <a:p>
            <a:r>
              <a:rPr lang="en-GB" dirty="0" smtClean="0"/>
              <a:t>Is the software represented by a scale-free network ?</a:t>
            </a:r>
          </a:p>
          <a:p>
            <a:endParaRPr lang="en-GB" dirty="0" smtClean="0"/>
          </a:p>
          <a:p>
            <a:r>
              <a:rPr lang="en-GB" dirty="0" smtClean="0"/>
              <a:t>Yes, large-scale software.</a:t>
            </a:r>
          </a:p>
          <a:p>
            <a:endParaRPr lang="en-GB" dirty="0" smtClean="0"/>
          </a:p>
          <a:p>
            <a:r>
              <a:rPr lang="en-GB" dirty="0" smtClean="0"/>
              <a:t>Test the complementary cumulative connectedness distribution</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13</a:t>
            </a:fld>
            <a:endParaRPr lang="en-GB"/>
          </a:p>
        </p:txBody>
      </p:sp>
      <p:pic>
        <p:nvPicPr>
          <p:cNvPr id="5" name="Picture 4"/>
          <p:cNvPicPr/>
          <p:nvPr/>
        </p:nvPicPr>
        <p:blipFill>
          <a:blip r:embed="rId3" cstate="print"/>
          <a:srcRect/>
          <a:stretch>
            <a:fillRect/>
          </a:stretch>
        </p:blipFill>
        <p:spPr bwMode="auto">
          <a:xfrm>
            <a:off x="5940152" y="3356992"/>
            <a:ext cx="2880320" cy="1728192"/>
          </a:xfrm>
          <a:prstGeom prst="rect">
            <a:avLst/>
          </a:prstGeom>
          <a:noFill/>
          <a:ln w="9525">
            <a:noFill/>
            <a:miter lim="800000"/>
            <a:headEnd/>
            <a:tailEnd/>
          </a:ln>
        </p:spPr>
      </p:pic>
      <p:pic>
        <p:nvPicPr>
          <p:cNvPr id="6" name="Picture 5" descr="chromeimages.jpe"/>
          <p:cNvPicPr>
            <a:picLocks noChangeAspect="1"/>
          </p:cNvPicPr>
          <p:nvPr/>
        </p:nvPicPr>
        <p:blipFill>
          <a:blip r:embed="rId4" cstate="print">
            <a:clrChange>
              <a:clrFrom>
                <a:srgbClr val="FFFFFF"/>
              </a:clrFrom>
              <a:clrTo>
                <a:srgbClr val="FFFFFF">
                  <a:alpha val="0"/>
                </a:srgbClr>
              </a:clrTo>
            </a:clrChange>
          </a:blip>
          <a:stretch>
            <a:fillRect/>
          </a:stretch>
        </p:blipFill>
        <p:spPr>
          <a:xfrm>
            <a:off x="8100392" y="3717032"/>
            <a:ext cx="806488" cy="576063"/>
          </a:xfrm>
          <a:prstGeom prst="rect">
            <a:avLst/>
          </a:prstGeom>
          <a:effectLst/>
        </p:spPr>
      </p:pic>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5603" name="Content Placeholder 4"/>
          <p:cNvGraphicFramePr>
            <a:graphicFrameLocks noChangeAspect="1"/>
          </p:cNvGraphicFramePr>
          <p:nvPr>
            <p:extLst>
              <p:ext uri="{D42A27DB-BD31-4B8C-83A1-F6EECF244321}">
                <p14:modId xmlns:p14="http://schemas.microsoft.com/office/powerpoint/2010/main" val="266980814"/>
              </p:ext>
            </p:extLst>
          </p:nvPr>
        </p:nvGraphicFramePr>
        <p:xfrm>
          <a:off x="2915816" y="6021288"/>
          <a:ext cx="3336032" cy="706301"/>
        </p:xfrm>
        <a:graphic>
          <a:graphicData uri="http://schemas.openxmlformats.org/presentationml/2006/ole">
            <mc:AlternateContent xmlns:mc="http://schemas.openxmlformats.org/markup-compatibility/2006">
              <mc:Choice xmlns:v="urn:schemas-microsoft-com:vml" Requires="v">
                <p:oleObj spid="_x0000_s25610" name="Equation" r:id="rId5" imgW="1079280" imgH="228600" progId="Equation.3">
                  <p:embed/>
                </p:oleObj>
              </mc:Choice>
              <mc:Fallback>
                <p:oleObj name="Equation" r:id="rId5" imgW="1079280" imgH="228600" progId="Equation.3">
                  <p:embed/>
                  <p:pic>
                    <p:nvPicPr>
                      <p:cNvPr id="0" name="Content Placeholder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6021288"/>
                        <a:ext cx="3336032" cy="706301"/>
                      </a:xfrm>
                      <a:prstGeom prst="rect">
                        <a:avLst/>
                      </a:prstGeom>
                      <a:solidFill>
                        <a:schemeClr val="accent1"/>
                      </a:solidFill>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fontScale="90000"/>
          </a:bodyPr>
          <a:lstStyle/>
          <a:p>
            <a:r>
              <a:rPr lang="en-GB" dirty="0" smtClean="0"/>
              <a:t>Functionally important method calls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14</a:t>
            </a:fld>
            <a:endParaRPr lang="en-GB"/>
          </a:p>
        </p:txBody>
      </p:sp>
      <p:sp>
        <p:nvSpPr>
          <p:cNvPr id="6" name="Content Placeholder 5"/>
          <p:cNvSpPr>
            <a:spLocks noGrp="1"/>
          </p:cNvSpPr>
          <p:nvPr>
            <p:ph idx="1"/>
          </p:nvPr>
        </p:nvSpPr>
        <p:spPr/>
        <p:txBody>
          <a:bodyPr/>
          <a:lstStyle/>
          <a:p>
            <a:r>
              <a:rPr lang="en-GB" dirty="0" smtClean="0"/>
              <a:t>User experience</a:t>
            </a:r>
          </a:p>
          <a:p>
            <a:pPr lvl="1"/>
            <a:r>
              <a:rPr lang="en-GB" dirty="0" smtClean="0"/>
              <a:t>Positive: desirable behaviour of the software</a:t>
            </a:r>
          </a:p>
          <a:p>
            <a:pPr lvl="1"/>
            <a:r>
              <a:rPr lang="en-GB" dirty="0" smtClean="0"/>
              <a:t>Negative: undesirable behaviour of the software</a:t>
            </a:r>
          </a:p>
          <a:p>
            <a:endParaRPr lang="en-GB" dirty="0" smtClean="0"/>
          </a:p>
          <a:p>
            <a:r>
              <a:rPr lang="en-GB" dirty="0" smtClean="0"/>
              <a:t>A method call is functionally important if it’s correct execution is critical for the positive user experience in the context of an execution scenario (e.g. delivery of a software behavioural feature)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r>
              <a:rPr lang="en-GB" dirty="0" smtClean="0"/>
              <a:t>Functionally important method calls</a:t>
            </a:r>
            <a:endParaRPr lang="en-GB" dirty="0"/>
          </a:p>
        </p:txBody>
      </p:sp>
      <p:sp>
        <p:nvSpPr>
          <p:cNvPr id="3" name="Content Placeholder 2"/>
          <p:cNvSpPr>
            <a:spLocks noGrp="1"/>
          </p:cNvSpPr>
          <p:nvPr>
            <p:ph idx="1"/>
          </p:nvPr>
        </p:nvSpPr>
        <p:spPr>
          <a:xfrm>
            <a:off x="395536" y="4005064"/>
            <a:ext cx="8229600" cy="2852936"/>
          </a:xfrm>
        </p:spPr>
        <p:txBody>
          <a:bodyPr>
            <a:normAutofit fontScale="70000" lnSpcReduction="20000"/>
          </a:bodyPr>
          <a:lstStyle/>
          <a:p>
            <a:r>
              <a:rPr lang="en-US" dirty="0" smtClean="0"/>
              <a:t>A representation of user experience (UC+, UC–) and software execution (SC+, SC–) equivalence classes. The dashed arrows represent the mapping of software event sequences onto user event sequences. The same user event sequence may correspond to more than one software event sequences since some software events produce no user observable effect.</a:t>
            </a:r>
          </a:p>
          <a:p>
            <a:endParaRPr lang="en-GB" dirty="0" smtClean="0"/>
          </a:p>
          <a:p>
            <a:r>
              <a:rPr lang="en-GB" dirty="0" smtClean="0"/>
              <a:t>If a functionally important method call is altered it moves the user experience from UC+ to UC</a:t>
            </a:r>
            <a:r>
              <a:rPr lang="en-US" dirty="0" smtClean="0"/>
              <a:t>–</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15</a:t>
            </a:fld>
            <a:endParaRPr lang="en-GB"/>
          </a:p>
        </p:txBody>
      </p:sp>
      <p:pic>
        <p:nvPicPr>
          <p:cNvPr id="5" name="Picture 4"/>
          <p:cNvPicPr/>
          <p:nvPr/>
        </p:nvPicPr>
        <p:blipFill>
          <a:blip r:embed="rId2" cstate="print"/>
          <a:srcRect/>
          <a:stretch>
            <a:fillRect/>
          </a:stretch>
        </p:blipFill>
        <p:spPr bwMode="auto">
          <a:xfrm>
            <a:off x="2051720" y="1556792"/>
            <a:ext cx="4032448" cy="21602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Testing functional importance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Execute usage scenario with intact software</a:t>
            </a:r>
          </a:p>
          <a:p>
            <a:endParaRPr lang="en-GB" dirty="0" smtClean="0"/>
          </a:p>
          <a:p>
            <a:r>
              <a:rPr lang="en-GB" dirty="0" smtClean="0"/>
              <a:t>Replace the selected method with an empty stub with the correct interface (i.e. the method can be called and returns the expected kind of output – a default output – but does not execute what’s inside of the method)</a:t>
            </a:r>
          </a:p>
          <a:p>
            <a:endParaRPr lang="en-GB" dirty="0" smtClean="0"/>
          </a:p>
          <a:p>
            <a:r>
              <a:rPr lang="en-GB" dirty="0" smtClean="0"/>
              <a:t>Execute the usage scenario again and assess the user experience – possibilities: no impact, minor (ignorable) effect, major (annoying) effect</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metrics for software</a:t>
            </a:r>
            <a:endParaRPr lang="en-GB" dirty="0"/>
          </a:p>
        </p:txBody>
      </p:sp>
      <p:sp>
        <p:nvSpPr>
          <p:cNvPr id="3" name="Content Placeholder 2"/>
          <p:cNvSpPr>
            <a:spLocks noGrp="1"/>
          </p:cNvSpPr>
          <p:nvPr>
            <p:ph idx="1"/>
          </p:nvPr>
        </p:nvSpPr>
        <p:spPr>
          <a:xfrm>
            <a:off x="457200" y="1600200"/>
            <a:ext cx="8229600" cy="2548880"/>
          </a:xfrm>
        </p:spPr>
        <p:txBody>
          <a:bodyPr>
            <a:normAutofit lnSpcReduction="10000"/>
          </a:bodyPr>
          <a:lstStyle/>
          <a:p>
            <a:r>
              <a:rPr lang="en-US" dirty="0" smtClean="0"/>
              <a:t>Weighted Connection Score (WCS) of a method m represented by edges e that connect nodes n to the node representing the class of the method m, with connectedness values </a:t>
            </a:r>
            <a:r>
              <a:rPr lang="en-US" i="1" dirty="0" smtClean="0"/>
              <a:t>v(n)</a:t>
            </a:r>
            <a:r>
              <a:rPr lang="en-US" dirty="0" smtClean="0"/>
              <a:t>, is calculated considering the call frequency of the method corresponding to the edge, </a:t>
            </a:r>
            <a:r>
              <a:rPr lang="en-US" i="1" dirty="0" smtClean="0"/>
              <a:t>f(</a:t>
            </a:r>
            <a:r>
              <a:rPr lang="en-US" i="1" dirty="0" err="1" smtClean="0"/>
              <a:t>e|n</a:t>
            </a:r>
            <a:r>
              <a:rPr lang="en-US" i="1" dirty="0" smtClean="0"/>
              <a:t>)</a:t>
            </a:r>
            <a:r>
              <a:rPr lang="en-US" dirty="0" smtClean="0"/>
              <a:t> as: </a:t>
            </a:r>
          </a:p>
        </p:txBody>
      </p:sp>
      <p:sp>
        <p:nvSpPr>
          <p:cNvPr id="4" name="Slide Number Placeholder 3"/>
          <p:cNvSpPr>
            <a:spLocks noGrp="1"/>
          </p:cNvSpPr>
          <p:nvPr>
            <p:ph type="sldNum" sz="quarter" idx="12"/>
          </p:nvPr>
        </p:nvSpPr>
        <p:spPr/>
        <p:txBody>
          <a:bodyPr/>
          <a:lstStyle/>
          <a:p>
            <a:fld id="{8B3F4376-482D-423B-BD74-FEED3167A367}" type="slidenum">
              <a:rPr lang="en-GB" smtClean="0"/>
              <a:pPr/>
              <a:t>17</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372782969"/>
              </p:ext>
            </p:extLst>
          </p:nvPr>
        </p:nvGraphicFramePr>
        <p:xfrm>
          <a:off x="2267744" y="4293096"/>
          <a:ext cx="4576508" cy="936104"/>
        </p:xfrm>
        <a:graphic>
          <a:graphicData uri="http://schemas.openxmlformats.org/presentationml/2006/ole">
            <mc:AlternateContent xmlns:mc="http://schemas.openxmlformats.org/markup-compatibility/2006">
              <mc:Choice xmlns:v="urn:schemas-microsoft-com:vml" Requires="v">
                <p:oleObj spid="_x0000_s51209" name="Equation" r:id="rId3" imgW="1676160" imgH="342720" progId="Equation.3">
                  <p:embed/>
                </p:oleObj>
              </mc:Choice>
              <mc:Fallback>
                <p:oleObj name="Equation" r:id="rId3" imgW="167616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293096"/>
                        <a:ext cx="4576508" cy="936104"/>
                      </a:xfrm>
                      <a:prstGeom prst="rect">
                        <a:avLst/>
                      </a:prstGeom>
                      <a:solidFill>
                        <a:schemeClr val="accent1"/>
                      </a:solidFill>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metrics for software</a:t>
            </a:r>
            <a:endParaRPr lang="en-GB" dirty="0"/>
          </a:p>
        </p:txBody>
      </p:sp>
      <p:sp>
        <p:nvSpPr>
          <p:cNvPr id="3" name="Content Placeholder 2"/>
          <p:cNvSpPr>
            <a:spLocks noGrp="1"/>
          </p:cNvSpPr>
          <p:nvPr>
            <p:ph idx="1"/>
          </p:nvPr>
        </p:nvSpPr>
        <p:spPr>
          <a:xfrm>
            <a:off x="457200" y="1600200"/>
            <a:ext cx="8229600" cy="2764904"/>
          </a:xfrm>
        </p:spPr>
        <p:txBody>
          <a:bodyPr>
            <a:normAutofit fontScale="92500"/>
          </a:bodyPr>
          <a:lstStyle/>
          <a:p>
            <a:r>
              <a:rPr lang="en-US" dirty="0" smtClean="0"/>
              <a:t>Call Frequency Score (CFS) of edges is the sum of the frequencies of calls of a method across all recorded calls of the method by all classes – </a:t>
            </a:r>
            <a:r>
              <a:rPr lang="en-US" i="1" dirty="0" smtClean="0"/>
              <a:t>f(</a:t>
            </a:r>
            <a:r>
              <a:rPr lang="en-US" i="1" dirty="0" err="1" smtClean="0"/>
              <a:t>e|n</a:t>
            </a:r>
            <a:r>
              <a:rPr lang="en-US" i="1" dirty="0" smtClean="0"/>
              <a:t>)</a:t>
            </a:r>
            <a:r>
              <a:rPr lang="en-US" dirty="0" smtClean="0"/>
              <a:t> is the frequency of the calls of the method m represented by the edge e, originating from object instances of the class represented by node n:</a:t>
            </a:r>
          </a:p>
        </p:txBody>
      </p:sp>
      <p:sp>
        <p:nvSpPr>
          <p:cNvPr id="4" name="Slide Number Placeholder 3"/>
          <p:cNvSpPr>
            <a:spLocks noGrp="1"/>
          </p:cNvSpPr>
          <p:nvPr>
            <p:ph type="sldNum" sz="quarter" idx="12"/>
          </p:nvPr>
        </p:nvSpPr>
        <p:spPr/>
        <p:txBody>
          <a:bodyPr/>
          <a:lstStyle/>
          <a:p>
            <a:fld id="{8B3F4376-482D-423B-BD74-FEED3167A367}" type="slidenum">
              <a:rPr lang="en-GB" smtClean="0"/>
              <a:pPr/>
              <a:t>18</a:t>
            </a:fld>
            <a:endParaRPr lang="en-GB"/>
          </a:p>
        </p:txBody>
      </p:sp>
      <p:graphicFrame>
        <p:nvGraphicFramePr>
          <p:cNvPr id="52226" name="Object 2"/>
          <p:cNvGraphicFramePr>
            <a:graphicFrameLocks noChangeAspect="1"/>
          </p:cNvGraphicFramePr>
          <p:nvPr>
            <p:extLst>
              <p:ext uri="{D42A27DB-BD31-4B8C-83A1-F6EECF244321}">
                <p14:modId xmlns:p14="http://schemas.microsoft.com/office/powerpoint/2010/main" val="3853070832"/>
              </p:ext>
            </p:extLst>
          </p:nvPr>
        </p:nvGraphicFramePr>
        <p:xfrm>
          <a:off x="2752725" y="4292600"/>
          <a:ext cx="3605213" cy="936625"/>
        </p:xfrm>
        <a:graphic>
          <a:graphicData uri="http://schemas.openxmlformats.org/presentationml/2006/ole">
            <mc:AlternateContent xmlns:mc="http://schemas.openxmlformats.org/markup-compatibility/2006">
              <mc:Choice xmlns:v="urn:schemas-microsoft-com:vml" Requires="v">
                <p:oleObj spid="_x0000_s52233" name="Equation" r:id="rId3" imgW="1320480" imgH="342720" progId="Equation.3">
                  <p:embed/>
                </p:oleObj>
              </mc:Choice>
              <mc:Fallback>
                <p:oleObj name="Equation" r:id="rId3" imgW="132048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25" y="4292600"/>
                        <a:ext cx="3605213" cy="936625"/>
                      </a:xfrm>
                      <a:prstGeom prst="rect">
                        <a:avLst/>
                      </a:prstGeom>
                      <a:solidFill>
                        <a:schemeClr val="accent1"/>
                      </a:solidFill>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metrics for software</a:t>
            </a:r>
            <a:endParaRPr lang="en-GB" dirty="0"/>
          </a:p>
        </p:txBody>
      </p:sp>
      <p:sp>
        <p:nvSpPr>
          <p:cNvPr id="3" name="Content Placeholder 2"/>
          <p:cNvSpPr>
            <a:spLocks noGrp="1"/>
          </p:cNvSpPr>
          <p:nvPr>
            <p:ph idx="1"/>
          </p:nvPr>
        </p:nvSpPr>
        <p:spPr>
          <a:xfrm>
            <a:off x="457200" y="1600200"/>
            <a:ext cx="8229600" cy="2764904"/>
          </a:xfrm>
        </p:spPr>
        <p:txBody>
          <a:bodyPr>
            <a:normAutofit fontScale="92500" lnSpcReduction="20000"/>
          </a:bodyPr>
          <a:lstStyle/>
          <a:p>
            <a:r>
              <a:rPr lang="en-US" dirty="0" smtClean="0"/>
              <a:t>Between-</a:t>
            </a:r>
            <a:r>
              <a:rPr lang="en-US" dirty="0" err="1" smtClean="0"/>
              <a:t>ness</a:t>
            </a:r>
            <a:r>
              <a:rPr lang="en-US" dirty="0" smtClean="0"/>
              <a:t> Score (BWS) of a method m represented by edges e is the maximum </a:t>
            </a:r>
            <a:r>
              <a:rPr lang="en-US" dirty="0" err="1" smtClean="0"/>
              <a:t>betweenness</a:t>
            </a:r>
            <a:r>
              <a:rPr lang="en-US" dirty="0" smtClean="0"/>
              <a:t> score of these edges, the edge </a:t>
            </a:r>
            <a:r>
              <a:rPr lang="en-US" dirty="0" err="1" smtClean="0"/>
              <a:t>betweenness</a:t>
            </a:r>
            <a:r>
              <a:rPr lang="en-US" dirty="0" smtClean="0"/>
              <a:t> score being the number of shortest paths connecting nodes of the network that contain the edge; the length of an edge is set to be the inverse of the call frequency of the method represented by the edge:</a:t>
            </a:r>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19</a:t>
            </a:fld>
            <a:endParaRPr lang="en-GB"/>
          </a:p>
        </p:txBody>
      </p:sp>
      <p:graphicFrame>
        <p:nvGraphicFramePr>
          <p:cNvPr id="53250" name="Object 2"/>
          <p:cNvGraphicFramePr>
            <a:graphicFrameLocks noChangeAspect="1"/>
          </p:cNvGraphicFramePr>
          <p:nvPr>
            <p:extLst>
              <p:ext uri="{D42A27DB-BD31-4B8C-83A1-F6EECF244321}">
                <p14:modId xmlns:p14="http://schemas.microsoft.com/office/powerpoint/2010/main" val="2841353554"/>
              </p:ext>
            </p:extLst>
          </p:nvPr>
        </p:nvGraphicFramePr>
        <p:xfrm>
          <a:off x="467544" y="4581128"/>
          <a:ext cx="8280375" cy="1243327"/>
        </p:xfrm>
        <a:graphic>
          <a:graphicData uri="http://schemas.openxmlformats.org/presentationml/2006/ole">
            <mc:AlternateContent xmlns:mc="http://schemas.openxmlformats.org/markup-compatibility/2006">
              <mc:Choice xmlns:v="urn:schemas-microsoft-com:vml" Requires="v">
                <p:oleObj spid="_x0000_s53257" name="Equation" r:id="rId3" imgW="4736880" imgH="711000" progId="Equation.3">
                  <p:embed/>
                </p:oleObj>
              </mc:Choice>
              <mc:Fallback>
                <p:oleObj name="Equation" r:id="rId3" imgW="473688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81128"/>
                        <a:ext cx="8280375" cy="1243327"/>
                      </a:xfrm>
                      <a:prstGeom prst="rect">
                        <a:avLst/>
                      </a:prstGeom>
                      <a:solidFill>
                        <a:schemeClr val="accent1"/>
                      </a:solidFill>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Introduction</a:t>
            </a:r>
          </a:p>
          <a:p>
            <a:pPr lvl="1"/>
            <a:r>
              <a:rPr lang="en-GB" dirty="0" smtClean="0"/>
              <a:t>Software as network</a:t>
            </a:r>
          </a:p>
          <a:p>
            <a:pPr lvl="1"/>
            <a:r>
              <a:rPr lang="en-GB" dirty="0" smtClean="0"/>
              <a:t>Network analysis</a:t>
            </a:r>
          </a:p>
          <a:p>
            <a:endParaRPr lang="en-GB" dirty="0" smtClean="0"/>
          </a:p>
          <a:p>
            <a:r>
              <a:rPr lang="en-GB" dirty="0" smtClean="0"/>
              <a:t>Network analysis to support functional re-engineering</a:t>
            </a:r>
          </a:p>
          <a:p>
            <a:endParaRPr lang="en-GB" dirty="0" smtClean="0"/>
          </a:p>
          <a:p>
            <a:r>
              <a:rPr lang="en-GB" dirty="0" smtClean="0"/>
              <a:t>Assessment of joint design &amp; implementation quality</a:t>
            </a:r>
          </a:p>
          <a:p>
            <a:endParaRPr lang="en-GB" dirty="0"/>
          </a:p>
          <a:p>
            <a:r>
              <a:rPr lang="en-GB" dirty="0" smtClean="0"/>
              <a:t>The usefulness of method communities for software engineering</a:t>
            </a:r>
          </a:p>
          <a:p>
            <a:endParaRPr lang="en-GB" dirty="0" smtClean="0"/>
          </a:p>
          <a:p>
            <a:r>
              <a:rPr lang="en-GB" dirty="0" smtClean="0"/>
              <a:t>Software as model for network analysis</a:t>
            </a:r>
          </a:p>
        </p:txBody>
      </p:sp>
      <p:sp>
        <p:nvSpPr>
          <p:cNvPr id="5" name="Slide Number Placeholder 4"/>
          <p:cNvSpPr>
            <a:spLocks noGrp="1"/>
          </p:cNvSpPr>
          <p:nvPr>
            <p:ph type="sldNum" sz="quarter" idx="12"/>
          </p:nvPr>
        </p:nvSpPr>
        <p:spPr/>
        <p:txBody>
          <a:bodyPr/>
          <a:lstStyle/>
          <a:p>
            <a:fld id="{8B3F4376-482D-423B-BD74-FEED3167A367}"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fontScale="90000"/>
          </a:bodyPr>
          <a:lstStyle/>
          <a:p>
            <a:r>
              <a:rPr lang="en-GB" dirty="0" smtClean="0"/>
              <a:t>Prediction of functional importance</a:t>
            </a:r>
            <a:endParaRPr lang="en-GB" dirty="0"/>
          </a:p>
        </p:txBody>
      </p:sp>
      <p:sp>
        <p:nvSpPr>
          <p:cNvPr id="3" name="Content Placeholder 2"/>
          <p:cNvSpPr>
            <a:spLocks noGrp="1"/>
          </p:cNvSpPr>
          <p:nvPr>
            <p:ph idx="1"/>
          </p:nvPr>
        </p:nvSpPr>
        <p:spPr>
          <a:xfrm>
            <a:off x="251520" y="1600200"/>
            <a:ext cx="3538736" cy="4781128"/>
          </a:xfrm>
        </p:spPr>
        <p:txBody>
          <a:bodyPr>
            <a:normAutofit fontScale="77500" lnSpcReduction="20000"/>
          </a:bodyPr>
          <a:lstStyle/>
          <a:p>
            <a:r>
              <a:rPr lang="en-US" dirty="0" smtClean="0"/>
              <a:t>The accuracy of the predictions of functional importance of methods of classes by network analysis. Dashed lines show the 95% confidence bounds around the average value. The dotted line shows the expected percentage of functionally important method among a randomly chosen set of methods (50%).</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20</a:t>
            </a:fld>
            <a:endParaRPr lang="en-GB"/>
          </a:p>
        </p:txBody>
      </p:sp>
      <p:pic>
        <p:nvPicPr>
          <p:cNvPr id="5" name="Picture 4"/>
          <p:cNvPicPr/>
          <p:nvPr/>
        </p:nvPicPr>
        <p:blipFill>
          <a:blip r:embed="rId2" cstate="print"/>
          <a:srcRect/>
          <a:stretch>
            <a:fillRect/>
          </a:stretch>
        </p:blipFill>
        <p:spPr bwMode="auto">
          <a:xfrm>
            <a:off x="3995936" y="1340768"/>
            <a:ext cx="4320480" cy="4896544"/>
          </a:xfrm>
          <a:prstGeom prst="rect">
            <a:avLst/>
          </a:prstGeom>
          <a:noFill/>
          <a:ln w="9525">
            <a:noFill/>
            <a:miter lim="800000"/>
            <a:headEnd/>
            <a:tailEnd/>
          </a:ln>
        </p:spPr>
      </p:pic>
      <p:sp>
        <p:nvSpPr>
          <p:cNvPr id="6" name="TextBox 5"/>
          <p:cNvSpPr txBox="1"/>
          <p:nvPr/>
        </p:nvSpPr>
        <p:spPr>
          <a:xfrm>
            <a:off x="7596336" y="1340768"/>
            <a:ext cx="792088" cy="369332"/>
          </a:xfrm>
          <a:prstGeom prst="rect">
            <a:avLst/>
          </a:prstGeom>
          <a:noFill/>
        </p:spPr>
        <p:txBody>
          <a:bodyPr wrap="square" rtlCol="0">
            <a:spAutoFit/>
          </a:bodyPr>
          <a:lstStyle/>
          <a:p>
            <a:r>
              <a:rPr lang="en-GB" b="1" dirty="0" smtClean="0">
                <a:solidFill>
                  <a:schemeClr val="bg1"/>
                </a:solidFill>
              </a:rPr>
              <a:t>WCS</a:t>
            </a:r>
            <a:endParaRPr lang="en-GB" b="1" dirty="0">
              <a:solidFill>
                <a:schemeClr val="bg1"/>
              </a:solidFill>
            </a:endParaRPr>
          </a:p>
        </p:txBody>
      </p:sp>
      <p:sp>
        <p:nvSpPr>
          <p:cNvPr id="7" name="TextBox 6"/>
          <p:cNvSpPr txBox="1"/>
          <p:nvPr/>
        </p:nvSpPr>
        <p:spPr>
          <a:xfrm>
            <a:off x="7596336" y="2987660"/>
            <a:ext cx="792088" cy="369332"/>
          </a:xfrm>
          <a:prstGeom prst="rect">
            <a:avLst/>
          </a:prstGeom>
          <a:noFill/>
        </p:spPr>
        <p:txBody>
          <a:bodyPr wrap="square" rtlCol="0">
            <a:spAutoFit/>
          </a:bodyPr>
          <a:lstStyle/>
          <a:p>
            <a:r>
              <a:rPr lang="en-GB" b="1" dirty="0" smtClean="0">
                <a:solidFill>
                  <a:schemeClr val="bg1"/>
                </a:solidFill>
              </a:rPr>
              <a:t>CFS</a:t>
            </a:r>
            <a:endParaRPr lang="en-GB" b="1" dirty="0">
              <a:solidFill>
                <a:schemeClr val="bg1"/>
              </a:solidFill>
            </a:endParaRPr>
          </a:p>
        </p:txBody>
      </p:sp>
      <p:sp>
        <p:nvSpPr>
          <p:cNvPr id="8" name="TextBox 7"/>
          <p:cNvSpPr txBox="1"/>
          <p:nvPr/>
        </p:nvSpPr>
        <p:spPr>
          <a:xfrm>
            <a:off x="7596336" y="4643844"/>
            <a:ext cx="792088" cy="369332"/>
          </a:xfrm>
          <a:prstGeom prst="rect">
            <a:avLst/>
          </a:prstGeom>
          <a:noFill/>
        </p:spPr>
        <p:txBody>
          <a:bodyPr wrap="square" rtlCol="0">
            <a:spAutoFit/>
          </a:bodyPr>
          <a:lstStyle/>
          <a:p>
            <a:r>
              <a:rPr lang="en-GB" b="1" dirty="0" smtClean="0">
                <a:solidFill>
                  <a:schemeClr val="bg1"/>
                </a:solidFill>
              </a:rPr>
              <a:t>BWS</a:t>
            </a:r>
            <a:endParaRPr lang="en-GB" b="1" dirty="0">
              <a:solidFill>
                <a:schemeClr val="bg1"/>
              </a:solidFill>
            </a:endParaRPr>
          </a:p>
        </p:txBody>
      </p:sp>
      <p:pic>
        <p:nvPicPr>
          <p:cNvPr id="9" name="Picture 8" descr="chromeimages.jpe"/>
          <p:cNvPicPr>
            <a:picLocks noChangeAspect="1"/>
          </p:cNvPicPr>
          <p:nvPr/>
        </p:nvPicPr>
        <p:blipFill>
          <a:blip r:embed="rId3" cstate="print">
            <a:clrChange>
              <a:clrFrom>
                <a:srgbClr val="FFFFFF"/>
              </a:clrFrom>
              <a:clrTo>
                <a:srgbClr val="FFFFFF">
                  <a:alpha val="0"/>
                </a:srgbClr>
              </a:clrTo>
            </a:clrChange>
          </a:blip>
          <a:stretch>
            <a:fillRect/>
          </a:stretch>
        </p:blipFill>
        <p:spPr>
          <a:xfrm>
            <a:off x="8302016" y="1412777"/>
            <a:ext cx="806488" cy="576063"/>
          </a:xfrm>
          <a:prstGeom prst="rect">
            <a:avLst/>
          </a:prstGeom>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3F4376-482D-423B-BD74-FEED3167A367}" type="slidenum">
              <a:rPr lang="en-GB" smtClean="0"/>
              <a:pPr/>
              <a:t>21</a:t>
            </a:fld>
            <a:endParaRPr lang="en-GB"/>
          </a:p>
        </p:txBody>
      </p:sp>
      <p:sp>
        <p:nvSpPr>
          <p:cNvPr id="5" name="Title 1"/>
          <p:cNvSpPr>
            <a:spLocks noGrp="1"/>
          </p:cNvSpPr>
          <p:nvPr>
            <p:ph type="title"/>
          </p:nvPr>
        </p:nvSpPr>
        <p:spPr>
          <a:xfrm>
            <a:off x="179512" y="1268760"/>
            <a:ext cx="8856984" cy="3082354"/>
          </a:xfrm>
        </p:spPr>
        <p:txBody>
          <a:bodyPr>
            <a:normAutofit/>
          </a:bodyPr>
          <a:lstStyle/>
          <a:p>
            <a:r>
              <a:rPr lang="en-GB" dirty="0" smtClean="0"/>
              <a:t>Local dynamic network analysis </a:t>
            </a:r>
            <a:br>
              <a:rPr lang="en-GB" dirty="0" smtClean="0"/>
            </a:br>
            <a:r>
              <a:rPr lang="en-GB" dirty="0" smtClean="0"/>
              <a:t>to assess joint design &amp; implementation quality </a:t>
            </a:r>
            <a:br>
              <a:rPr lang="en-GB" dirty="0" smtClean="0"/>
            </a:br>
            <a:r>
              <a:rPr lang="en-GB" dirty="0" smtClean="0"/>
              <a:t>of the software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stereotypes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22</a:t>
            </a:fld>
            <a:endParaRPr lang="en-GB"/>
          </a:p>
        </p:txBody>
      </p:sp>
      <p:graphicFrame>
        <p:nvGraphicFramePr>
          <p:cNvPr id="6" name="Table 5"/>
          <p:cNvGraphicFramePr>
            <a:graphicFrameLocks noGrp="1"/>
          </p:cNvGraphicFramePr>
          <p:nvPr/>
        </p:nvGraphicFramePr>
        <p:xfrm>
          <a:off x="1691680" y="1196752"/>
          <a:ext cx="5904656" cy="5589968"/>
        </p:xfrm>
        <a:graphic>
          <a:graphicData uri="http://schemas.openxmlformats.org/drawingml/2006/table">
            <a:tbl>
              <a:tblPr/>
              <a:tblGrid>
                <a:gridCol w="795429"/>
                <a:gridCol w="795429"/>
                <a:gridCol w="2156899"/>
                <a:gridCol w="2156899"/>
              </a:tblGrid>
              <a:tr h="155863">
                <a:tc gridSpan="2">
                  <a:txBody>
                    <a:bodyPr/>
                    <a:lstStyle/>
                    <a:p>
                      <a:pPr algn="ctr">
                        <a:spcAft>
                          <a:spcPts val="0"/>
                        </a:spcAft>
                      </a:pPr>
                      <a:r>
                        <a:rPr lang="en-US" sz="1100" b="1">
                          <a:latin typeface="Times New Roman"/>
                          <a:ea typeface="SimSun"/>
                          <a:cs typeface="Times New Roman"/>
                        </a:rPr>
                        <a:t>Category</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US" sz="1100" b="1">
                          <a:latin typeface="Times New Roman"/>
                          <a:ea typeface="SimSun"/>
                          <a:cs typeface="Times New Roman"/>
                        </a:rPr>
                        <a:t>Stereotype</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latin typeface="Times New Roman"/>
                          <a:ea typeface="SimSun"/>
                          <a:cs typeface="Times New Roman"/>
                        </a:rPr>
                        <a:t>General description</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rowSpan="7">
                  <a:txBody>
                    <a:bodyPr/>
                    <a:lstStyle/>
                    <a:p>
                      <a:pPr algn="ctr">
                        <a:spcAft>
                          <a:spcPts val="0"/>
                        </a:spcAft>
                      </a:pPr>
                      <a:r>
                        <a:rPr lang="en-US" sz="1100" b="1">
                          <a:latin typeface="Times New Roman"/>
                          <a:ea typeface="SimSun"/>
                          <a:cs typeface="Times New Roman"/>
                        </a:rPr>
                        <a:t>Structural</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1755" marR="71755" algn="ctr">
                        <a:spcAft>
                          <a:spcPts val="0"/>
                        </a:spcAft>
                      </a:pPr>
                      <a:r>
                        <a:rPr lang="en-US" sz="1100" b="1">
                          <a:latin typeface="Times New Roman"/>
                          <a:ea typeface="SimSun"/>
                          <a:cs typeface="Times New Roman"/>
                        </a:rPr>
                        <a:t>Accessor</a:t>
                      </a:r>
                      <a:endParaRPr lang="en-GB" sz="1100" b="1">
                        <a:latin typeface="Times New Roman"/>
                        <a:ea typeface="SimSun"/>
                        <a:cs typeface="Times New Roman"/>
                      </a:endParaRPr>
                    </a:p>
                  </a:txBody>
                  <a:tcPr marL="20863" marR="20863" marT="14071" marB="14071"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latin typeface="Times New Roman"/>
                          <a:ea typeface="SimSun"/>
                          <a:cs typeface="Times New Roman"/>
                        </a:rPr>
                        <a:t>Get</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Returns a local field directly</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vMerge="1">
                  <a:txBody>
                    <a:bodyPr/>
                    <a:lstStyle/>
                    <a:p>
                      <a:endParaRPr lang="en-GB"/>
                    </a:p>
                  </a:txBody>
                  <a:tcPr/>
                </a:tc>
                <a:tc vMerge="1">
                  <a:txBody>
                    <a:bodyPr/>
                    <a:lstStyle/>
                    <a:p>
                      <a:endParaRPr lang="en-GB"/>
                    </a:p>
                  </a:txBody>
                  <a:tcPr/>
                </a:tc>
                <a:tc>
                  <a:txBody>
                    <a:bodyPr/>
                    <a:lstStyle/>
                    <a:p>
                      <a:pPr algn="ctr">
                        <a:spcAft>
                          <a:spcPts val="0"/>
                        </a:spcAft>
                      </a:pPr>
                      <a:r>
                        <a:rPr lang="en-US" sz="1100" b="1">
                          <a:latin typeface="Times New Roman"/>
                          <a:ea typeface="SimSun"/>
                          <a:cs typeface="Times New Roman"/>
                        </a:rPr>
                        <a:t>Predicate</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Returns a Boolean value that is not a local field</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vMerge="1">
                  <a:txBody>
                    <a:bodyPr/>
                    <a:lstStyle/>
                    <a:p>
                      <a:endParaRPr lang="en-GB"/>
                    </a:p>
                  </a:txBody>
                  <a:tcPr/>
                </a:tc>
                <a:tc vMerge="1">
                  <a:txBody>
                    <a:bodyPr/>
                    <a:lstStyle/>
                    <a:p>
                      <a:endParaRPr lang="en-GB"/>
                    </a:p>
                  </a:txBody>
                  <a:tcPr/>
                </a:tc>
                <a:tc>
                  <a:txBody>
                    <a:bodyPr/>
                    <a:lstStyle/>
                    <a:p>
                      <a:pPr algn="ctr">
                        <a:spcAft>
                          <a:spcPts val="0"/>
                        </a:spcAft>
                      </a:pPr>
                      <a:r>
                        <a:rPr lang="en-US" sz="1100" b="1">
                          <a:latin typeface="Times New Roman"/>
                          <a:ea typeface="SimSun"/>
                          <a:cs typeface="Times New Roman"/>
                        </a:rPr>
                        <a:t>Property</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Returns information about local fields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32">
                <a:tc vMerge="1">
                  <a:txBody>
                    <a:bodyPr/>
                    <a:lstStyle/>
                    <a:p>
                      <a:endParaRPr lang="en-GB"/>
                    </a:p>
                  </a:txBody>
                  <a:tcPr/>
                </a:tc>
                <a:tc vMerge="1">
                  <a:txBody>
                    <a:bodyPr/>
                    <a:lstStyle/>
                    <a:p>
                      <a:endParaRPr lang="en-GB"/>
                    </a:p>
                  </a:txBody>
                  <a:tcPr/>
                </a:tc>
                <a:tc>
                  <a:txBody>
                    <a:bodyPr/>
                    <a:lstStyle/>
                    <a:p>
                      <a:pPr algn="ctr">
                        <a:spcAft>
                          <a:spcPts val="0"/>
                        </a:spcAft>
                      </a:pPr>
                      <a:r>
                        <a:rPr lang="en-US" sz="1100" b="1">
                          <a:latin typeface="Times New Roman"/>
                          <a:ea typeface="SimSun"/>
                          <a:cs typeface="Times New Roman"/>
                        </a:rPr>
                        <a:t>Void-accessor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Returns information about local fields through the parameters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vMerge="1">
                  <a:txBody>
                    <a:bodyPr/>
                    <a:lstStyle/>
                    <a:p>
                      <a:endParaRPr lang="en-GB"/>
                    </a:p>
                  </a:txBody>
                  <a:tcPr/>
                </a:tc>
                <a:tc rowSpan="3">
                  <a:txBody>
                    <a:bodyPr/>
                    <a:lstStyle/>
                    <a:p>
                      <a:pPr marL="71755" marR="71755" algn="ctr">
                        <a:spcAft>
                          <a:spcPts val="0"/>
                        </a:spcAft>
                      </a:pPr>
                      <a:r>
                        <a:rPr lang="en-US" sz="1100" b="1">
                          <a:latin typeface="Times New Roman"/>
                          <a:ea typeface="SimSun"/>
                          <a:cs typeface="Times New Roman"/>
                        </a:rPr>
                        <a:t>Mutator</a:t>
                      </a:r>
                      <a:endParaRPr lang="en-GB" sz="1100" b="1">
                        <a:latin typeface="Times New Roman"/>
                        <a:ea typeface="SimSu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latin typeface="Times New Roman"/>
                          <a:ea typeface="SimSun"/>
                          <a:cs typeface="Times New Roman"/>
                        </a:rPr>
                        <a:t>Set</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Changes only one local field</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vMerge="1">
                  <a:txBody>
                    <a:bodyPr/>
                    <a:lstStyle/>
                    <a:p>
                      <a:endParaRPr lang="en-GB"/>
                    </a:p>
                  </a:txBody>
                  <a:tcPr/>
                </a:tc>
                <a:tc vMerge="1">
                  <a:txBody>
                    <a:bodyPr/>
                    <a:lstStyle/>
                    <a:p>
                      <a:endParaRPr lang="en-GB"/>
                    </a:p>
                  </a:txBody>
                  <a:tcPr/>
                </a:tc>
                <a:tc>
                  <a:txBody>
                    <a:bodyPr/>
                    <a:lstStyle/>
                    <a:p>
                      <a:pPr algn="ctr">
                        <a:spcAft>
                          <a:spcPts val="0"/>
                        </a:spcAft>
                      </a:pPr>
                      <a:r>
                        <a:rPr lang="en-US" sz="1100" b="1">
                          <a:latin typeface="Times New Roman"/>
                          <a:ea typeface="SimSun"/>
                          <a:cs typeface="Times New Roman"/>
                        </a:rPr>
                        <a:t>Command</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Changes more than one local fields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32">
                <a:tc vMerge="1">
                  <a:txBody>
                    <a:bodyPr/>
                    <a:lstStyle/>
                    <a:p>
                      <a:endParaRPr lang="en-GB"/>
                    </a:p>
                  </a:txBody>
                  <a:tcPr/>
                </a:tc>
                <a:tc vMerge="1">
                  <a:txBody>
                    <a:bodyPr/>
                    <a:lstStyle/>
                    <a:p>
                      <a:endParaRPr lang="en-GB"/>
                    </a:p>
                  </a:txBody>
                  <a:tcPr/>
                </a:tc>
                <a:tc>
                  <a:txBody>
                    <a:bodyPr/>
                    <a:lstStyle/>
                    <a:p>
                      <a:pPr algn="ctr">
                        <a:spcAft>
                          <a:spcPts val="0"/>
                        </a:spcAft>
                      </a:pPr>
                      <a:r>
                        <a:rPr lang="en-US" sz="1100" b="1">
                          <a:latin typeface="Times New Roman"/>
                          <a:ea typeface="SimSun"/>
                          <a:cs typeface="Times New Roman"/>
                        </a:rPr>
                        <a:t>Non-void command</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Command whose return type is not void or Boolean</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rowSpan="4" gridSpan="2">
                  <a:txBody>
                    <a:bodyPr/>
                    <a:lstStyle/>
                    <a:p>
                      <a:pPr algn="ctr">
                        <a:spcAft>
                          <a:spcPts val="0"/>
                        </a:spcAft>
                      </a:pPr>
                      <a:r>
                        <a:rPr lang="en-US" sz="1100" b="1">
                          <a:latin typeface="Times New Roman"/>
                          <a:ea typeface="SimSun"/>
                          <a:cs typeface="Times New Roman"/>
                        </a:rPr>
                        <a:t>Creational</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GB"/>
                    </a:p>
                  </a:txBody>
                  <a:tcPr/>
                </a:tc>
                <a:tc>
                  <a:txBody>
                    <a:bodyPr/>
                    <a:lstStyle/>
                    <a:p>
                      <a:pPr algn="ctr">
                        <a:spcAft>
                          <a:spcPts val="0"/>
                        </a:spcAft>
                      </a:pPr>
                      <a:r>
                        <a:rPr lang="en-US" sz="1100" b="1">
                          <a:latin typeface="Times New Roman"/>
                          <a:ea typeface="SimSun"/>
                          <a:cs typeface="Times New Roman"/>
                        </a:rPr>
                        <a:t>Constructor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Invoked when creating an object</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32">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Destructor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Performs any necessary cleanups before the object is destroyed</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Copy-constructor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Creates a new object as a copy of the existing one</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90">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Factory</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Instantiates an object and returns it</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32">
                <a:tc rowSpan="3" gridSpan="2">
                  <a:txBody>
                    <a:bodyPr/>
                    <a:lstStyle/>
                    <a:p>
                      <a:pPr algn="ctr">
                        <a:spcAft>
                          <a:spcPts val="0"/>
                        </a:spcAft>
                      </a:pPr>
                      <a:r>
                        <a:rPr lang="en-US" sz="1100" b="1">
                          <a:latin typeface="Times New Roman"/>
                          <a:ea typeface="SimSun"/>
                          <a:cs typeface="Times New Roman"/>
                        </a:rPr>
                        <a:t>Collaborational</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a:txBody>
                    <a:bodyPr/>
                    <a:lstStyle/>
                    <a:p>
                      <a:pPr algn="ctr">
                        <a:spcAft>
                          <a:spcPts val="0"/>
                        </a:spcAft>
                      </a:pPr>
                      <a:r>
                        <a:rPr lang="en-US" sz="1100" b="1">
                          <a:latin typeface="Times New Roman"/>
                          <a:ea typeface="SimSun"/>
                          <a:cs typeface="Times New Roman"/>
                        </a:rPr>
                        <a:t>Collaborator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Connects one object with other type of objects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32">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Controller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Provides control logic by invoking only external methods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32">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Local- controller</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Provides control logic by invoking only local methods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863">
                <a:tc rowSpan="3" gridSpan="2">
                  <a:txBody>
                    <a:bodyPr/>
                    <a:lstStyle/>
                    <a:p>
                      <a:pPr algn="ctr">
                        <a:spcAft>
                          <a:spcPts val="0"/>
                        </a:spcAft>
                      </a:pPr>
                      <a:r>
                        <a:rPr lang="en-US" sz="1100" b="1">
                          <a:latin typeface="Times New Roman"/>
                          <a:ea typeface="SimSun"/>
                          <a:cs typeface="Times New Roman"/>
                        </a:rPr>
                        <a:t>Degenerate</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a:txBody>
                    <a:bodyPr/>
                    <a:lstStyle/>
                    <a:p>
                      <a:pPr algn="ctr">
                        <a:spcAft>
                          <a:spcPts val="0"/>
                        </a:spcAft>
                      </a:pPr>
                      <a:r>
                        <a:rPr lang="en-US" sz="1100" b="1">
                          <a:latin typeface="Times New Roman"/>
                          <a:ea typeface="SimSun"/>
                          <a:cs typeface="Times New Roman"/>
                        </a:rPr>
                        <a:t>Abstract</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Has no body</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863">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Empty</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a:latin typeface="Times New Roman"/>
                          <a:ea typeface="SimSun"/>
                          <a:cs typeface="Times New Roman"/>
                        </a:rPr>
                        <a:t>Has no statements</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863">
                <a:tc gridSpan="2" vMerge="1">
                  <a:txBody>
                    <a:bodyPr/>
                    <a:lstStyle/>
                    <a:p>
                      <a:endParaRPr lang="en-GB"/>
                    </a:p>
                  </a:txBody>
                  <a:tcPr/>
                </a:tc>
                <a:tc hMerge="1" vMerge="1">
                  <a:txBody>
                    <a:bodyPr/>
                    <a:lstStyle/>
                    <a:p>
                      <a:endParaRPr lang="en-GB"/>
                    </a:p>
                  </a:txBody>
                  <a:tcPr/>
                </a:tc>
                <a:tc>
                  <a:txBody>
                    <a:bodyPr/>
                    <a:lstStyle/>
                    <a:p>
                      <a:pPr algn="ctr">
                        <a:spcAft>
                          <a:spcPts val="0"/>
                        </a:spcAft>
                      </a:pPr>
                      <a:r>
                        <a:rPr lang="en-US" sz="1100" b="1">
                          <a:latin typeface="Times New Roman"/>
                          <a:ea typeface="SimSun"/>
                          <a:cs typeface="Times New Roman"/>
                        </a:rPr>
                        <a:t>Incidental</a:t>
                      </a:r>
                      <a:endParaRPr lang="en-GB" sz="1100" b="1">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b="1" dirty="0">
                          <a:latin typeface="Times New Roman"/>
                          <a:ea typeface="SimSun"/>
                          <a:cs typeface="Times New Roman"/>
                        </a:rPr>
                        <a:t>Any other case</a:t>
                      </a:r>
                      <a:endParaRPr lang="en-GB" sz="1100" b="1" dirty="0">
                        <a:latin typeface="Times New Roman"/>
                        <a:ea typeface="SimSun"/>
                        <a:cs typeface="Times New Roman"/>
                      </a:endParaRPr>
                    </a:p>
                  </a:txBody>
                  <a:tcPr marL="20863" marR="20863" marT="14071" marB="14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of methods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Given the stereotype of a method there is an expectation about the behaviour of the method (e.g. how often is it called, how many other methods and what kind of other methods are called from it)</a:t>
            </a:r>
          </a:p>
          <a:p>
            <a:endParaRPr lang="en-GB" dirty="0" smtClean="0"/>
          </a:p>
          <a:p>
            <a:r>
              <a:rPr lang="en-GB" dirty="0" smtClean="0"/>
              <a:t>The implementation of the software may differ from the design intentions and methods may behave differently from their intended behaviour (e.g. different call patterns)</a:t>
            </a:r>
          </a:p>
          <a:p>
            <a:endParaRPr lang="en-GB" dirty="0" smtClean="0"/>
          </a:p>
          <a:p>
            <a:r>
              <a:rPr lang="en-GB" dirty="0" smtClean="0"/>
              <a:t>This may lead to design &amp; implementation mismatch impacting the quality of the software</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dynamic behaviour</a:t>
            </a:r>
            <a:endParaRPr lang="en-GB" dirty="0"/>
          </a:p>
        </p:txBody>
      </p:sp>
      <p:sp>
        <p:nvSpPr>
          <p:cNvPr id="3" name="Content Placeholder 2"/>
          <p:cNvSpPr>
            <a:spLocks noGrp="1"/>
          </p:cNvSpPr>
          <p:nvPr>
            <p:ph idx="1"/>
          </p:nvPr>
        </p:nvSpPr>
        <p:spPr>
          <a:xfrm>
            <a:off x="457200" y="1600200"/>
            <a:ext cx="8229600" cy="2116832"/>
          </a:xfrm>
        </p:spPr>
        <p:txBody>
          <a:bodyPr>
            <a:normAutofit fontScale="62500" lnSpcReduction="20000"/>
          </a:bodyPr>
          <a:lstStyle/>
          <a:p>
            <a:r>
              <a:rPr lang="en-GB" dirty="0" smtClean="0"/>
              <a:t>Fan-in &amp; fan-out calls to and from a method – 0, 1,   few (2,3,4), many (5+)</a:t>
            </a:r>
          </a:p>
          <a:p>
            <a:endParaRPr lang="en-GB" dirty="0" smtClean="0"/>
          </a:p>
          <a:p>
            <a:r>
              <a:rPr lang="en-GB" dirty="0" smtClean="0"/>
              <a:t>Call frequencies </a:t>
            </a:r>
            <a:r>
              <a:rPr lang="en-GB" dirty="0" smtClean="0">
                <a:sym typeface="Wingdings" pitchFamily="2" charset="2"/>
              </a:rPr>
              <a:t> flat or peaked distribution over calling/called methods  balanced / unbalanced call pattern – calculated using the </a:t>
            </a:r>
            <a:r>
              <a:rPr lang="en-GB" dirty="0" err="1" smtClean="0">
                <a:sym typeface="Wingdings" pitchFamily="2" charset="2"/>
              </a:rPr>
              <a:t>Kullback-Leibler</a:t>
            </a:r>
            <a:r>
              <a:rPr lang="en-GB" dirty="0" smtClean="0">
                <a:sym typeface="Wingdings" pitchFamily="2" charset="2"/>
              </a:rPr>
              <a:t> divergence (&lt;0.3  balanced, 0.3 and above unbalanced)</a:t>
            </a:r>
          </a:p>
          <a:p>
            <a:endParaRPr lang="en-GB" dirty="0" smtClean="0">
              <a:sym typeface="Wingdings" pitchFamily="2" charset="2"/>
            </a:endParaRPr>
          </a:p>
          <a:p>
            <a:r>
              <a:rPr lang="en-GB" dirty="0" smtClean="0">
                <a:sym typeface="Wingdings" pitchFamily="2" charset="2"/>
              </a:rPr>
              <a:t>Dynamic </a:t>
            </a:r>
            <a:r>
              <a:rPr lang="en-GB" dirty="0" err="1" smtClean="0">
                <a:sym typeface="Wingdings" pitchFamily="2" charset="2"/>
              </a:rPr>
              <a:t>fI-fO</a:t>
            </a:r>
            <a:r>
              <a:rPr lang="en-GB" dirty="0" smtClean="0">
                <a:sym typeface="Wingdings" pitchFamily="2" charset="2"/>
              </a:rPr>
              <a:t> classes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24</a:t>
            </a:fld>
            <a:endParaRPr lang="en-GB"/>
          </a:p>
        </p:txBody>
      </p:sp>
      <p:graphicFrame>
        <p:nvGraphicFramePr>
          <p:cNvPr id="5" name="Table 4"/>
          <p:cNvGraphicFramePr>
            <a:graphicFrameLocks noGrp="1"/>
          </p:cNvGraphicFramePr>
          <p:nvPr/>
        </p:nvGraphicFramePr>
        <p:xfrm>
          <a:off x="2411760" y="3717032"/>
          <a:ext cx="3816424" cy="2933700"/>
        </p:xfrm>
        <a:graphic>
          <a:graphicData uri="http://schemas.openxmlformats.org/drawingml/2006/table">
            <a:tbl>
              <a:tblPr/>
              <a:tblGrid>
                <a:gridCol w="333019"/>
                <a:gridCol w="636825"/>
                <a:gridCol w="636825"/>
                <a:gridCol w="636825"/>
                <a:gridCol w="1572930"/>
              </a:tblGrid>
              <a:tr h="267879">
                <a:tc>
                  <a:txBody>
                    <a:bodyPr/>
                    <a:lstStyle/>
                    <a:p>
                      <a:pPr algn="l">
                        <a:spcAft>
                          <a:spcPts val="0"/>
                        </a:spcAft>
                      </a:pPr>
                      <a:r>
                        <a:rPr lang="en-US" sz="1000" b="1" dirty="0">
                          <a:latin typeface="Times New Roman"/>
                          <a:ea typeface="SimSun"/>
                        </a:rPr>
                        <a:t>   </a:t>
                      </a:r>
                      <a:r>
                        <a:rPr lang="en-US" sz="1000" b="1" dirty="0" err="1">
                          <a:latin typeface="Times New Roman"/>
                          <a:ea typeface="SimSun"/>
                        </a:rPr>
                        <a:t>fO</a:t>
                      </a:r>
                      <a:r>
                        <a:rPr lang="en-US" sz="1000" b="1" dirty="0">
                          <a:latin typeface="Times New Roman"/>
                          <a:ea typeface="SimSun"/>
                        </a:rPr>
                        <a:t/>
                      </a:r>
                      <a:br>
                        <a:rPr lang="en-US" sz="1000" b="1" dirty="0">
                          <a:latin typeface="Times New Roman"/>
                          <a:ea typeface="SimSun"/>
                        </a:rPr>
                      </a:br>
                      <a:r>
                        <a:rPr lang="en-US" sz="1000" b="1" dirty="0" err="1">
                          <a:latin typeface="Times New Roman"/>
                          <a:ea typeface="SimSun"/>
                        </a:rPr>
                        <a:t>fI</a:t>
                      </a:r>
                      <a:endParaRPr lang="en-GB" sz="1000" b="1" dirty="0">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en-US" sz="1000" b="1" i="0">
                          <a:latin typeface="Times New Roman"/>
                          <a:ea typeface="SimSun"/>
                        </a:rPr>
                        <a:t>0</a:t>
                      </a:r>
                      <a:endParaRPr lang="en-GB" sz="1000" b="1" i="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0">
                          <a:latin typeface="Times New Roman"/>
                          <a:ea typeface="SimSun"/>
                        </a:rPr>
                        <a:t>1</a:t>
                      </a:r>
                      <a:endParaRPr lang="en-GB" sz="1000" b="1" i="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0">
                          <a:latin typeface="Times New Roman"/>
                          <a:ea typeface="SimSun"/>
                        </a:rPr>
                        <a:t>F</a:t>
                      </a:r>
                      <a:endParaRPr lang="en-GB" sz="1000" b="1" i="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i="0">
                          <a:latin typeface="Times New Roman"/>
                          <a:ea typeface="SimSun"/>
                        </a:rPr>
                        <a:t>M</a:t>
                      </a:r>
                      <a:endParaRPr lang="en-GB" sz="1000" b="1" i="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79">
                <a:tc>
                  <a:txBody>
                    <a:bodyPr/>
                    <a:lstStyle/>
                    <a:p>
                      <a:pPr algn="ctr">
                        <a:spcAft>
                          <a:spcPts val="0"/>
                        </a:spcAft>
                      </a:pPr>
                      <a:r>
                        <a:rPr lang="en-US" sz="1000" b="1">
                          <a:latin typeface="Times New Roman"/>
                          <a:ea typeface="SimSun"/>
                        </a:rPr>
                        <a:t>1</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1-0</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1-1</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1-FB</a:t>
                      </a:r>
                      <a:endParaRPr lang="en-GB" sz="1000" b="1">
                        <a:latin typeface="Times New Roman"/>
                        <a:ea typeface="SimSun"/>
                      </a:endParaRPr>
                    </a:p>
                    <a:p>
                      <a:pPr algn="ctr">
                        <a:spcAft>
                          <a:spcPts val="0"/>
                        </a:spcAft>
                      </a:pPr>
                      <a:r>
                        <a:rPr lang="en-US" sz="1000" b="1">
                          <a:latin typeface="Times New Roman"/>
                          <a:ea typeface="SimSun"/>
                        </a:rPr>
                        <a:t>1-FU</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1-MB</a:t>
                      </a:r>
                      <a:endParaRPr lang="en-GB" sz="1000" b="1">
                        <a:latin typeface="Times New Roman"/>
                        <a:ea typeface="SimSun"/>
                      </a:endParaRPr>
                    </a:p>
                    <a:p>
                      <a:pPr algn="ctr">
                        <a:spcAft>
                          <a:spcPts val="0"/>
                        </a:spcAft>
                      </a:pPr>
                      <a:r>
                        <a:rPr lang="en-US" sz="1000" b="1">
                          <a:latin typeface="Times New Roman"/>
                          <a:ea typeface="SimSun"/>
                        </a:rPr>
                        <a:t>1-MU</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58">
                <a:tc>
                  <a:txBody>
                    <a:bodyPr/>
                    <a:lstStyle/>
                    <a:p>
                      <a:pPr algn="ctr">
                        <a:spcAft>
                          <a:spcPts val="0"/>
                        </a:spcAft>
                      </a:pPr>
                      <a:r>
                        <a:rPr lang="en-US" sz="1000" b="1">
                          <a:latin typeface="Times New Roman"/>
                          <a:ea typeface="SimSun"/>
                        </a:rPr>
                        <a:t>F</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FB-0</a:t>
                      </a:r>
                      <a:endParaRPr lang="en-GB" sz="1000" b="1">
                        <a:latin typeface="Times New Roman"/>
                        <a:ea typeface="SimSun"/>
                      </a:endParaRPr>
                    </a:p>
                    <a:p>
                      <a:pPr algn="ctr">
                        <a:spcAft>
                          <a:spcPts val="0"/>
                        </a:spcAft>
                      </a:pPr>
                      <a:r>
                        <a:rPr lang="en-US" sz="1000" b="1">
                          <a:latin typeface="Times New Roman"/>
                          <a:ea typeface="SimSun"/>
                        </a:rPr>
                        <a:t>FU-0</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FB-1</a:t>
                      </a:r>
                      <a:endParaRPr lang="en-GB" sz="1000" b="1">
                        <a:latin typeface="Times New Roman"/>
                        <a:ea typeface="SimSun"/>
                      </a:endParaRPr>
                    </a:p>
                    <a:p>
                      <a:pPr algn="ctr">
                        <a:spcAft>
                          <a:spcPts val="0"/>
                        </a:spcAft>
                      </a:pPr>
                      <a:r>
                        <a:rPr lang="en-US" sz="1000" b="1">
                          <a:latin typeface="Times New Roman"/>
                          <a:ea typeface="SimSun"/>
                        </a:rPr>
                        <a:t>FU-1</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FB-FB</a:t>
                      </a:r>
                      <a:endParaRPr lang="en-GB" sz="1000" b="1">
                        <a:latin typeface="Times New Roman"/>
                        <a:ea typeface="SimSun"/>
                      </a:endParaRPr>
                    </a:p>
                    <a:p>
                      <a:pPr algn="ctr">
                        <a:spcAft>
                          <a:spcPts val="0"/>
                        </a:spcAft>
                      </a:pPr>
                      <a:r>
                        <a:rPr lang="en-US" sz="1000" b="1">
                          <a:latin typeface="Times New Roman"/>
                          <a:ea typeface="SimSun"/>
                        </a:rPr>
                        <a:t>FB-FU</a:t>
                      </a:r>
                      <a:endParaRPr lang="en-GB" sz="1000" b="1">
                        <a:latin typeface="Times New Roman"/>
                        <a:ea typeface="SimSun"/>
                      </a:endParaRPr>
                    </a:p>
                    <a:p>
                      <a:pPr algn="ctr">
                        <a:spcAft>
                          <a:spcPts val="0"/>
                        </a:spcAft>
                      </a:pPr>
                      <a:r>
                        <a:rPr lang="en-US" sz="1000" b="1">
                          <a:latin typeface="Times New Roman"/>
                          <a:ea typeface="SimSun"/>
                        </a:rPr>
                        <a:t>FU-FB</a:t>
                      </a:r>
                      <a:endParaRPr lang="en-GB" sz="1000" b="1">
                        <a:latin typeface="Times New Roman"/>
                        <a:ea typeface="SimSun"/>
                      </a:endParaRPr>
                    </a:p>
                    <a:p>
                      <a:pPr algn="ctr">
                        <a:spcAft>
                          <a:spcPts val="0"/>
                        </a:spcAft>
                      </a:pPr>
                      <a:r>
                        <a:rPr lang="en-US" sz="1000" b="1">
                          <a:latin typeface="Times New Roman"/>
                          <a:ea typeface="SimSun"/>
                        </a:rPr>
                        <a:t>FU-FU</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FB-MB</a:t>
                      </a:r>
                      <a:endParaRPr lang="en-GB" sz="1000" b="1">
                        <a:latin typeface="Times New Roman"/>
                        <a:ea typeface="SimSun"/>
                      </a:endParaRPr>
                    </a:p>
                    <a:p>
                      <a:pPr algn="ctr">
                        <a:spcAft>
                          <a:spcPts val="0"/>
                        </a:spcAft>
                      </a:pPr>
                      <a:r>
                        <a:rPr lang="en-US" sz="1000" b="1">
                          <a:latin typeface="Times New Roman"/>
                          <a:ea typeface="SimSun"/>
                        </a:rPr>
                        <a:t>FB-MU</a:t>
                      </a:r>
                      <a:endParaRPr lang="en-GB" sz="1000" b="1">
                        <a:latin typeface="Times New Roman"/>
                        <a:ea typeface="SimSun"/>
                      </a:endParaRPr>
                    </a:p>
                    <a:p>
                      <a:pPr algn="ctr">
                        <a:spcAft>
                          <a:spcPts val="0"/>
                        </a:spcAft>
                      </a:pPr>
                      <a:r>
                        <a:rPr lang="en-US" sz="1000" b="1">
                          <a:latin typeface="Times New Roman"/>
                          <a:ea typeface="SimSun"/>
                        </a:rPr>
                        <a:t>FU-MB</a:t>
                      </a:r>
                      <a:endParaRPr lang="en-GB" sz="1000" b="1">
                        <a:latin typeface="Times New Roman"/>
                        <a:ea typeface="SimSun"/>
                      </a:endParaRPr>
                    </a:p>
                    <a:p>
                      <a:pPr algn="ctr">
                        <a:spcAft>
                          <a:spcPts val="0"/>
                        </a:spcAft>
                      </a:pPr>
                      <a:r>
                        <a:rPr lang="en-US" sz="1000" b="1">
                          <a:latin typeface="Times New Roman"/>
                          <a:ea typeface="SimSun"/>
                        </a:rPr>
                        <a:t>FU-MU</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58">
                <a:tc>
                  <a:txBody>
                    <a:bodyPr/>
                    <a:lstStyle/>
                    <a:p>
                      <a:pPr algn="ctr">
                        <a:spcAft>
                          <a:spcPts val="0"/>
                        </a:spcAft>
                      </a:pPr>
                      <a:r>
                        <a:rPr lang="en-US" sz="1000" b="1">
                          <a:latin typeface="Times New Roman"/>
                          <a:ea typeface="SimSun"/>
                        </a:rPr>
                        <a:t>M</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MB-0</a:t>
                      </a:r>
                      <a:endParaRPr lang="en-GB" sz="1000" b="1">
                        <a:latin typeface="Times New Roman"/>
                        <a:ea typeface="SimSun"/>
                      </a:endParaRPr>
                    </a:p>
                    <a:p>
                      <a:pPr algn="ctr">
                        <a:spcAft>
                          <a:spcPts val="0"/>
                        </a:spcAft>
                      </a:pPr>
                      <a:r>
                        <a:rPr lang="en-US" sz="1000" b="1">
                          <a:latin typeface="Times New Roman"/>
                          <a:ea typeface="SimSun"/>
                        </a:rPr>
                        <a:t>MU-0</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MB-1</a:t>
                      </a:r>
                      <a:endParaRPr lang="en-GB" sz="1000" b="1">
                        <a:latin typeface="Times New Roman"/>
                        <a:ea typeface="SimSun"/>
                      </a:endParaRPr>
                    </a:p>
                    <a:p>
                      <a:pPr algn="ctr">
                        <a:spcAft>
                          <a:spcPts val="0"/>
                        </a:spcAft>
                      </a:pPr>
                      <a:r>
                        <a:rPr lang="en-US" sz="1000" b="1">
                          <a:latin typeface="Times New Roman"/>
                          <a:ea typeface="SimSun"/>
                        </a:rPr>
                        <a:t>MU-1</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MB-FB</a:t>
                      </a:r>
                      <a:endParaRPr lang="en-GB" sz="1000" b="1">
                        <a:latin typeface="Times New Roman"/>
                        <a:ea typeface="SimSun"/>
                      </a:endParaRPr>
                    </a:p>
                    <a:p>
                      <a:pPr algn="ctr">
                        <a:spcAft>
                          <a:spcPts val="0"/>
                        </a:spcAft>
                      </a:pPr>
                      <a:r>
                        <a:rPr lang="en-US" sz="1000" b="1">
                          <a:latin typeface="Times New Roman"/>
                          <a:ea typeface="SimSun"/>
                        </a:rPr>
                        <a:t>MB-FU</a:t>
                      </a:r>
                      <a:endParaRPr lang="en-GB" sz="1000" b="1">
                        <a:latin typeface="Times New Roman"/>
                        <a:ea typeface="SimSun"/>
                      </a:endParaRPr>
                    </a:p>
                    <a:p>
                      <a:pPr algn="ctr">
                        <a:spcAft>
                          <a:spcPts val="0"/>
                        </a:spcAft>
                      </a:pPr>
                      <a:r>
                        <a:rPr lang="en-US" sz="1000" b="1">
                          <a:latin typeface="Times New Roman"/>
                          <a:ea typeface="SimSun"/>
                        </a:rPr>
                        <a:t>MU-FB</a:t>
                      </a:r>
                      <a:endParaRPr lang="en-GB" sz="1000" b="1">
                        <a:latin typeface="Times New Roman"/>
                        <a:ea typeface="SimSun"/>
                      </a:endParaRPr>
                    </a:p>
                    <a:p>
                      <a:pPr algn="ctr">
                        <a:spcAft>
                          <a:spcPts val="0"/>
                        </a:spcAft>
                      </a:pPr>
                      <a:r>
                        <a:rPr lang="en-US" sz="1000" b="1">
                          <a:latin typeface="Times New Roman"/>
                          <a:ea typeface="SimSun"/>
                        </a:rPr>
                        <a:t>MU-FU</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SimSun"/>
                        </a:rPr>
                        <a:t>MB-MB</a:t>
                      </a:r>
                      <a:endParaRPr lang="en-GB" sz="1000" b="1">
                        <a:latin typeface="Times New Roman"/>
                        <a:ea typeface="SimSun"/>
                      </a:endParaRPr>
                    </a:p>
                    <a:p>
                      <a:pPr algn="ctr">
                        <a:spcAft>
                          <a:spcPts val="0"/>
                        </a:spcAft>
                      </a:pPr>
                      <a:r>
                        <a:rPr lang="en-US" sz="1000" b="1">
                          <a:latin typeface="Times New Roman"/>
                          <a:ea typeface="SimSun"/>
                        </a:rPr>
                        <a:t>MB-MU</a:t>
                      </a:r>
                      <a:endParaRPr lang="en-GB" sz="1000" b="1">
                        <a:latin typeface="Times New Roman"/>
                        <a:ea typeface="SimSun"/>
                      </a:endParaRPr>
                    </a:p>
                    <a:p>
                      <a:pPr algn="ctr">
                        <a:spcAft>
                          <a:spcPts val="0"/>
                        </a:spcAft>
                      </a:pPr>
                      <a:r>
                        <a:rPr lang="en-US" sz="1000" b="1">
                          <a:latin typeface="Times New Roman"/>
                          <a:ea typeface="SimSun"/>
                        </a:rPr>
                        <a:t>MU-MB</a:t>
                      </a:r>
                      <a:endParaRPr lang="en-GB" sz="1000" b="1">
                        <a:latin typeface="Times New Roman"/>
                        <a:ea typeface="SimSun"/>
                      </a:endParaRPr>
                    </a:p>
                    <a:p>
                      <a:pPr algn="ctr">
                        <a:spcAft>
                          <a:spcPts val="0"/>
                        </a:spcAft>
                      </a:pPr>
                      <a:r>
                        <a:rPr lang="en-US" sz="1000" b="1">
                          <a:latin typeface="Times New Roman"/>
                          <a:ea typeface="SimSun"/>
                        </a:rPr>
                        <a:t>MU-MU</a:t>
                      </a:r>
                      <a:endParaRPr lang="en-GB" sz="1000" b="1">
                        <a:latin typeface="Times New Roman"/>
                        <a:ea typeface="SimSu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014">
                <a:tc gridSpan="5">
                  <a:txBody>
                    <a:bodyPr/>
                    <a:lstStyle/>
                    <a:p>
                      <a:pPr algn="ctr">
                        <a:spcBef>
                          <a:spcPts val="300"/>
                        </a:spcBef>
                        <a:spcAft>
                          <a:spcPts val="300"/>
                        </a:spcAft>
                      </a:pPr>
                      <a:r>
                        <a:rPr lang="en-US" sz="1000" b="1" dirty="0">
                          <a:latin typeface="Times New Roman"/>
                          <a:ea typeface="SimSun"/>
                        </a:rPr>
                        <a:t>Notation (</a:t>
                      </a:r>
                      <a:r>
                        <a:rPr lang="en-US" sz="1000" b="1" i="1" dirty="0" err="1">
                          <a:latin typeface="Times New Roman"/>
                          <a:ea typeface="SimSun"/>
                        </a:rPr>
                        <a:t>fI-fO</a:t>
                      </a:r>
                      <a:r>
                        <a:rPr lang="en-US" sz="1000" b="1" dirty="0">
                          <a:latin typeface="Times New Roman"/>
                          <a:ea typeface="SimSun"/>
                        </a:rPr>
                        <a:t>)</a:t>
                      </a:r>
                      <a:endParaRPr lang="en-GB" sz="1000" b="1" dirty="0">
                        <a:latin typeface="Times New Roman"/>
                        <a:ea typeface="SimSun"/>
                      </a:endParaRPr>
                    </a:p>
                    <a:p>
                      <a:pPr algn="l">
                        <a:spcAft>
                          <a:spcPts val="0"/>
                        </a:spcAft>
                        <a:tabLst>
                          <a:tab pos="165735" algn="l"/>
                          <a:tab pos="288290" algn="l"/>
                        </a:tabLst>
                      </a:pPr>
                      <a:r>
                        <a:rPr lang="en-US" sz="1000" b="1" dirty="0">
                          <a:latin typeface="Times New Roman"/>
                          <a:ea typeface="SimSun"/>
                        </a:rPr>
                        <a:t>0 	=	no method call</a:t>
                      </a:r>
                      <a:endParaRPr lang="en-GB" sz="1000" b="1" dirty="0">
                        <a:latin typeface="Times New Roman"/>
                        <a:ea typeface="SimSun"/>
                      </a:endParaRPr>
                    </a:p>
                    <a:p>
                      <a:pPr algn="l">
                        <a:spcAft>
                          <a:spcPts val="0"/>
                        </a:spcAft>
                        <a:tabLst>
                          <a:tab pos="165735" algn="l"/>
                          <a:tab pos="288290" algn="l"/>
                        </a:tabLst>
                      </a:pPr>
                      <a:r>
                        <a:rPr lang="en-US" sz="1000" b="1" dirty="0">
                          <a:latin typeface="Times New Roman"/>
                          <a:ea typeface="SimSun"/>
                        </a:rPr>
                        <a:t>1	= 	a single method call</a:t>
                      </a:r>
                      <a:endParaRPr lang="en-GB" sz="1000" b="1" dirty="0">
                        <a:latin typeface="Times New Roman"/>
                        <a:ea typeface="SimSun"/>
                      </a:endParaRPr>
                    </a:p>
                    <a:p>
                      <a:pPr algn="l">
                        <a:spcAft>
                          <a:spcPts val="0"/>
                        </a:spcAft>
                        <a:tabLst>
                          <a:tab pos="165735" algn="l"/>
                          <a:tab pos="288290" algn="l"/>
                        </a:tabLst>
                      </a:pPr>
                      <a:r>
                        <a:rPr lang="en-US" sz="1000" b="1" dirty="0">
                          <a:latin typeface="Times New Roman"/>
                          <a:ea typeface="SimSun"/>
                        </a:rPr>
                        <a:t>FB </a:t>
                      </a:r>
                      <a:r>
                        <a:rPr lang="en-US" sz="1000" b="1" dirty="0" smtClean="0">
                          <a:latin typeface="Times New Roman"/>
                          <a:ea typeface="SimSun"/>
                        </a:rPr>
                        <a:t>= a </a:t>
                      </a:r>
                      <a:r>
                        <a:rPr lang="en-US" sz="1000" b="1" dirty="0">
                          <a:latin typeface="Times New Roman"/>
                          <a:ea typeface="SimSun"/>
                        </a:rPr>
                        <a:t>few (2, 3,or 4), balanced methods calls</a:t>
                      </a:r>
                      <a:endParaRPr lang="en-GB" sz="1000" b="1" dirty="0">
                        <a:latin typeface="Times New Roman"/>
                        <a:ea typeface="SimSun"/>
                      </a:endParaRPr>
                    </a:p>
                    <a:p>
                      <a:pPr algn="l">
                        <a:spcAft>
                          <a:spcPts val="0"/>
                        </a:spcAft>
                        <a:tabLst>
                          <a:tab pos="165735" algn="l"/>
                          <a:tab pos="288290" algn="l"/>
                        </a:tabLst>
                      </a:pPr>
                      <a:r>
                        <a:rPr lang="en-US" sz="1000" b="1" dirty="0">
                          <a:latin typeface="Times New Roman"/>
                          <a:ea typeface="SimSun"/>
                        </a:rPr>
                        <a:t>FU </a:t>
                      </a:r>
                      <a:r>
                        <a:rPr lang="en-US" sz="1000" b="1" dirty="0" smtClean="0">
                          <a:latin typeface="Times New Roman"/>
                          <a:ea typeface="SimSun"/>
                        </a:rPr>
                        <a:t>= a </a:t>
                      </a:r>
                      <a:r>
                        <a:rPr lang="en-US" sz="1000" b="1" dirty="0">
                          <a:latin typeface="Times New Roman"/>
                          <a:ea typeface="SimSun"/>
                        </a:rPr>
                        <a:t>few (2, 3,or 4), unbalanced methods calls </a:t>
                      </a:r>
                      <a:endParaRPr lang="en-US" sz="1000" b="1" dirty="0" smtClean="0">
                        <a:latin typeface="Times New Roman"/>
                        <a:ea typeface="SimSun"/>
                      </a:endParaRPr>
                    </a:p>
                    <a:p>
                      <a:pPr algn="l">
                        <a:spcAft>
                          <a:spcPts val="0"/>
                        </a:spcAft>
                        <a:tabLst>
                          <a:tab pos="165735" algn="l"/>
                          <a:tab pos="288290" algn="l"/>
                        </a:tabLst>
                      </a:pPr>
                      <a:r>
                        <a:rPr lang="en-US" sz="1000" b="1" dirty="0" smtClean="0">
                          <a:latin typeface="Times New Roman"/>
                          <a:ea typeface="SimSun"/>
                        </a:rPr>
                        <a:t>MB = many </a:t>
                      </a:r>
                      <a:r>
                        <a:rPr lang="en-US" sz="1000" b="1" dirty="0">
                          <a:latin typeface="Times New Roman"/>
                          <a:ea typeface="SimSun"/>
                        </a:rPr>
                        <a:t>(5 or more), balanced methods calls</a:t>
                      </a:r>
                      <a:endParaRPr lang="en-GB" sz="1000" b="1" dirty="0">
                        <a:latin typeface="Times New Roman"/>
                        <a:ea typeface="SimSun"/>
                      </a:endParaRPr>
                    </a:p>
                    <a:p>
                      <a:pPr algn="l">
                        <a:spcAft>
                          <a:spcPts val="0"/>
                        </a:spcAft>
                        <a:tabLst>
                          <a:tab pos="165735" algn="l"/>
                          <a:tab pos="288290" algn="l"/>
                        </a:tabLst>
                      </a:pPr>
                      <a:r>
                        <a:rPr lang="en-US" sz="1000" b="1" dirty="0">
                          <a:latin typeface="Times New Roman"/>
                          <a:ea typeface="SimSun"/>
                        </a:rPr>
                        <a:t>MU </a:t>
                      </a:r>
                      <a:r>
                        <a:rPr lang="en-US" sz="1000" b="1" dirty="0" smtClean="0">
                          <a:latin typeface="Times New Roman"/>
                          <a:ea typeface="SimSun"/>
                        </a:rPr>
                        <a:t>= many </a:t>
                      </a:r>
                      <a:r>
                        <a:rPr lang="en-US" sz="1000" b="1" dirty="0">
                          <a:latin typeface="Times New Roman"/>
                          <a:ea typeface="SimSun"/>
                        </a:rPr>
                        <a:t>(5 or more), balanced methods calls</a:t>
                      </a:r>
                      <a:endParaRPr lang="en-GB" sz="10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6" name="Oval 5"/>
          <p:cNvSpPr/>
          <p:nvPr/>
        </p:nvSpPr>
        <p:spPr>
          <a:xfrm>
            <a:off x="7380312" y="4725144"/>
            <a:ext cx="792088" cy="79208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endCxn id="6" idx="1"/>
          </p:cNvCxnSpPr>
          <p:nvPr/>
        </p:nvCxnSpPr>
        <p:spPr>
          <a:xfrm>
            <a:off x="7020272" y="4005064"/>
            <a:ext cx="476039" cy="836079"/>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24328" y="3861048"/>
            <a:ext cx="144016" cy="864096"/>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884368" y="3861048"/>
            <a:ext cx="72008" cy="864096"/>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7"/>
          </p:cNvCxnSpPr>
          <p:nvPr/>
        </p:nvCxnSpPr>
        <p:spPr>
          <a:xfrm flipH="1">
            <a:off x="8056401" y="3861048"/>
            <a:ext cx="404031" cy="980095"/>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948264" y="5445224"/>
            <a:ext cx="612068" cy="936104"/>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4"/>
          </p:cNvCxnSpPr>
          <p:nvPr/>
        </p:nvCxnSpPr>
        <p:spPr>
          <a:xfrm>
            <a:off x="7776356" y="5517232"/>
            <a:ext cx="36004" cy="936104"/>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5"/>
          </p:cNvCxnSpPr>
          <p:nvPr/>
        </p:nvCxnSpPr>
        <p:spPr>
          <a:xfrm>
            <a:off x="8056401" y="5401233"/>
            <a:ext cx="548047" cy="908087"/>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04248" y="4221088"/>
            <a:ext cx="432048" cy="369332"/>
          </a:xfrm>
          <a:prstGeom prst="rect">
            <a:avLst/>
          </a:prstGeom>
          <a:noFill/>
        </p:spPr>
        <p:txBody>
          <a:bodyPr wrap="square" rtlCol="0">
            <a:spAutoFit/>
          </a:bodyPr>
          <a:lstStyle/>
          <a:p>
            <a:r>
              <a:rPr lang="en-GB" dirty="0" smtClean="0"/>
              <a:t>fi</a:t>
            </a:r>
            <a:r>
              <a:rPr lang="en-GB" sz="1400" dirty="0" smtClean="0"/>
              <a:t>1</a:t>
            </a:r>
            <a:endParaRPr lang="en-GB" dirty="0"/>
          </a:p>
        </p:txBody>
      </p:sp>
      <p:sp>
        <p:nvSpPr>
          <p:cNvPr id="22" name="TextBox 21"/>
          <p:cNvSpPr txBox="1"/>
          <p:nvPr/>
        </p:nvSpPr>
        <p:spPr>
          <a:xfrm>
            <a:off x="7236296" y="3933056"/>
            <a:ext cx="432048" cy="369332"/>
          </a:xfrm>
          <a:prstGeom prst="rect">
            <a:avLst/>
          </a:prstGeom>
          <a:noFill/>
        </p:spPr>
        <p:txBody>
          <a:bodyPr wrap="square" rtlCol="0">
            <a:spAutoFit/>
          </a:bodyPr>
          <a:lstStyle/>
          <a:p>
            <a:r>
              <a:rPr lang="en-GB" dirty="0" smtClean="0"/>
              <a:t>fi</a:t>
            </a:r>
            <a:r>
              <a:rPr lang="en-GB" sz="1400" dirty="0" smtClean="0"/>
              <a:t>2</a:t>
            </a:r>
            <a:endParaRPr lang="en-GB" dirty="0"/>
          </a:p>
        </p:txBody>
      </p:sp>
      <p:sp>
        <p:nvSpPr>
          <p:cNvPr id="23" name="TextBox 22"/>
          <p:cNvSpPr txBox="1"/>
          <p:nvPr/>
        </p:nvSpPr>
        <p:spPr>
          <a:xfrm>
            <a:off x="7884368" y="3851756"/>
            <a:ext cx="432048" cy="369332"/>
          </a:xfrm>
          <a:prstGeom prst="rect">
            <a:avLst/>
          </a:prstGeom>
          <a:noFill/>
        </p:spPr>
        <p:txBody>
          <a:bodyPr wrap="square" rtlCol="0">
            <a:spAutoFit/>
          </a:bodyPr>
          <a:lstStyle/>
          <a:p>
            <a:r>
              <a:rPr lang="en-GB" dirty="0" smtClean="0"/>
              <a:t>fi</a:t>
            </a:r>
            <a:r>
              <a:rPr lang="en-GB" sz="1400" dirty="0" smtClean="0"/>
              <a:t>3</a:t>
            </a:r>
            <a:endParaRPr lang="en-GB" dirty="0"/>
          </a:p>
        </p:txBody>
      </p:sp>
      <p:sp>
        <p:nvSpPr>
          <p:cNvPr id="24" name="TextBox 23"/>
          <p:cNvSpPr txBox="1"/>
          <p:nvPr/>
        </p:nvSpPr>
        <p:spPr>
          <a:xfrm>
            <a:off x="8244408" y="4149080"/>
            <a:ext cx="432048" cy="369332"/>
          </a:xfrm>
          <a:prstGeom prst="rect">
            <a:avLst/>
          </a:prstGeom>
          <a:noFill/>
        </p:spPr>
        <p:txBody>
          <a:bodyPr wrap="square" rtlCol="0">
            <a:spAutoFit/>
          </a:bodyPr>
          <a:lstStyle/>
          <a:p>
            <a:r>
              <a:rPr lang="en-GB" dirty="0" smtClean="0"/>
              <a:t>fi</a:t>
            </a:r>
            <a:r>
              <a:rPr lang="en-GB" sz="1400" dirty="0" smtClean="0"/>
              <a:t>4</a:t>
            </a:r>
            <a:endParaRPr lang="en-GB" dirty="0"/>
          </a:p>
        </p:txBody>
      </p:sp>
      <p:sp>
        <p:nvSpPr>
          <p:cNvPr id="25" name="TextBox 24"/>
          <p:cNvSpPr txBox="1"/>
          <p:nvPr/>
        </p:nvSpPr>
        <p:spPr>
          <a:xfrm>
            <a:off x="6876256" y="5651956"/>
            <a:ext cx="576064" cy="369332"/>
          </a:xfrm>
          <a:prstGeom prst="rect">
            <a:avLst/>
          </a:prstGeom>
          <a:noFill/>
        </p:spPr>
        <p:txBody>
          <a:bodyPr wrap="square" rtlCol="0">
            <a:spAutoFit/>
          </a:bodyPr>
          <a:lstStyle/>
          <a:p>
            <a:r>
              <a:rPr lang="en-GB" dirty="0" smtClean="0"/>
              <a:t>fo</a:t>
            </a:r>
            <a:r>
              <a:rPr lang="en-GB" sz="1400" dirty="0" smtClean="0"/>
              <a:t>1</a:t>
            </a:r>
            <a:endParaRPr lang="en-GB" dirty="0"/>
          </a:p>
        </p:txBody>
      </p:sp>
      <p:sp>
        <p:nvSpPr>
          <p:cNvPr id="26" name="TextBox 25"/>
          <p:cNvSpPr txBox="1"/>
          <p:nvPr/>
        </p:nvSpPr>
        <p:spPr>
          <a:xfrm>
            <a:off x="7380312" y="5867980"/>
            <a:ext cx="576064" cy="369332"/>
          </a:xfrm>
          <a:prstGeom prst="rect">
            <a:avLst/>
          </a:prstGeom>
          <a:noFill/>
        </p:spPr>
        <p:txBody>
          <a:bodyPr wrap="square" rtlCol="0">
            <a:spAutoFit/>
          </a:bodyPr>
          <a:lstStyle/>
          <a:p>
            <a:r>
              <a:rPr lang="en-GB" dirty="0" smtClean="0"/>
              <a:t>fo</a:t>
            </a:r>
            <a:r>
              <a:rPr lang="en-GB" sz="1400" dirty="0" smtClean="0"/>
              <a:t>2</a:t>
            </a:r>
            <a:endParaRPr lang="en-GB" dirty="0"/>
          </a:p>
        </p:txBody>
      </p:sp>
      <p:sp>
        <p:nvSpPr>
          <p:cNvPr id="27" name="TextBox 26"/>
          <p:cNvSpPr txBox="1"/>
          <p:nvPr/>
        </p:nvSpPr>
        <p:spPr>
          <a:xfrm>
            <a:off x="8388424" y="5733256"/>
            <a:ext cx="576064" cy="369332"/>
          </a:xfrm>
          <a:prstGeom prst="rect">
            <a:avLst/>
          </a:prstGeom>
          <a:noFill/>
        </p:spPr>
        <p:txBody>
          <a:bodyPr wrap="square" rtlCol="0">
            <a:spAutoFit/>
          </a:bodyPr>
          <a:lstStyle/>
          <a:p>
            <a:r>
              <a:rPr lang="en-GB" dirty="0" smtClean="0"/>
              <a:t>fo</a:t>
            </a:r>
            <a:r>
              <a:rPr lang="en-GB" sz="1400" dirty="0" smtClean="0"/>
              <a:t>3</a:t>
            </a:r>
            <a:endParaRPr lang="en-GB" dirty="0"/>
          </a:p>
        </p:txBody>
      </p:sp>
      <p:sp>
        <p:nvSpPr>
          <p:cNvPr id="28" name="Oval 27"/>
          <p:cNvSpPr/>
          <p:nvPr/>
        </p:nvSpPr>
        <p:spPr>
          <a:xfrm>
            <a:off x="6804248" y="6381328"/>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740352" y="6444952"/>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8532440" y="6309320"/>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956648" y="3861048"/>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388696" y="3636640"/>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892752" y="3636640"/>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388424" y="3717032"/>
            <a:ext cx="207640" cy="224408"/>
          </a:xfrm>
          <a:prstGeom prst="ellipse">
            <a:avLst/>
          </a:prstGeom>
          <a:solidFill>
            <a:schemeClr val="accent1">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0657" name="Object 1"/>
          <p:cNvGraphicFramePr>
            <a:graphicFrameLocks noChangeAspect="1"/>
          </p:cNvGraphicFramePr>
          <p:nvPr>
            <p:extLst>
              <p:ext uri="{D42A27DB-BD31-4B8C-83A1-F6EECF244321}">
                <p14:modId xmlns:p14="http://schemas.microsoft.com/office/powerpoint/2010/main" val="4051812381"/>
              </p:ext>
            </p:extLst>
          </p:nvPr>
        </p:nvGraphicFramePr>
        <p:xfrm>
          <a:off x="6010176" y="2831784"/>
          <a:ext cx="2810296" cy="741232"/>
        </p:xfrm>
        <a:graphic>
          <a:graphicData uri="http://schemas.openxmlformats.org/presentationml/2006/ole">
            <mc:AlternateContent xmlns:mc="http://schemas.openxmlformats.org/markup-compatibility/2006">
              <mc:Choice xmlns:v="urn:schemas-microsoft-com:vml" Requires="v">
                <p:oleObj spid="_x0000_s70664" name="Equation" r:id="rId3" imgW="1638000" imgH="431640" progId="Equation.3">
                  <p:embed/>
                </p:oleObj>
              </mc:Choice>
              <mc:Fallback>
                <p:oleObj name="Equation" r:id="rId3" imgW="163800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176" y="2831784"/>
                        <a:ext cx="2810296" cy="741232"/>
                      </a:xfrm>
                      <a:prstGeom prst="rect">
                        <a:avLst/>
                      </a:prstGeom>
                      <a:solidFill>
                        <a:schemeClr val="accent1"/>
                      </a:solidFill>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Dynamic behaviour and method stereotypes</a:t>
            </a:r>
            <a:endParaRPr lang="en-GB" dirty="0"/>
          </a:p>
        </p:txBody>
      </p:sp>
      <p:sp>
        <p:nvSpPr>
          <p:cNvPr id="3" name="Content Placeholder 2"/>
          <p:cNvSpPr>
            <a:spLocks noGrp="1"/>
          </p:cNvSpPr>
          <p:nvPr>
            <p:ph idx="1"/>
          </p:nvPr>
        </p:nvSpPr>
        <p:spPr/>
        <p:txBody>
          <a:bodyPr/>
          <a:lstStyle/>
          <a:p>
            <a:r>
              <a:rPr lang="en-GB" dirty="0" smtClean="0"/>
              <a:t>In principle, a given method stereotype should have imply that methods belonging to it should have a certain local dynamic behaviour</a:t>
            </a:r>
          </a:p>
          <a:p>
            <a:endParaRPr lang="en-GB" dirty="0" smtClean="0"/>
          </a:p>
          <a:p>
            <a:r>
              <a:rPr lang="en-GB" dirty="0" smtClean="0"/>
              <a:t>However due to possible design &amp; implementation inconsistency the actual behaviour of methods may differ</a:t>
            </a:r>
          </a:p>
          <a:p>
            <a:endParaRPr lang="en-GB" dirty="0" smtClean="0"/>
          </a:p>
          <a:p>
            <a:r>
              <a:rPr lang="en-GB" dirty="0" smtClean="0"/>
              <a:t>For each method stereotype we get a distribution over the dynamic </a:t>
            </a:r>
            <a:r>
              <a:rPr lang="en-GB" dirty="0" err="1" smtClean="0"/>
              <a:t>fI-fO</a:t>
            </a:r>
            <a:r>
              <a:rPr lang="en-GB" dirty="0" smtClean="0"/>
              <a:t> classes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analysed software</a:t>
            </a:r>
            <a:endParaRPr lang="en-GB" dirty="0"/>
          </a:p>
        </p:txBody>
      </p:sp>
      <p:sp>
        <p:nvSpPr>
          <p:cNvPr id="3" name="Content Placeholder 2"/>
          <p:cNvSpPr>
            <a:spLocks noGrp="1"/>
          </p:cNvSpPr>
          <p:nvPr>
            <p:ph idx="1"/>
          </p:nvPr>
        </p:nvSpPr>
        <p:spPr/>
        <p:txBody>
          <a:bodyPr/>
          <a:lstStyle/>
          <a:p>
            <a:r>
              <a:rPr lang="en-US" dirty="0" smtClean="0"/>
              <a:t>Large open source software with publicly available execution trace data </a:t>
            </a:r>
          </a:p>
          <a:p>
            <a:pPr lvl="1"/>
            <a:endParaRPr lang="en-US" dirty="0" smtClean="0"/>
          </a:p>
          <a:p>
            <a:pPr lvl="1"/>
            <a:r>
              <a:rPr lang="en-US" dirty="0" err="1" smtClean="0"/>
              <a:t>ArgoUML</a:t>
            </a:r>
            <a:r>
              <a:rPr lang="en-US" dirty="0" smtClean="0"/>
              <a:t> (version 0.22, 924 KLOC), a UML modeling tool</a:t>
            </a:r>
          </a:p>
          <a:p>
            <a:pPr lvl="1"/>
            <a:endParaRPr lang="en-US" dirty="0" smtClean="0"/>
          </a:p>
          <a:p>
            <a:pPr lvl="1"/>
            <a:r>
              <a:rPr lang="en-US" dirty="0" err="1" smtClean="0"/>
              <a:t>muCommander</a:t>
            </a:r>
            <a:r>
              <a:rPr lang="en-US" dirty="0" smtClean="0"/>
              <a:t> (version 0.8.5, 85 KLOC), a file manager</a:t>
            </a:r>
          </a:p>
          <a:p>
            <a:pPr lvl="1"/>
            <a:endParaRPr lang="en-US" dirty="0" smtClean="0"/>
          </a:p>
          <a:p>
            <a:pPr lvl="1"/>
            <a:r>
              <a:rPr lang="en-US" dirty="0" err="1" smtClean="0"/>
              <a:t>JabRef</a:t>
            </a:r>
            <a:r>
              <a:rPr lang="en-US" dirty="0" smtClean="0"/>
              <a:t> (version 2.6, 148 KLOC), a bibliography reference manager</a:t>
            </a:r>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26</a:t>
            </a:fld>
            <a:endParaRPr lang="en-GB"/>
          </a:p>
        </p:txBody>
      </p:sp>
      <p:pic>
        <p:nvPicPr>
          <p:cNvPr id="686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52320" y="2996952"/>
            <a:ext cx="851077" cy="788293"/>
          </a:xfrm>
          <a:prstGeom prst="rect">
            <a:avLst/>
          </a:prstGeom>
          <a:noFill/>
          <a:ln w="9525">
            <a:noFill/>
            <a:miter lim="800000"/>
            <a:headEnd/>
            <a:tailEnd/>
          </a:ln>
        </p:spPr>
      </p:pic>
      <p:pic>
        <p:nvPicPr>
          <p:cNvPr id="68610" name="Picture 2"/>
          <p:cNvPicPr>
            <a:picLocks noChangeAspect="1" noChangeArrowheads="1"/>
          </p:cNvPicPr>
          <p:nvPr/>
        </p:nvPicPr>
        <p:blipFill>
          <a:blip r:embed="rId3" cstate="print"/>
          <a:srcRect/>
          <a:stretch>
            <a:fillRect/>
          </a:stretch>
        </p:blipFill>
        <p:spPr bwMode="auto">
          <a:xfrm>
            <a:off x="7380312" y="4725144"/>
            <a:ext cx="1248570" cy="550739"/>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a:off x="6228184" y="6021288"/>
            <a:ext cx="2200248" cy="3600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distributions</a:t>
            </a:r>
            <a:endParaRPr lang="en-GB"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dirty="0" smtClean="0"/>
              <a:t>The distributions of frequency values over method stereotypes and dynamic </a:t>
            </a:r>
            <a:r>
              <a:rPr lang="en-GB" dirty="0" err="1" smtClean="0"/>
              <a:t>fI-fO</a:t>
            </a:r>
            <a:r>
              <a:rPr lang="en-GB" dirty="0" smtClean="0"/>
              <a:t> classes follow log-normal distributions with parameters m in [-2,0] and s in [2.2, 2.8]</a:t>
            </a:r>
          </a:p>
          <a:p>
            <a:endParaRPr lang="en-GB" dirty="0" smtClean="0"/>
          </a:p>
          <a:p>
            <a:r>
              <a:rPr lang="en-GB" dirty="0" smtClean="0"/>
              <a:t>Estimate expected </a:t>
            </a:r>
            <a:r>
              <a:rPr lang="en-GB" dirty="0" err="1" smtClean="0"/>
              <a:t>Kullback-Leibler</a:t>
            </a:r>
            <a:r>
              <a:rPr lang="en-GB" dirty="0" smtClean="0"/>
              <a:t> divergence value between such distributions and the standard deviation of such values by generating 100 such distributions randomly</a:t>
            </a:r>
          </a:p>
          <a:p>
            <a:endParaRPr lang="en-GB" dirty="0" smtClean="0"/>
          </a:p>
          <a:p>
            <a:endParaRPr lang="en-GB" dirty="0" smtClean="0"/>
          </a:p>
          <a:p>
            <a:endParaRPr lang="en-GB" dirty="0" smtClean="0"/>
          </a:p>
          <a:p>
            <a:r>
              <a:rPr lang="en-GB" dirty="0" smtClean="0"/>
              <a:t>Estimated mean value = 4.4838, standard deviation = 1.8117, assuming normal distribution of KL divergence values: 1% limit value is 0.2625, and 2.5% limit value is 0.9328</a:t>
            </a:r>
          </a:p>
          <a:p>
            <a:endParaRPr lang="en-GB" dirty="0" smtClean="0"/>
          </a:p>
          <a:p>
            <a:r>
              <a:rPr lang="en-GB" dirty="0" smtClean="0"/>
              <a:t>Calculated divergence value is considered small is less than the 3% limit value, large if it is larger than the 5% limit value, and moderately large in between.</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27</a:t>
            </a:fld>
            <a:endParaRPr lang="en-GB"/>
          </a:p>
        </p:txBody>
      </p:sp>
      <p:graphicFrame>
        <p:nvGraphicFramePr>
          <p:cNvPr id="79874" name="Object 2"/>
          <p:cNvGraphicFramePr>
            <a:graphicFrameLocks noChangeAspect="1"/>
          </p:cNvGraphicFramePr>
          <p:nvPr>
            <p:extLst>
              <p:ext uri="{D42A27DB-BD31-4B8C-83A1-F6EECF244321}">
                <p14:modId xmlns:p14="http://schemas.microsoft.com/office/powerpoint/2010/main" val="550290781"/>
              </p:ext>
            </p:extLst>
          </p:nvPr>
        </p:nvGraphicFramePr>
        <p:xfrm>
          <a:off x="2291472" y="3604592"/>
          <a:ext cx="4944824" cy="760512"/>
        </p:xfrm>
        <a:graphic>
          <a:graphicData uri="http://schemas.openxmlformats.org/presentationml/2006/ole">
            <mc:AlternateContent xmlns:mc="http://schemas.openxmlformats.org/markup-compatibility/2006">
              <mc:Choice xmlns:v="urn:schemas-microsoft-com:vml" Requires="v">
                <p:oleObj spid="_x0000_s79881" name="Equation" r:id="rId3" imgW="2336760" imgH="342720" progId="Equation.3">
                  <p:embed/>
                </p:oleObj>
              </mc:Choice>
              <mc:Fallback>
                <p:oleObj name="Equation" r:id="rId3" imgW="233676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472" y="3604592"/>
                        <a:ext cx="4944824" cy="760512"/>
                      </a:xfrm>
                      <a:prstGeom prst="rect">
                        <a:avLst/>
                      </a:prstGeom>
                      <a:solidFill>
                        <a:schemeClr val="accent1"/>
                      </a:solid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software</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28</a:t>
            </a:fld>
            <a:endParaRPr lang="en-GB"/>
          </a:p>
        </p:txBody>
      </p:sp>
      <p:pic>
        <p:nvPicPr>
          <p:cNvPr id="5" name="Picture 4"/>
          <p:cNvPicPr/>
          <p:nvPr/>
        </p:nvPicPr>
        <p:blipFill>
          <a:blip r:embed="rId2" cstate="print"/>
          <a:srcRect/>
          <a:stretch>
            <a:fillRect/>
          </a:stretch>
        </p:blipFill>
        <p:spPr bwMode="auto">
          <a:xfrm>
            <a:off x="107504" y="1700808"/>
            <a:ext cx="5544616" cy="4464496"/>
          </a:xfrm>
          <a:prstGeom prst="rect">
            <a:avLst/>
          </a:prstGeom>
          <a:noFill/>
          <a:ln w="9525">
            <a:noFill/>
            <a:miter lim="800000"/>
            <a:headEnd/>
            <a:tailEnd/>
          </a:ln>
        </p:spPr>
      </p:pic>
      <p:graphicFrame>
        <p:nvGraphicFramePr>
          <p:cNvPr id="6" name="Table 5"/>
          <p:cNvGraphicFramePr>
            <a:graphicFrameLocks noGrp="1"/>
          </p:cNvGraphicFramePr>
          <p:nvPr/>
        </p:nvGraphicFramePr>
        <p:xfrm>
          <a:off x="5796136" y="1943016"/>
          <a:ext cx="3312368" cy="1485984"/>
        </p:xfrm>
        <a:graphic>
          <a:graphicData uri="http://schemas.openxmlformats.org/drawingml/2006/table">
            <a:tbl>
              <a:tblPr/>
              <a:tblGrid>
                <a:gridCol w="2088232"/>
                <a:gridCol w="1224136"/>
              </a:tblGrid>
              <a:tr h="202932">
                <a:tc>
                  <a:txBody>
                    <a:bodyPr/>
                    <a:lstStyle/>
                    <a:p>
                      <a:pPr algn="ctr">
                        <a:spcAft>
                          <a:spcPts val="0"/>
                        </a:spcAft>
                      </a:pPr>
                      <a:r>
                        <a:rPr lang="en-US" sz="1200" b="1" dirty="0">
                          <a:latin typeface="Times New Roman"/>
                          <a:ea typeface="SimSun"/>
                        </a:rPr>
                        <a:t>Software </a:t>
                      </a:r>
                      <a:r>
                        <a:rPr lang="en-US" sz="1200" b="1" dirty="0" err="1">
                          <a:latin typeface="Times New Roman"/>
                          <a:ea typeface="SimSun"/>
                        </a:rPr>
                        <a:t>vs</a:t>
                      </a:r>
                      <a:r>
                        <a:rPr lang="en-US" sz="1200" b="1" dirty="0">
                          <a:latin typeface="Times New Roman"/>
                          <a:ea typeface="SimSun"/>
                        </a:rPr>
                        <a:t> software</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SimSun"/>
                        </a:rPr>
                        <a:t>KL divergence</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16">
                <a:tc>
                  <a:txBody>
                    <a:bodyPr/>
                    <a:lstStyle/>
                    <a:p>
                      <a:pPr algn="just">
                        <a:spcAft>
                          <a:spcPts val="0"/>
                        </a:spcAft>
                      </a:pPr>
                      <a:r>
                        <a:rPr lang="en-US" sz="1200" b="1" dirty="0" err="1">
                          <a:latin typeface="Times New Roman"/>
                          <a:ea typeface="SimSun"/>
                        </a:rPr>
                        <a:t>ArgoUML</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muCommander</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SimSun"/>
                        </a:rPr>
                        <a:t>0.11772</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US" sz="1200" b="1" dirty="0" err="1">
                          <a:latin typeface="Times New Roman"/>
                          <a:ea typeface="SimSun"/>
                        </a:rPr>
                        <a:t>muCommandervs</a:t>
                      </a:r>
                      <a:r>
                        <a:rPr lang="en-US" sz="1200" b="1" dirty="0">
                          <a:latin typeface="Times New Roman"/>
                          <a:ea typeface="SimSun"/>
                        </a:rPr>
                        <a:t> </a:t>
                      </a:r>
                      <a:r>
                        <a:rPr lang="en-US" sz="1200" b="1" dirty="0" err="1">
                          <a:latin typeface="Times New Roman"/>
                          <a:ea typeface="SimSun"/>
                        </a:rPr>
                        <a:t>ArgoUML</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SimSun"/>
                        </a:rPr>
                        <a:t>0.24544</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US" sz="1200" b="1" dirty="0" err="1">
                          <a:latin typeface="Times New Roman"/>
                          <a:ea typeface="SimSun"/>
                        </a:rPr>
                        <a:t>JabRef</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muCommander</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SimSun"/>
                        </a:rPr>
                        <a:t>0.01071</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US" sz="1200" b="1" dirty="0" err="1">
                          <a:latin typeface="Times New Roman"/>
                          <a:ea typeface="SimSun"/>
                        </a:rPr>
                        <a:t>muCommandervs</a:t>
                      </a:r>
                      <a:r>
                        <a:rPr lang="en-US" sz="1200" b="1" dirty="0">
                          <a:latin typeface="Times New Roman"/>
                          <a:ea typeface="SimSun"/>
                        </a:rPr>
                        <a:t> </a:t>
                      </a:r>
                      <a:r>
                        <a:rPr lang="en-US" sz="1200" b="1" dirty="0" err="1">
                          <a:latin typeface="Times New Roman"/>
                          <a:ea typeface="SimSun"/>
                        </a:rPr>
                        <a:t>JabRef</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SimSun"/>
                        </a:rPr>
                        <a:t>0.10955</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32">
                <a:tc>
                  <a:txBody>
                    <a:bodyPr/>
                    <a:lstStyle/>
                    <a:p>
                      <a:pPr algn="just">
                        <a:spcAft>
                          <a:spcPts val="0"/>
                        </a:spcAft>
                      </a:pPr>
                      <a:r>
                        <a:rPr lang="en-US" sz="1200" b="1" dirty="0" err="1">
                          <a:latin typeface="Times New Roman"/>
                          <a:ea typeface="SimSun"/>
                        </a:rPr>
                        <a:t>ArgoUML</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JabRef</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SimSun"/>
                        </a:rPr>
                        <a:t>0.06368</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32">
                <a:tc>
                  <a:txBody>
                    <a:bodyPr/>
                    <a:lstStyle/>
                    <a:p>
                      <a:pPr algn="just">
                        <a:spcAft>
                          <a:spcPts val="0"/>
                        </a:spcAft>
                      </a:pPr>
                      <a:r>
                        <a:rPr lang="en-US" sz="1200" b="1" dirty="0" err="1">
                          <a:latin typeface="Times New Roman"/>
                          <a:ea typeface="SimSun"/>
                        </a:rPr>
                        <a:t>JabRef</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ArgoUML</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SimSun"/>
                        </a:rPr>
                        <a:t>0.05051</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5724128" y="3959240"/>
          <a:ext cx="3384376" cy="1485984"/>
        </p:xfrm>
        <a:graphic>
          <a:graphicData uri="http://schemas.openxmlformats.org/drawingml/2006/table">
            <a:tbl>
              <a:tblPr/>
              <a:tblGrid>
                <a:gridCol w="2160240"/>
                <a:gridCol w="1224136"/>
              </a:tblGrid>
              <a:tr h="202932">
                <a:tc>
                  <a:txBody>
                    <a:bodyPr/>
                    <a:lstStyle/>
                    <a:p>
                      <a:pPr algn="ctr">
                        <a:spcAft>
                          <a:spcPts val="0"/>
                        </a:spcAft>
                      </a:pPr>
                      <a:r>
                        <a:rPr lang="en-US" sz="1200" b="1" dirty="0">
                          <a:latin typeface="Times New Roman"/>
                          <a:ea typeface="SimSun"/>
                        </a:rPr>
                        <a:t>Software </a:t>
                      </a:r>
                      <a:r>
                        <a:rPr lang="en-US" sz="1200" b="1" dirty="0" err="1">
                          <a:latin typeface="Times New Roman"/>
                          <a:ea typeface="SimSun"/>
                        </a:rPr>
                        <a:t>vs</a:t>
                      </a:r>
                      <a:r>
                        <a:rPr lang="en-US" sz="1200" b="1" dirty="0">
                          <a:latin typeface="Times New Roman"/>
                          <a:ea typeface="SimSun"/>
                        </a:rPr>
                        <a:t> software</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SimSun"/>
                        </a:rPr>
                        <a:t>KL divergence</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16">
                <a:tc>
                  <a:txBody>
                    <a:bodyPr/>
                    <a:lstStyle/>
                    <a:p>
                      <a:pPr algn="just">
                        <a:spcAft>
                          <a:spcPts val="0"/>
                        </a:spcAft>
                      </a:pPr>
                      <a:r>
                        <a:rPr lang="en-US" sz="1200" b="1" dirty="0" err="1">
                          <a:latin typeface="Times New Roman"/>
                          <a:ea typeface="SimSun"/>
                        </a:rPr>
                        <a:t>ArgoUML</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muCommander</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5750" algn="l"/>
                        </a:tabLst>
                      </a:pPr>
                      <a:r>
                        <a:rPr lang="en-US" sz="1200" b="1" dirty="0">
                          <a:latin typeface="Times New Roman"/>
                          <a:ea typeface="SimSun"/>
                        </a:rPr>
                        <a:t>0.13181</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US" sz="1200" b="1" dirty="0" err="1">
                          <a:latin typeface="Times New Roman"/>
                          <a:ea typeface="SimSun"/>
                        </a:rPr>
                        <a:t>muCommandervs</a:t>
                      </a:r>
                      <a:r>
                        <a:rPr lang="en-US" sz="1200" b="1" dirty="0">
                          <a:latin typeface="Times New Roman"/>
                          <a:ea typeface="SimSun"/>
                        </a:rPr>
                        <a:t> </a:t>
                      </a:r>
                      <a:r>
                        <a:rPr lang="en-US" sz="1200" b="1" dirty="0" err="1">
                          <a:latin typeface="Times New Roman"/>
                          <a:ea typeface="SimSun"/>
                        </a:rPr>
                        <a:t>ArgoUML</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5750" algn="l"/>
                        </a:tabLst>
                      </a:pPr>
                      <a:r>
                        <a:rPr lang="en-US" sz="1200" b="1">
                          <a:latin typeface="Times New Roman"/>
                          <a:ea typeface="SimSun"/>
                        </a:rPr>
                        <a:t>0.12799</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US" sz="1200" b="1" dirty="0" err="1">
                          <a:latin typeface="Times New Roman"/>
                          <a:ea typeface="SimSun"/>
                        </a:rPr>
                        <a:t>JabRef</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muCommander</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5750" algn="l"/>
                        </a:tabLst>
                      </a:pPr>
                      <a:r>
                        <a:rPr lang="en-US" sz="1200" b="1">
                          <a:latin typeface="Times New Roman"/>
                          <a:ea typeface="SimSun"/>
                        </a:rPr>
                        <a:t>0.09463</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US" sz="1200" b="1" dirty="0" err="1">
                          <a:latin typeface="Times New Roman"/>
                          <a:ea typeface="SimSun"/>
                        </a:rPr>
                        <a:t>muCommandervs</a:t>
                      </a:r>
                      <a:r>
                        <a:rPr lang="en-US" sz="1200" b="1" dirty="0">
                          <a:latin typeface="Times New Roman"/>
                          <a:ea typeface="SimSun"/>
                        </a:rPr>
                        <a:t> </a:t>
                      </a:r>
                      <a:r>
                        <a:rPr lang="en-US" sz="1200" b="1" dirty="0" err="1">
                          <a:latin typeface="Times New Roman"/>
                          <a:ea typeface="SimSun"/>
                        </a:rPr>
                        <a:t>JabRef</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5750" algn="l"/>
                        </a:tabLst>
                      </a:pPr>
                      <a:r>
                        <a:rPr lang="en-US" sz="1200" b="1">
                          <a:latin typeface="Times New Roman"/>
                          <a:ea typeface="SimSun"/>
                        </a:rPr>
                        <a:t>0.07578</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32">
                <a:tc>
                  <a:txBody>
                    <a:bodyPr/>
                    <a:lstStyle/>
                    <a:p>
                      <a:pPr algn="just">
                        <a:spcAft>
                          <a:spcPts val="0"/>
                        </a:spcAft>
                      </a:pPr>
                      <a:r>
                        <a:rPr lang="en-US" sz="1200" b="1" dirty="0" err="1">
                          <a:latin typeface="Times New Roman"/>
                          <a:ea typeface="SimSun"/>
                        </a:rPr>
                        <a:t>ArgoUML</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JabRef</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5750" algn="l"/>
                        </a:tabLst>
                      </a:pPr>
                      <a:r>
                        <a:rPr lang="en-US" sz="1200" b="1">
                          <a:latin typeface="Times New Roman"/>
                          <a:ea typeface="SimSun"/>
                        </a:rPr>
                        <a:t>0.0529</a:t>
                      </a:r>
                      <a:endParaRPr lang="en-GB" sz="12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32">
                <a:tc>
                  <a:txBody>
                    <a:bodyPr/>
                    <a:lstStyle/>
                    <a:p>
                      <a:pPr algn="just">
                        <a:spcAft>
                          <a:spcPts val="0"/>
                        </a:spcAft>
                      </a:pPr>
                      <a:r>
                        <a:rPr lang="en-US" sz="1200" b="1" dirty="0" err="1">
                          <a:latin typeface="Times New Roman"/>
                          <a:ea typeface="SimSun"/>
                        </a:rPr>
                        <a:t>JabRef</a:t>
                      </a:r>
                      <a:r>
                        <a:rPr lang="en-US" sz="1200" b="1" dirty="0">
                          <a:latin typeface="Times New Roman"/>
                          <a:ea typeface="SimSun"/>
                        </a:rPr>
                        <a:t> </a:t>
                      </a:r>
                      <a:r>
                        <a:rPr lang="en-US" sz="1200" b="1" dirty="0" err="1">
                          <a:latin typeface="Times New Roman"/>
                          <a:ea typeface="SimSun"/>
                        </a:rPr>
                        <a:t>vs</a:t>
                      </a:r>
                      <a:r>
                        <a:rPr lang="en-US" sz="1200" b="1" dirty="0">
                          <a:latin typeface="Times New Roman"/>
                          <a:ea typeface="SimSun"/>
                        </a:rPr>
                        <a:t> </a:t>
                      </a:r>
                      <a:r>
                        <a:rPr lang="en-US" sz="1200" b="1" dirty="0" err="1">
                          <a:latin typeface="Times New Roman"/>
                          <a:ea typeface="SimSun"/>
                        </a:rPr>
                        <a:t>ArgoUML</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5750" algn="l"/>
                        </a:tabLst>
                      </a:pPr>
                      <a:r>
                        <a:rPr lang="en-US" sz="1200" b="1" dirty="0">
                          <a:latin typeface="Times New Roman"/>
                          <a:ea typeface="SimSun"/>
                        </a:rPr>
                        <a:t>0.06574</a:t>
                      </a:r>
                      <a:endParaRPr lang="en-GB" sz="12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868144" y="1196752"/>
            <a:ext cx="3024336" cy="646331"/>
          </a:xfrm>
          <a:prstGeom prst="rect">
            <a:avLst/>
          </a:prstGeom>
          <a:noFill/>
        </p:spPr>
        <p:txBody>
          <a:bodyPr wrap="square" rtlCol="0">
            <a:spAutoFit/>
          </a:bodyPr>
          <a:lstStyle/>
          <a:p>
            <a:r>
              <a:rPr lang="en-GB" dirty="0" smtClean="0"/>
              <a:t>1% limit value is 0.2625 </a:t>
            </a:r>
          </a:p>
          <a:p>
            <a:r>
              <a:rPr lang="en-GB" dirty="0" smtClean="0"/>
              <a:t>2.5% limit value is 0.9328</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Comparing method stereotypes – same stereotype across software</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29</a:t>
            </a:fld>
            <a:endParaRPr lang="en-GB"/>
          </a:p>
        </p:txBody>
      </p:sp>
      <p:pic>
        <p:nvPicPr>
          <p:cNvPr id="66561" name="Picture 1"/>
          <p:cNvPicPr>
            <a:picLocks noChangeAspect="1" noChangeArrowheads="1"/>
          </p:cNvPicPr>
          <p:nvPr/>
        </p:nvPicPr>
        <p:blipFill>
          <a:blip r:embed="rId3" cstate="print"/>
          <a:srcRect/>
          <a:stretch>
            <a:fillRect/>
          </a:stretch>
        </p:blipFill>
        <p:spPr bwMode="auto">
          <a:xfrm>
            <a:off x="1240110" y="2132856"/>
            <a:ext cx="6572250" cy="2609850"/>
          </a:xfrm>
          <a:prstGeom prst="rect">
            <a:avLst/>
          </a:prstGeom>
          <a:noFill/>
          <a:ln w="9525">
            <a:noFill/>
            <a:miter lim="800000"/>
            <a:headEnd/>
            <a:tailEnd/>
          </a:ln>
        </p:spPr>
      </p:pic>
      <p:sp>
        <p:nvSpPr>
          <p:cNvPr id="7" name="TextBox 6"/>
          <p:cNvSpPr txBox="1"/>
          <p:nvPr/>
        </p:nvSpPr>
        <p:spPr>
          <a:xfrm>
            <a:off x="2843808" y="1700808"/>
            <a:ext cx="3240360" cy="369332"/>
          </a:xfrm>
          <a:prstGeom prst="rect">
            <a:avLst/>
          </a:prstGeom>
          <a:noFill/>
        </p:spPr>
        <p:txBody>
          <a:bodyPr wrap="square" rtlCol="0">
            <a:spAutoFit/>
          </a:bodyPr>
          <a:lstStyle/>
          <a:p>
            <a:r>
              <a:rPr lang="en-GB" b="1" dirty="0" smtClean="0"/>
              <a:t>Collaborator stereotype</a:t>
            </a:r>
            <a:endParaRPr lang="en-GB" b="1" dirty="0"/>
          </a:p>
        </p:txBody>
      </p:sp>
      <p:graphicFrame>
        <p:nvGraphicFramePr>
          <p:cNvPr id="8" name="Table 7"/>
          <p:cNvGraphicFramePr>
            <a:graphicFrameLocks noGrp="1"/>
          </p:cNvGraphicFramePr>
          <p:nvPr/>
        </p:nvGraphicFramePr>
        <p:xfrm>
          <a:off x="1547664" y="4869160"/>
          <a:ext cx="6096000" cy="1706880"/>
        </p:xfrm>
        <a:graphic>
          <a:graphicData uri="http://schemas.openxmlformats.org/drawingml/2006/table">
            <a:tbl>
              <a:tblPr/>
              <a:tblGrid>
                <a:gridCol w="3048000"/>
                <a:gridCol w="3048000"/>
              </a:tblGrid>
              <a:tr h="0">
                <a:tc>
                  <a:txBody>
                    <a:bodyPr/>
                    <a:lstStyle/>
                    <a:p>
                      <a:pPr algn="ctr">
                        <a:spcAft>
                          <a:spcPts val="0"/>
                        </a:spcAft>
                      </a:pPr>
                      <a:r>
                        <a:rPr lang="en-US" sz="1400" b="1" dirty="0">
                          <a:latin typeface="Times New Roman"/>
                          <a:ea typeface="SimSun"/>
                        </a:rPr>
                        <a:t>Software </a:t>
                      </a:r>
                      <a:r>
                        <a:rPr lang="en-US" sz="1400" b="1" dirty="0" err="1">
                          <a:latin typeface="Times New Roman"/>
                          <a:ea typeface="SimSun"/>
                        </a:rPr>
                        <a:t>vs</a:t>
                      </a:r>
                      <a:r>
                        <a:rPr lang="en-US" sz="1400" b="1" dirty="0">
                          <a:latin typeface="Times New Roman"/>
                          <a:ea typeface="SimSun"/>
                        </a:rPr>
                        <a:t> software</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Times New Roman"/>
                          <a:ea typeface="SimSun"/>
                        </a:rPr>
                        <a:t>KL divergence</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
                <a:tc>
                  <a:txBody>
                    <a:bodyPr/>
                    <a:lstStyle/>
                    <a:p>
                      <a:pPr algn="just">
                        <a:spcAft>
                          <a:spcPts val="0"/>
                        </a:spcAft>
                      </a:pPr>
                      <a:r>
                        <a:rPr lang="en-US" sz="1400" b="1" i="1" dirty="0">
                          <a:latin typeface="Times New Roman"/>
                          <a:ea typeface="SimSun"/>
                        </a:rPr>
                        <a:t>COLLABORATOR</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ArgoUML</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muCommander</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dirty="0">
                          <a:latin typeface="Times New Roman"/>
                          <a:ea typeface="SimSun"/>
                        </a:rPr>
                        <a:t>0.10024</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muCommandervs</a:t>
                      </a:r>
                      <a:r>
                        <a:rPr lang="en-US" sz="1400" b="1" dirty="0">
                          <a:latin typeface="Times New Roman"/>
                          <a:ea typeface="SimSun"/>
                        </a:rPr>
                        <a:t> </a:t>
                      </a:r>
                      <a:r>
                        <a:rPr lang="en-US" sz="1400" b="1" dirty="0" err="1">
                          <a:latin typeface="Times New Roman"/>
                          <a:ea typeface="SimSun"/>
                        </a:rPr>
                        <a:t>ArgoUML</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0.08285</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JabRef</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muCommander</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0.17379</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muCommandervs</a:t>
                      </a:r>
                      <a:r>
                        <a:rPr lang="en-US" sz="1400" b="1" dirty="0">
                          <a:latin typeface="Times New Roman"/>
                          <a:ea typeface="SimSun"/>
                        </a:rPr>
                        <a:t> </a:t>
                      </a:r>
                      <a:r>
                        <a:rPr lang="en-US" sz="1400" b="1" dirty="0" err="1">
                          <a:latin typeface="Times New Roman"/>
                          <a:ea typeface="SimSun"/>
                        </a:rPr>
                        <a:t>JabRef</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0.12294</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ArgoUML</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JabRef</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0.16617</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JabRef</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ArgoUML</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Times New Roman"/>
                          <a:ea typeface="SimSun"/>
                        </a:rPr>
                        <a:t>0.14094</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Large-scale software</a:t>
            </a:r>
            <a:endParaRPr lang="en-GB" dirty="0"/>
          </a:p>
        </p:txBody>
      </p:sp>
      <p:sp>
        <p:nvSpPr>
          <p:cNvPr id="3" name="Content Placeholder 2"/>
          <p:cNvSpPr>
            <a:spLocks noGrp="1"/>
          </p:cNvSpPr>
          <p:nvPr>
            <p:ph idx="1"/>
          </p:nvPr>
        </p:nvSpPr>
        <p:spPr>
          <a:xfrm>
            <a:off x="467544" y="1628800"/>
            <a:ext cx="8229600" cy="4709160"/>
          </a:xfrm>
        </p:spPr>
        <p:txBody>
          <a:bodyPr/>
          <a:lstStyle/>
          <a:p>
            <a:r>
              <a:rPr lang="en-GB" dirty="0" smtClean="0"/>
              <a:t>100k – millions LOC (e.g. </a:t>
            </a:r>
            <a:r>
              <a:rPr lang="en-GB" dirty="0" err="1" smtClean="0"/>
              <a:t>JabRef</a:t>
            </a:r>
            <a:r>
              <a:rPr lang="en-GB" dirty="0" smtClean="0"/>
              <a:t>, Google Chrome, Microsoft Office, Linux)</a:t>
            </a:r>
          </a:p>
          <a:p>
            <a:endParaRPr lang="en-GB" dirty="0" smtClean="0"/>
          </a:p>
          <a:p>
            <a:r>
              <a:rPr lang="en-GB" dirty="0" smtClean="0"/>
              <a:t>Many developers</a:t>
            </a:r>
          </a:p>
          <a:p>
            <a:endParaRPr lang="en-GB" dirty="0" smtClean="0"/>
          </a:p>
          <a:p>
            <a:r>
              <a:rPr lang="en-GB" dirty="0" smtClean="0"/>
              <a:t>Development over extensive time period</a:t>
            </a:r>
          </a:p>
          <a:p>
            <a:endParaRPr lang="en-GB" dirty="0" smtClean="0"/>
          </a:p>
          <a:p>
            <a:r>
              <a:rPr lang="en-GB" dirty="0" smtClean="0"/>
              <a:t>Integration of many components, patches, bug fixes</a:t>
            </a:r>
            <a:endParaRPr lang="en-GB" dirty="0"/>
          </a:p>
        </p:txBody>
      </p:sp>
      <p:sp>
        <p:nvSpPr>
          <p:cNvPr id="5" name="Slide Number Placeholder 4"/>
          <p:cNvSpPr>
            <a:spLocks noGrp="1"/>
          </p:cNvSpPr>
          <p:nvPr>
            <p:ph type="sldNum" sz="quarter" idx="12"/>
          </p:nvPr>
        </p:nvSpPr>
        <p:spPr/>
        <p:txBody>
          <a:bodyPr/>
          <a:lstStyle/>
          <a:p>
            <a:fld id="{8B3F4376-482D-423B-BD74-FEED3167A367}" type="slidenum">
              <a:rPr lang="en-GB" smtClean="0"/>
              <a:pPr/>
              <a:t>3</a:t>
            </a:fld>
            <a:endParaRPr lang="en-GB"/>
          </a:p>
        </p:txBody>
      </p:sp>
      <p:sp>
        <p:nvSpPr>
          <p:cNvPr id="35842" name="AutoShape 2" descr="http://t2.gstatic.com/images?q=tbn:ANd9GcRoiYBJojnxIIIL5x2Lq718gi2I0_lo7T0aNplm51FQMAw0nNAYLg"/>
          <p:cNvSpPr>
            <a:spLocks noChangeAspect="1" noChangeArrowheads="1"/>
          </p:cNvSpPr>
          <p:nvPr/>
        </p:nvSpPr>
        <p:spPr bwMode="auto">
          <a:xfrm>
            <a:off x="63500" y="-136525"/>
            <a:ext cx="2533650" cy="1809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chromeimages.jpe"/>
          <p:cNvPicPr>
            <a:picLocks noChangeAspect="1"/>
          </p:cNvPicPr>
          <p:nvPr/>
        </p:nvPicPr>
        <p:blipFill>
          <a:blip r:embed="rId2" cstate="print"/>
          <a:stretch>
            <a:fillRect/>
          </a:stretch>
        </p:blipFill>
        <p:spPr>
          <a:xfrm>
            <a:off x="6372200" y="1844824"/>
            <a:ext cx="2520280" cy="1800201"/>
          </a:xfrm>
          <a:prstGeom prst="rect">
            <a:avLst/>
          </a:prstGeom>
          <a:effectLst>
            <a:softEdge rad="635000"/>
          </a:effectLst>
        </p:spPr>
      </p:pic>
      <p:pic>
        <p:nvPicPr>
          <p:cNvPr id="8" name="Picture 7" descr="msofficeimages.jpe"/>
          <p:cNvPicPr>
            <a:picLocks noChangeAspect="1"/>
          </p:cNvPicPr>
          <p:nvPr/>
        </p:nvPicPr>
        <p:blipFill>
          <a:blip r:embed="rId3" cstate="print"/>
          <a:stretch>
            <a:fillRect/>
          </a:stretch>
        </p:blipFill>
        <p:spPr>
          <a:xfrm>
            <a:off x="323528" y="2132856"/>
            <a:ext cx="3543300" cy="1285875"/>
          </a:xfrm>
          <a:prstGeom prst="rect">
            <a:avLst/>
          </a:prstGeom>
          <a:effectLst>
            <a:softEdge rad="635000"/>
          </a:effectLst>
        </p:spPr>
      </p:pic>
      <p:pic>
        <p:nvPicPr>
          <p:cNvPr id="9" name="Picture 8" descr="linuximages.jpe"/>
          <p:cNvPicPr>
            <a:picLocks noChangeAspect="1"/>
          </p:cNvPicPr>
          <p:nvPr/>
        </p:nvPicPr>
        <p:blipFill>
          <a:blip r:embed="rId4" cstate="print"/>
          <a:stretch>
            <a:fillRect/>
          </a:stretch>
        </p:blipFill>
        <p:spPr>
          <a:xfrm>
            <a:off x="4139952" y="2636912"/>
            <a:ext cx="2771775" cy="1647825"/>
          </a:xfrm>
          <a:prstGeom prst="rect">
            <a:avLst/>
          </a:prstGeom>
          <a:effectLst>
            <a:softEdge rad="6350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Comparing method stereotypes – same stereotype across software</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30</a:t>
            </a:fld>
            <a:endParaRPr lang="en-GB"/>
          </a:p>
        </p:txBody>
      </p:sp>
      <p:pic>
        <p:nvPicPr>
          <p:cNvPr id="81922" name="Picture 2"/>
          <p:cNvPicPr>
            <a:picLocks noGrp="1" noChangeAspect="1" noChangeArrowheads="1"/>
          </p:cNvPicPr>
          <p:nvPr>
            <p:ph idx="1"/>
          </p:nvPr>
        </p:nvPicPr>
        <p:blipFill>
          <a:blip r:embed="rId2" cstate="print"/>
          <a:srcRect/>
          <a:stretch>
            <a:fillRect/>
          </a:stretch>
        </p:blipFill>
        <p:spPr bwMode="auto">
          <a:xfrm>
            <a:off x="1534785" y="2060848"/>
            <a:ext cx="6205567" cy="2592288"/>
          </a:xfrm>
          <a:prstGeom prst="rect">
            <a:avLst/>
          </a:prstGeom>
          <a:noFill/>
          <a:ln w="9525">
            <a:noFill/>
            <a:miter lim="800000"/>
            <a:headEnd/>
            <a:tailEnd/>
          </a:ln>
        </p:spPr>
      </p:pic>
      <p:graphicFrame>
        <p:nvGraphicFramePr>
          <p:cNvPr id="6" name="Table 5"/>
          <p:cNvGraphicFramePr>
            <a:graphicFrameLocks noGrp="1"/>
          </p:cNvGraphicFramePr>
          <p:nvPr/>
        </p:nvGraphicFramePr>
        <p:xfrm>
          <a:off x="1547664" y="4869160"/>
          <a:ext cx="6096000" cy="1706880"/>
        </p:xfrm>
        <a:graphic>
          <a:graphicData uri="http://schemas.openxmlformats.org/drawingml/2006/table">
            <a:tbl>
              <a:tblPr/>
              <a:tblGrid>
                <a:gridCol w="3048000"/>
                <a:gridCol w="3048000"/>
              </a:tblGrid>
              <a:tr h="0">
                <a:tc>
                  <a:txBody>
                    <a:bodyPr/>
                    <a:lstStyle/>
                    <a:p>
                      <a:pPr algn="ctr">
                        <a:spcAft>
                          <a:spcPts val="0"/>
                        </a:spcAft>
                      </a:pPr>
                      <a:r>
                        <a:rPr lang="en-US" sz="1400" b="1" dirty="0">
                          <a:latin typeface="Times New Roman"/>
                          <a:ea typeface="SimSun"/>
                        </a:rPr>
                        <a:t>Software </a:t>
                      </a:r>
                      <a:r>
                        <a:rPr lang="en-US" sz="1400" b="1" dirty="0" err="1">
                          <a:latin typeface="Times New Roman"/>
                          <a:ea typeface="SimSun"/>
                        </a:rPr>
                        <a:t>vs</a:t>
                      </a:r>
                      <a:r>
                        <a:rPr lang="en-US" sz="1400" b="1" dirty="0">
                          <a:latin typeface="Times New Roman"/>
                          <a:ea typeface="SimSun"/>
                        </a:rPr>
                        <a:t> software</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Times New Roman"/>
                          <a:ea typeface="SimSun"/>
                        </a:rPr>
                        <a:t>KL divergence</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
                <a:tc>
                  <a:txBody>
                    <a:bodyPr/>
                    <a:lstStyle/>
                    <a:p>
                      <a:pPr algn="just">
                        <a:spcAft>
                          <a:spcPts val="0"/>
                        </a:spcAft>
                      </a:pPr>
                      <a:r>
                        <a:rPr lang="en-US" sz="1400" b="1" i="1" dirty="0">
                          <a:latin typeface="Times New Roman"/>
                          <a:ea typeface="SimSun"/>
                        </a:rPr>
                        <a:t>COLLABORATOR</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ArgoUML</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muCommander</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dirty="0">
                          <a:latin typeface="Times New Roman"/>
                          <a:ea typeface="SimSun"/>
                        </a:rPr>
                        <a:t>1.39183</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muCommandervs</a:t>
                      </a:r>
                      <a:r>
                        <a:rPr lang="en-US" sz="1400" b="1" dirty="0">
                          <a:latin typeface="Times New Roman"/>
                          <a:ea typeface="SimSun"/>
                        </a:rPr>
                        <a:t> </a:t>
                      </a:r>
                      <a:r>
                        <a:rPr lang="en-US" sz="1400" b="1" dirty="0" err="1">
                          <a:latin typeface="Times New Roman"/>
                          <a:ea typeface="SimSun"/>
                        </a:rPr>
                        <a:t>ArgoUML</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2.42161</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JabRef</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muCommander</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0.61756</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muCommandervs</a:t>
                      </a:r>
                      <a:r>
                        <a:rPr lang="en-US" sz="1400" b="1" dirty="0">
                          <a:latin typeface="Times New Roman"/>
                          <a:ea typeface="SimSun"/>
                        </a:rPr>
                        <a:t> </a:t>
                      </a:r>
                      <a:r>
                        <a:rPr lang="en-US" sz="1400" b="1" dirty="0" err="1">
                          <a:latin typeface="Times New Roman"/>
                          <a:ea typeface="SimSun"/>
                        </a:rPr>
                        <a:t>JabRef</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5.10724</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ArgoUML</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JabRef</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400" b="1">
                          <a:latin typeface="Times New Roman"/>
                          <a:ea typeface="SimSun"/>
                        </a:rPr>
                        <a:t>1.46486</a:t>
                      </a:r>
                      <a:endParaRPr lang="en-GB" sz="1400" b="1">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just">
                        <a:spcAft>
                          <a:spcPts val="0"/>
                        </a:spcAft>
                        <a:tabLst>
                          <a:tab pos="135255" algn="l"/>
                        </a:tabLst>
                      </a:pPr>
                      <a:r>
                        <a:rPr lang="en-US" sz="1400" b="1" dirty="0" err="1">
                          <a:latin typeface="Times New Roman"/>
                          <a:ea typeface="SimSun"/>
                        </a:rPr>
                        <a:t>JabRef</a:t>
                      </a:r>
                      <a:r>
                        <a:rPr lang="en-US" sz="1400" b="1" dirty="0">
                          <a:latin typeface="Times New Roman"/>
                          <a:ea typeface="SimSun"/>
                        </a:rPr>
                        <a:t> </a:t>
                      </a:r>
                      <a:r>
                        <a:rPr lang="en-US" sz="1400" b="1" dirty="0" err="1">
                          <a:latin typeface="Times New Roman"/>
                          <a:ea typeface="SimSun"/>
                        </a:rPr>
                        <a:t>vs</a:t>
                      </a:r>
                      <a:r>
                        <a:rPr lang="en-US" sz="1400" b="1" dirty="0">
                          <a:latin typeface="Times New Roman"/>
                          <a:ea typeface="SimSun"/>
                        </a:rPr>
                        <a:t> </a:t>
                      </a:r>
                      <a:r>
                        <a:rPr lang="en-US" sz="1400" b="1" dirty="0" err="1">
                          <a:latin typeface="Times New Roman"/>
                          <a:ea typeface="SimSun"/>
                        </a:rPr>
                        <a:t>ArgoUML</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Times New Roman"/>
                          <a:ea typeface="SimSun"/>
                        </a:rPr>
                        <a:t>0.93945</a:t>
                      </a:r>
                      <a:endParaRPr lang="en-GB" sz="1400" b="1" dirty="0">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203848" y="1700808"/>
            <a:ext cx="3240360" cy="369332"/>
          </a:xfrm>
          <a:prstGeom prst="rect">
            <a:avLst/>
          </a:prstGeom>
          <a:noFill/>
        </p:spPr>
        <p:txBody>
          <a:bodyPr wrap="square" rtlCol="0">
            <a:spAutoFit/>
          </a:bodyPr>
          <a:lstStyle/>
          <a:p>
            <a:r>
              <a:rPr lang="en-GB" b="1" dirty="0" smtClean="0"/>
              <a:t>Controller stereotype</a:t>
            </a:r>
            <a:endParaRPr lang="en-GB"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t>Comparing method stereotypes – different stereotypes same software</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31</a:t>
            </a:fld>
            <a:endParaRPr lang="en-GB"/>
          </a:p>
        </p:txBody>
      </p:sp>
      <p:pic>
        <p:nvPicPr>
          <p:cNvPr id="65537" name="Picture 1"/>
          <p:cNvPicPr>
            <a:picLocks noChangeAspect="1" noChangeArrowheads="1"/>
          </p:cNvPicPr>
          <p:nvPr/>
        </p:nvPicPr>
        <p:blipFill>
          <a:blip r:embed="rId2" cstate="print"/>
          <a:srcRect/>
          <a:stretch>
            <a:fillRect/>
          </a:stretch>
        </p:blipFill>
        <p:spPr bwMode="auto">
          <a:xfrm>
            <a:off x="35496" y="2564904"/>
            <a:ext cx="6236209" cy="2664296"/>
          </a:xfrm>
          <a:prstGeom prst="rect">
            <a:avLst/>
          </a:prstGeom>
          <a:noFill/>
          <a:ln w="9525">
            <a:noFill/>
            <a:miter lim="800000"/>
            <a:headEnd/>
            <a:tailEnd/>
          </a:ln>
        </p:spPr>
      </p:pic>
      <p:sp>
        <p:nvSpPr>
          <p:cNvPr id="6" name="TextBox 5"/>
          <p:cNvSpPr txBox="1"/>
          <p:nvPr/>
        </p:nvSpPr>
        <p:spPr>
          <a:xfrm>
            <a:off x="3995936" y="1916832"/>
            <a:ext cx="1512168" cy="369332"/>
          </a:xfrm>
          <a:prstGeom prst="rect">
            <a:avLst/>
          </a:prstGeom>
          <a:noFill/>
        </p:spPr>
        <p:txBody>
          <a:bodyPr wrap="square" rtlCol="0">
            <a:spAutoFit/>
          </a:bodyPr>
          <a:lstStyle/>
          <a:p>
            <a:r>
              <a:rPr lang="en-GB" b="1" dirty="0" err="1" smtClean="0"/>
              <a:t>ArgoUML</a:t>
            </a:r>
            <a:endParaRPr lang="en-GB" b="1" dirty="0"/>
          </a:p>
        </p:txBody>
      </p:sp>
      <p:graphicFrame>
        <p:nvGraphicFramePr>
          <p:cNvPr id="7" name="Table 6"/>
          <p:cNvGraphicFramePr>
            <a:graphicFrameLocks noGrp="1"/>
          </p:cNvGraphicFramePr>
          <p:nvPr/>
        </p:nvGraphicFramePr>
        <p:xfrm>
          <a:off x="6372200" y="2592286"/>
          <a:ext cx="2740908" cy="2564906"/>
        </p:xfrm>
        <a:graphic>
          <a:graphicData uri="http://schemas.openxmlformats.org/drawingml/2006/table">
            <a:tbl>
              <a:tblPr/>
              <a:tblGrid>
                <a:gridCol w="1356885"/>
                <a:gridCol w="461341"/>
                <a:gridCol w="461341"/>
                <a:gridCol w="461341"/>
              </a:tblGrid>
              <a:tr h="1558904">
                <a:tc>
                  <a:txBody>
                    <a:bodyPr/>
                    <a:lstStyle/>
                    <a:p>
                      <a:pPr algn="ctr">
                        <a:spcAft>
                          <a:spcPts val="0"/>
                        </a:spcAft>
                      </a:pP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1200" b="1" dirty="0" smtClean="0">
                          <a:latin typeface="Times New Roman"/>
                          <a:ea typeface="SimSun"/>
                        </a:rPr>
                        <a:t>COLLABORATOR</a:t>
                      </a:r>
                      <a:endParaRPr lang="en-GB" sz="1200" b="1" dirty="0">
                        <a:latin typeface="Times New Roman"/>
                        <a:ea typeface="SimSun"/>
                      </a:endParaRPr>
                    </a:p>
                  </a:txBody>
                  <a:tcPr marL="8890" marR="889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1200" b="1" dirty="0" smtClean="0">
                          <a:latin typeface="Times New Roman"/>
                          <a:ea typeface="SimSun"/>
                        </a:rPr>
                        <a:t>CONSTRUCTOR</a:t>
                      </a:r>
                      <a:endParaRPr lang="en-GB" sz="1200" b="1" dirty="0">
                        <a:latin typeface="Times New Roman"/>
                        <a:ea typeface="SimSun"/>
                      </a:endParaRPr>
                    </a:p>
                  </a:txBody>
                  <a:tcPr marL="8890" marR="889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US" sz="1200" b="1" dirty="0" smtClean="0">
                          <a:latin typeface="Times New Roman"/>
                          <a:ea typeface="SimSun"/>
                        </a:rPr>
                        <a:t>INITIALIZER</a:t>
                      </a:r>
                      <a:endParaRPr lang="en-GB" sz="1200" b="1" dirty="0">
                        <a:latin typeface="Times New Roman"/>
                        <a:ea typeface="SimSun"/>
                      </a:endParaRPr>
                    </a:p>
                  </a:txBody>
                  <a:tcPr marL="8890" marR="889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34">
                <a:tc>
                  <a:txBody>
                    <a:bodyPr/>
                    <a:lstStyle/>
                    <a:p>
                      <a:pPr algn="ctr">
                        <a:spcAft>
                          <a:spcPts val="0"/>
                        </a:spcAft>
                      </a:pPr>
                      <a:r>
                        <a:rPr lang="en-GB" sz="1200" b="1" dirty="0" smtClean="0">
                          <a:latin typeface="Times New Roman"/>
                          <a:ea typeface="SimSun"/>
                        </a:rPr>
                        <a:t>COLLABORATOR</a:t>
                      </a:r>
                      <a:endParaRPr lang="en-GB"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0.295</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0.339</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34">
                <a:tc>
                  <a:txBody>
                    <a:bodyPr/>
                    <a:lstStyle/>
                    <a:p>
                      <a:pPr algn="ctr">
                        <a:spcAft>
                          <a:spcPts val="0"/>
                        </a:spcAft>
                      </a:pPr>
                      <a:r>
                        <a:rPr lang="en-GB" sz="1200" b="1" dirty="0" smtClean="0">
                          <a:latin typeface="Times New Roman"/>
                          <a:ea typeface="SimSun"/>
                        </a:rPr>
                        <a:t>CONSTRUCTOR</a:t>
                      </a:r>
                      <a:endParaRPr lang="en-GB"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0.306</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0.386</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34">
                <a:tc>
                  <a:txBody>
                    <a:bodyPr/>
                    <a:lstStyle/>
                    <a:p>
                      <a:pPr algn="ctr">
                        <a:spcAft>
                          <a:spcPts val="0"/>
                        </a:spcAft>
                      </a:pPr>
                      <a:r>
                        <a:rPr lang="en-GB" sz="1200" b="1" dirty="0" smtClean="0">
                          <a:latin typeface="Times New Roman"/>
                          <a:ea typeface="SimSun"/>
                        </a:rPr>
                        <a:t>INITIALIZER</a:t>
                      </a:r>
                      <a:endParaRPr lang="en-GB"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0.853</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0.425</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Times New Roman"/>
                          <a:ea typeface="SimSun"/>
                        </a:rPr>
                        <a:t>0</a:t>
                      </a:r>
                      <a:endParaRPr lang="en-US" sz="1200" b="1" dirty="0">
                        <a:latin typeface="Times New Roman"/>
                        <a:ea typeface="SimSun"/>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Assessing design &amp; implementation quality</a:t>
            </a:r>
            <a:endParaRPr lang="en-GB" dirty="0"/>
          </a:p>
        </p:txBody>
      </p:sp>
      <p:sp>
        <p:nvSpPr>
          <p:cNvPr id="3" name="Content Placeholder 2"/>
          <p:cNvSpPr>
            <a:spLocks noGrp="1"/>
          </p:cNvSpPr>
          <p:nvPr>
            <p:ph idx="1"/>
          </p:nvPr>
        </p:nvSpPr>
        <p:spPr/>
        <p:txBody>
          <a:bodyPr>
            <a:normAutofit fontScale="92500"/>
          </a:bodyPr>
          <a:lstStyle/>
          <a:p>
            <a:r>
              <a:rPr lang="en-GB" dirty="0" smtClean="0"/>
              <a:t>If the software is such that the dynamic </a:t>
            </a:r>
            <a:r>
              <a:rPr lang="en-GB" dirty="0" err="1" smtClean="0"/>
              <a:t>fI-fO</a:t>
            </a:r>
            <a:r>
              <a:rPr lang="en-GB" dirty="0" smtClean="0"/>
              <a:t> class distributions for method stereotypes are not sufficiently different, or these distributions are not sufficiently similar to the expected dynamic </a:t>
            </a:r>
            <a:r>
              <a:rPr lang="en-GB" dirty="0" err="1" smtClean="0"/>
              <a:t>fI-fO</a:t>
            </a:r>
            <a:r>
              <a:rPr lang="en-GB" dirty="0" smtClean="0"/>
              <a:t> class distributions, the software is likely to have a mismatch between the design intentions and the implementation of the software.</a:t>
            </a:r>
          </a:p>
          <a:p>
            <a:r>
              <a:rPr lang="en-GB" dirty="0" smtClean="0"/>
              <a:t>The measured design – implementation mismatch is an indicator of the software quality.</a:t>
            </a:r>
          </a:p>
          <a:p>
            <a:r>
              <a:rPr lang="en-GB" dirty="0" smtClean="0"/>
              <a:t>High mismatch measure indicates the need for re-engineering.</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143000"/>
          </a:xfrm>
        </p:spPr>
        <p:txBody>
          <a:bodyPr>
            <a:noAutofit/>
          </a:bodyPr>
          <a:lstStyle/>
          <a:p>
            <a:r>
              <a:rPr lang="en-GB" dirty="0"/>
              <a:t>The usefulness of method communities for software engineering</a:t>
            </a:r>
          </a:p>
        </p:txBody>
      </p:sp>
      <p:sp>
        <p:nvSpPr>
          <p:cNvPr id="4" name="Slide Number Placeholder 3"/>
          <p:cNvSpPr>
            <a:spLocks noGrp="1"/>
          </p:cNvSpPr>
          <p:nvPr>
            <p:ph type="sldNum" sz="quarter" idx="12"/>
          </p:nvPr>
        </p:nvSpPr>
        <p:spPr/>
        <p:txBody>
          <a:bodyPr/>
          <a:lstStyle/>
          <a:p>
            <a:fld id="{8B3F4376-482D-423B-BD74-FEED3167A367}" type="slidenum">
              <a:rPr lang="en-GB" smtClean="0"/>
              <a:pPr/>
              <a:t>33</a:t>
            </a:fld>
            <a:endParaRPr lang="en-GB"/>
          </a:p>
        </p:txBody>
      </p:sp>
    </p:spTree>
    <p:extLst>
      <p:ext uri="{BB962C8B-B14F-4D97-AF65-F5344CB8AC3E}">
        <p14:creationId xmlns:p14="http://schemas.microsoft.com/office/powerpoint/2010/main" val="1088403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communities</a:t>
            </a:r>
            <a:endParaRPr lang="en-GB" dirty="0"/>
          </a:p>
        </p:txBody>
      </p:sp>
      <p:sp>
        <p:nvSpPr>
          <p:cNvPr id="3" name="Content Placeholder 2"/>
          <p:cNvSpPr>
            <a:spLocks noGrp="1"/>
          </p:cNvSpPr>
          <p:nvPr>
            <p:ph idx="1"/>
          </p:nvPr>
        </p:nvSpPr>
        <p:spPr>
          <a:xfrm>
            <a:off x="457200" y="1600200"/>
            <a:ext cx="8229600" cy="3196952"/>
          </a:xfrm>
        </p:spPr>
        <p:txBody>
          <a:bodyPr/>
          <a:lstStyle/>
          <a:p>
            <a:r>
              <a:rPr lang="en-GB" dirty="0" smtClean="0"/>
              <a:t>Social networks </a:t>
            </a:r>
            <a:r>
              <a:rPr lang="en-GB" dirty="0" smtClean="0">
                <a:sym typeface="Wingdings" pitchFamily="2" charset="2"/>
              </a:rPr>
              <a:t> social communities</a:t>
            </a:r>
          </a:p>
          <a:p>
            <a:pPr lvl="1"/>
            <a:r>
              <a:rPr lang="en-GB" dirty="0" smtClean="0">
                <a:sym typeface="Wingdings" pitchFamily="2" charset="2"/>
              </a:rPr>
              <a:t>E.g. friends, co-workers, ethnic groups</a:t>
            </a:r>
            <a:endParaRPr lang="en-GB" dirty="0" smtClean="0">
              <a:sym typeface="Wingdings" pitchFamily="2" charset="2"/>
            </a:endParaRPr>
          </a:p>
          <a:p>
            <a:endParaRPr lang="en-GB" dirty="0" smtClean="0"/>
          </a:p>
          <a:p>
            <a:r>
              <a:rPr lang="en-GB" dirty="0" smtClean="0"/>
              <a:t>Generalisation: a collection of nodes that cluster together and have some functional similarity (in a general sense)</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34</a:t>
            </a:fld>
            <a:endParaRPr lang="en-GB"/>
          </a:p>
        </p:txBody>
      </p:sp>
      <p:pic>
        <p:nvPicPr>
          <p:cNvPr id="80898" name="Picture 2" descr="http://www.nature.com/srep/2013/131021/srep02993/images/srep02993-f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653136"/>
            <a:ext cx="3288606" cy="1738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3815" y="6415819"/>
            <a:ext cx="5052441" cy="261610"/>
          </a:xfrm>
          <a:prstGeom prst="rect">
            <a:avLst/>
          </a:prstGeom>
          <a:noFill/>
        </p:spPr>
        <p:txBody>
          <a:bodyPr wrap="square" rtlCol="0">
            <a:spAutoFit/>
          </a:bodyPr>
          <a:lstStyle/>
          <a:p>
            <a:r>
              <a:rPr lang="en-GB" sz="1100" dirty="0" smtClean="0"/>
              <a:t>(www.nature.com/srep/2013/131021/srep02993/fig_tab/srep02993_F3.html)</a:t>
            </a:r>
            <a:endParaRPr lang="en-GB" sz="1100" dirty="0"/>
          </a:p>
        </p:txBody>
      </p:sp>
    </p:spTree>
    <p:extLst>
      <p:ext uri="{BB962C8B-B14F-4D97-AF65-F5344CB8AC3E}">
        <p14:creationId xmlns:p14="http://schemas.microsoft.com/office/powerpoint/2010/main" val="2530974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communities</a:t>
            </a:r>
            <a:endParaRPr lang="en-GB" dirty="0"/>
          </a:p>
        </p:txBody>
      </p:sp>
      <p:sp>
        <p:nvSpPr>
          <p:cNvPr id="3" name="Content Placeholder 2"/>
          <p:cNvSpPr>
            <a:spLocks noGrp="1"/>
          </p:cNvSpPr>
          <p:nvPr>
            <p:ph idx="1"/>
          </p:nvPr>
        </p:nvSpPr>
        <p:spPr/>
        <p:txBody>
          <a:bodyPr/>
          <a:lstStyle/>
          <a:p>
            <a:r>
              <a:rPr lang="en-GB" dirty="0" smtClean="0"/>
              <a:t>Dynamic analysis data </a:t>
            </a:r>
            <a:r>
              <a:rPr lang="en-GB" dirty="0" smtClean="0">
                <a:sym typeface="Wingdings" pitchFamily="2" charset="2"/>
              </a:rPr>
              <a:t> method – to – method calls network, methods as nodes</a:t>
            </a:r>
          </a:p>
          <a:p>
            <a:endParaRPr lang="en-GB" dirty="0">
              <a:sym typeface="Wingdings" pitchFamily="2" charset="2"/>
            </a:endParaRPr>
          </a:p>
          <a:p>
            <a:r>
              <a:rPr lang="en-GB" dirty="0" smtClean="0">
                <a:sym typeface="Wingdings" pitchFamily="2" charset="2"/>
              </a:rPr>
              <a:t>Community detection algorithms can detect method communities</a:t>
            </a:r>
          </a:p>
          <a:p>
            <a:endParaRPr lang="en-GB" dirty="0">
              <a:sym typeface="Wingdings" pitchFamily="2" charset="2"/>
            </a:endParaRPr>
          </a:p>
          <a:p>
            <a:r>
              <a:rPr lang="en-GB" dirty="0" smtClean="0">
                <a:sym typeface="Wingdings" pitchFamily="2" charset="2"/>
              </a:rPr>
              <a:t>Do these method communities make any sense? Are they useful?</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35</a:t>
            </a:fld>
            <a:endParaRPr lang="en-GB"/>
          </a:p>
        </p:txBody>
      </p:sp>
    </p:spTree>
    <p:extLst>
      <p:ext uri="{BB962C8B-B14F-4D97-AF65-F5344CB8AC3E}">
        <p14:creationId xmlns:p14="http://schemas.microsoft.com/office/powerpoint/2010/main" val="2553976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detection</a:t>
            </a:r>
            <a:endParaRPr lang="en-GB" dirty="0"/>
          </a:p>
        </p:txBody>
      </p:sp>
      <p:sp>
        <p:nvSpPr>
          <p:cNvPr id="3" name="Content Placeholder 2"/>
          <p:cNvSpPr>
            <a:spLocks noGrp="1"/>
          </p:cNvSpPr>
          <p:nvPr>
            <p:ph idx="1"/>
          </p:nvPr>
        </p:nvSpPr>
        <p:spPr/>
        <p:txBody>
          <a:bodyPr/>
          <a:lstStyle/>
          <a:p>
            <a:r>
              <a:rPr lang="en-GB" dirty="0" smtClean="0"/>
              <a:t>Louvain algorithm</a:t>
            </a:r>
          </a:p>
          <a:p>
            <a:endParaRPr lang="en-GB" dirty="0"/>
          </a:p>
          <a:p>
            <a:endParaRPr lang="en-GB" dirty="0" smtClean="0"/>
          </a:p>
          <a:p>
            <a:endParaRPr lang="en-GB" dirty="0"/>
          </a:p>
          <a:p>
            <a:endParaRPr lang="en-GB" dirty="0" smtClean="0"/>
          </a:p>
          <a:p>
            <a:endParaRPr lang="en-GB" dirty="0"/>
          </a:p>
          <a:p>
            <a:r>
              <a:rPr lang="en-GB" dirty="0" smtClean="0"/>
              <a:t>The result is a set of hierarchically organised communities, each node belonging to a single community at each level of the hierarchy </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36</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077061799"/>
              </p:ext>
            </p:extLst>
          </p:nvPr>
        </p:nvGraphicFramePr>
        <p:xfrm>
          <a:off x="2843808" y="2276872"/>
          <a:ext cx="3064673" cy="2202160"/>
        </p:xfrm>
        <a:graphic>
          <a:graphicData uri="http://schemas.openxmlformats.org/presentationml/2006/ole">
            <mc:AlternateContent xmlns:mc="http://schemas.openxmlformats.org/markup-compatibility/2006">
              <mc:Choice xmlns:v="urn:schemas-microsoft-com:vml" Requires="v">
                <p:oleObj spid="_x0000_s81925" name="Equation" r:id="rId3" imgW="2120760" imgH="1523880" progId="Equation.3">
                  <p:embed/>
                </p:oleObj>
              </mc:Choice>
              <mc:Fallback>
                <p:oleObj name="Equation" r:id="rId3" imgW="2120760" imgH="1523880" progId="Equation.3">
                  <p:embed/>
                  <p:pic>
                    <p:nvPicPr>
                      <p:cNvPr id="0" name=""/>
                      <p:cNvPicPr/>
                      <p:nvPr/>
                    </p:nvPicPr>
                    <p:blipFill>
                      <a:blip r:embed="rId4"/>
                      <a:stretch>
                        <a:fillRect/>
                      </a:stretch>
                    </p:blipFill>
                    <p:spPr>
                      <a:xfrm>
                        <a:off x="2843808" y="2276872"/>
                        <a:ext cx="3064673" cy="2202160"/>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43874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data</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37</a:t>
            </a:fld>
            <a:endParaRPr lang="en-GB"/>
          </a:p>
        </p:txBody>
      </p:sp>
      <p:sp>
        <p:nvSpPr>
          <p:cNvPr id="5" name="Content Placeholder 2"/>
          <p:cNvSpPr>
            <a:spLocks noGrp="1"/>
          </p:cNvSpPr>
          <p:nvPr>
            <p:ph idx="1"/>
          </p:nvPr>
        </p:nvSpPr>
        <p:spPr>
          <a:xfrm>
            <a:off x="457200" y="1600200"/>
            <a:ext cx="8229600" cy="4709160"/>
          </a:xfrm>
        </p:spPr>
        <p:txBody>
          <a:bodyPr>
            <a:normAutofit fontScale="92500" lnSpcReduction="10000"/>
          </a:bodyPr>
          <a:lstStyle/>
          <a:p>
            <a:r>
              <a:rPr lang="en-US" dirty="0" smtClean="0"/>
              <a:t>Large open source software with publicly available execution trace data </a:t>
            </a:r>
          </a:p>
          <a:p>
            <a:pPr lvl="1"/>
            <a:endParaRPr lang="en-US" dirty="0" smtClean="0"/>
          </a:p>
          <a:p>
            <a:pPr lvl="1"/>
            <a:r>
              <a:rPr lang="en-US" dirty="0" err="1" smtClean="0"/>
              <a:t>ArgoUML</a:t>
            </a:r>
            <a:r>
              <a:rPr lang="en-US" dirty="0" smtClean="0"/>
              <a:t> (version 0.22, 924 KLOC), a UML modeling tool</a:t>
            </a:r>
          </a:p>
          <a:p>
            <a:pPr lvl="1"/>
            <a:endParaRPr lang="en-US" dirty="0" smtClean="0"/>
          </a:p>
          <a:p>
            <a:pPr lvl="1"/>
            <a:r>
              <a:rPr lang="en-US" dirty="0" err="1" smtClean="0"/>
              <a:t>muCommander</a:t>
            </a:r>
            <a:r>
              <a:rPr lang="en-US" dirty="0" smtClean="0"/>
              <a:t> (version 0.8.5, 85 KLOC), a file manager</a:t>
            </a:r>
          </a:p>
          <a:p>
            <a:pPr lvl="1"/>
            <a:endParaRPr lang="en-US" dirty="0" smtClean="0"/>
          </a:p>
          <a:p>
            <a:pPr lvl="1"/>
            <a:r>
              <a:rPr lang="en-US" dirty="0" err="1" smtClean="0"/>
              <a:t>JabRef</a:t>
            </a:r>
            <a:r>
              <a:rPr lang="en-US" dirty="0" smtClean="0"/>
              <a:t> (version 2.6, 148 KLOC), a bibliography reference </a:t>
            </a:r>
            <a:r>
              <a:rPr lang="en-US" dirty="0" smtClean="0"/>
              <a:t>manager</a:t>
            </a:r>
          </a:p>
          <a:p>
            <a:pPr lvl="1"/>
            <a:endParaRPr lang="en-US" dirty="0" smtClean="0"/>
          </a:p>
          <a:p>
            <a:r>
              <a:rPr lang="en-GB" dirty="0" smtClean="0"/>
              <a:t>Method stereotype classification of methods</a:t>
            </a:r>
            <a:endParaRPr lang="en-GB" dirty="0"/>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66841" y="3140968"/>
            <a:ext cx="635053" cy="58820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8020171" y="4149080"/>
            <a:ext cx="816522" cy="360164"/>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948264" y="5085184"/>
            <a:ext cx="1624184" cy="265775"/>
          </a:xfrm>
          <a:prstGeom prst="rect">
            <a:avLst/>
          </a:prstGeom>
          <a:noFill/>
          <a:ln w="9525">
            <a:noFill/>
            <a:miter lim="800000"/>
            <a:headEnd/>
            <a:tailEnd/>
          </a:ln>
        </p:spPr>
      </p:pic>
    </p:spTree>
    <p:extLst>
      <p:ext uri="{BB962C8B-B14F-4D97-AF65-F5344CB8AC3E}">
        <p14:creationId xmlns:p14="http://schemas.microsoft.com/office/powerpoint/2010/main" val="359028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associated with method communities?</a:t>
            </a:r>
            <a:endParaRPr lang="en-GB" dirty="0"/>
          </a:p>
        </p:txBody>
      </p:sp>
      <p:sp>
        <p:nvSpPr>
          <p:cNvPr id="3" name="Content Placeholder 2"/>
          <p:cNvSpPr>
            <a:spLocks noGrp="1"/>
          </p:cNvSpPr>
          <p:nvPr>
            <p:ph idx="1"/>
          </p:nvPr>
        </p:nvSpPr>
        <p:spPr/>
        <p:txBody>
          <a:bodyPr/>
          <a:lstStyle/>
          <a:p>
            <a:r>
              <a:rPr lang="en-GB" dirty="0" smtClean="0"/>
              <a:t>Analysis of dominant method stereotype and class distribution of methods belonging to communities</a:t>
            </a:r>
          </a:p>
          <a:p>
            <a:pPr lvl="1"/>
            <a:r>
              <a:rPr lang="en-GB" dirty="0" smtClean="0"/>
              <a:t>Method stereotype is not associated with communities – exceptions are communities of constructors</a:t>
            </a:r>
          </a:p>
          <a:p>
            <a:pPr lvl="1"/>
            <a:r>
              <a:rPr lang="en-GB" dirty="0" smtClean="0"/>
              <a:t>Functionality indicated by class label and method name is associated with communities</a:t>
            </a:r>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38</a:t>
            </a:fld>
            <a:endParaRPr lang="en-GB"/>
          </a:p>
        </p:txBody>
      </p:sp>
    </p:spTree>
    <p:extLst>
      <p:ext uri="{BB962C8B-B14F-4D97-AF65-F5344CB8AC3E}">
        <p14:creationId xmlns:p14="http://schemas.microsoft.com/office/powerpoint/2010/main" val="1590997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preservation</a:t>
            </a:r>
            <a:endParaRPr lang="en-GB" dirty="0"/>
          </a:p>
        </p:txBody>
      </p:sp>
      <p:sp>
        <p:nvSpPr>
          <p:cNvPr id="3" name="Content Placeholder 2"/>
          <p:cNvSpPr>
            <a:spLocks noGrp="1"/>
          </p:cNvSpPr>
          <p:nvPr>
            <p:ph idx="1"/>
          </p:nvPr>
        </p:nvSpPr>
        <p:spPr>
          <a:xfrm>
            <a:off x="179512" y="1600200"/>
            <a:ext cx="3456384" cy="4709160"/>
          </a:xfrm>
        </p:spPr>
        <p:txBody>
          <a:bodyPr>
            <a:normAutofit fontScale="77500" lnSpcReduction="20000"/>
          </a:bodyPr>
          <a:lstStyle/>
          <a:p>
            <a:r>
              <a:rPr lang="en-GB" dirty="0" smtClean="0"/>
              <a:t>Network communities may change in terms of methods belonging to them, but their distribution over class labels and method stereotypes is preserved</a:t>
            </a:r>
          </a:p>
          <a:p>
            <a:endParaRPr lang="en-GB" dirty="0"/>
          </a:p>
          <a:p>
            <a:r>
              <a:rPr lang="en-GB" dirty="0" smtClean="0"/>
              <a:t>Most communities are either preserved over many traces or present in only a few execution traces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39</a:t>
            </a:fld>
            <a:endParaRPr lang="en-GB"/>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556792"/>
            <a:ext cx="1860836" cy="42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711858"/>
            <a:ext cx="1898675" cy="39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70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 oriented software</a:t>
            </a:r>
            <a:endParaRPr lang="en-GB" dirty="0"/>
          </a:p>
        </p:txBody>
      </p:sp>
      <p:sp>
        <p:nvSpPr>
          <p:cNvPr id="3" name="Content Placeholder 2"/>
          <p:cNvSpPr>
            <a:spLocks noGrp="1"/>
          </p:cNvSpPr>
          <p:nvPr>
            <p:ph idx="1"/>
          </p:nvPr>
        </p:nvSpPr>
        <p:spPr>
          <a:xfrm>
            <a:off x="457200" y="1600200"/>
            <a:ext cx="8229600" cy="4493096"/>
          </a:xfrm>
        </p:spPr>
        <p:txBody>
          <a:bodyPr/>
          <a:lstStyle/>
          <a:p>
            <a:r>
              <a:rPr lang="en-GB" dirty="0" smtClean="0"/>
              <a:t>Classes </a:t>
            </a:r>
            <a:r>
              <a:rPr lang="en-GB" dirty="0" smtClean="0">
                <a:sym typeface="Wingdings" pitchFamily="2" charset="2"/>
              </a:rPr>
              <a:t> object instances</a:t>
            </a:r>
          </a:p>
          <a:p>
            <a:endParaRPr lang="en-GB" dirty="0" smtClean="0">
              <a:sym typeface="Wingdings" pitchFamily="2" charset="2"/>
            </a:endParaRPr>
          </a:p>
          <a:p>
            <a:r>
              <a:rPr lang="en-GB" dirty="0" smtClean="0">
                <a:sym typeface="Wingdings" pitchFamily="2" charset="2"/>
              </a:rPr>
              <a:t>Method calls</a:t>
            </a:r>
          </a:p>
          <a:p>
            <a:endParaRPr lang="en-GB" dirty="0" smtClean="0">
              <a:sym typeface="Wingdings" pitchFamily="2" charset="2"/>
            </a:endParaRPr>
          </a:p>
          <a:p>
            <a:r>
              <a:rPr lang="en-GB" dirty="0" smtClean="0">
                <a:sym typeface="Wingdings" pitchFamily="2" charset="2"/>
              </a:rPr>
              <a:t>Data exchange and passing of control between objects through calling of methods</a:t>
            </a:r>
          </a:p>
        </p:txBody>
      </p:sp>
      <p:sp>
        <p:nvSpPr>
          <p:cNvPr id="4" name="Slide Number Placeholder 3"/>
          <p:cNvSpPr>
            <a:spLocks noGrp="1"/>
          </p:cNvSpPr>
          <p:nvPr>
            <p:ph type="sldNum" sz="quarter" idx="12"/>
          </p:nvPr>
        </p:nvSpPr>
        <p:spPr/>
        <p:txBody>
          <a:bodyPr/>
          <a:lstStyle/>
          <a:p>
            <a:fld id="{8B3F4376-482D-423B-BD74-FEED3167A367}"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Usefulness of method communities</a:t>
            </a:r>
            <a:endParaRPr lang="en-GB" dirty="0"/>
          </a:p>
        </p:txBody>
      </p:sp>
      <p:sp>
        <p:nvSpPr>
          <p:cNvPr id="3" name="Content Placeholder 2"/>
          <p:cNvSpPr>
            <a:spLocks noGrp="1"/>
          </p:cNvSpPr>
          <p:nvPr>
            <p:ph idx="1"/>
          </p:nvPr>
        </p:nvSpPr>
        <p:spPr/>
        <p:txBody>
          <a:bodyPr/>
          <a:lstStyle/>
          <a:p>
            <a:r>
              <a:rPr lang="en-GB" dirty="0" smtClean="0"/>
              <a:t>Functionality association with method communities that transcends class belonging</a:t>
            </a:r>
          </a:p>
          <a:p>
            <a:endParaRPr lang="en-GB" dirty="0" smtClean="0"/>
          </a:p>
          <a:p>
            <a:r>
              <a:rPr lang="en-GB" dirty="0" smtClean="0"/>
              <a:t>Long and short preservation communities, and especially in the case of large communities, may reveal important functionality related aspects of the software</a:t>
            </a:r>
          </a:p>
          <a:p>
            <a:endParaRPr lang="en-GB" dirty="0"/>
          </a:p>
          <a:p>
            <a:r>
              <a:rPr lang="en-GB" dirty="0" smtClean="0"/>
              <a:t>Community preservation patterns may have implications in terms of software quality</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40</a:t>
            </a:fld>
            <a:endParaRPr lang="en-GB"/>
          </a:p>
        </p:txBody>
      </p:sp>
    </p:spTree>
    <p:extLst>
      <p:ext uri="{BB962C8B-B14F-4D97-AF65-F5344CB8AC3E}">
        <p14:creationId xmlns:p14="http://schemas.microsoft.com/office/powerpoint/2010/main" val="3803113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3F4376-482D-423B-BD74-FEED3167A367}" type="slidenum">
              <a:rPr lang="en-GB" smtClean="0"/>
              <a:pPr/>
              <a:t>41</a:t>
            </a:fld>
            <a:endParaRPr lang="en-GB"/>
          </a:p>
        </p:txBody>
      </p:sp>
      <p:sp>
        <p:nvSpPr>
          <p:cNvPr id="5" name="Title 1"/>
          <p:cNvSpPr>
            <a:spLocks noGrp="1"/>
          </p:cNvSpPr>
          <p:nvPr>
            <p:ph type="title"/>
          </p:nvPr>
        </p:nvSpPr>
        <p:spPr>
          <a:xfrm>
            <a:off x="179512" y="1268760"/>
            <a:ext cx="8856984" cy="3082354"/>
          </a:xfrm>
        </p:spPr>
        <p:txBody>
          <a:bodyPr>
            <a:normAutofit/>
          </a:bodyPr>
          <a:lstStyle/>
          <a:p>
            <a:r>
              <a:rPr lang="en-GB" dirty="0" smtClean="0"/>
              <a:t>Software as an experimental model for complex network analysis</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Software as a model for network analysis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Dynamic analysis of large scale software </a:t>
            </a:r>
          </a:p>
          <a:p>
            <a:endParaRPr lang="en-GB" dirty="0" smtClean="0"/>
          </a:p>
          <a:p>
            <a:r>
              <a:rPr lang="en-GB" dirty="0" smtClean="0"/>
              <a:t>Large scale networks of class / object interactions that change depending on the usage scenario and context</a:t>
            </a:r>
          </a:p>
          <a:p>
            <a:endParaRPr lang="en-GB" dirty="0" smtClean="0"/>
          </a:p>
          <a:p>
            <a:r>
              <a:rPr lang="en-GB" dirty="0" smtClean="0"/>
              <a:t>Cheap generation of large volume data about real and functional systems that have representations as large complex networks</a:t>
            </a:r>
          </a:p>
          <a:p>
            <a:endParaRPr lang="en-GB" dirty="0" smtClean="0"/>
          </a:p>
          <a:p>
            <a:r>
              <a:rPr lang="en-GB" dirty="0" smtClean="0"/>
              <a:t>Usually network data about real world systems is expensive to generate, may raise ethical issues, or it is based on proprietary data from companies</a:t>
            </a:r>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experiments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Due to the expensive nature of usual real world network data, it is even more expensive to conduct real experiments on the real systems to test the validity of network theories and analysis methods – it is common to rely on testing these on surrogate data generated computationally by assuming some underlying abstract properties of the real systems</a:t>
            </a:r>
          </a:p>
          <a:p>
            <a:endParaRPr lang="en-GB" dirty="0" smtClean="0"/>
          </a:p>
          <a:p>
            <a:r>
              <a:rPr lang="en-GB" dirty="0" smtClean="0"/>
              <a:t>Example: testing potential novel antibiotic targets predicted using network analysis methods took 2 years of </a:t>
            </a:r>
            <a:r>
              <a:rPr lang="en-GB" dirty="0" err="1" smtClean="0"/>
              <a:t>postdoc</a:t>
            </a:r>
            <a:r>
              <a:rPr lang="en-GB" dirty="0" smtClean="0"/>
              <a:t> time, required expensive equipment and expensive consumables, and led to the conclusion that the predictions were not as good as expected</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experiments</a:t>
            </a:r>
            <a:endParaRPr lang="en-GB" dirty="0"/>
          </a:p>
        </p:txBody>
      </p:sp>
      <p:sp>
        <p:nvSpPr>
          <p:cNvPr id="3" name="Content Placeholder 2"/>
          <p:cNvSpPr>
            <a:spLocks noGrp="1"/>
          </p:cNvSpPr>
          <p:nvPr>
            <p:ph idx="1"/>
          </p:nvPr>
        </p:nvSpPr>
        <p:spPr/>
        <p:txBody>
          <a:bodyPr>
            <a:normAutofit lnSpcReduction="10000"/>
          </a:bodyPr>
          <a:lstStyle/>
          <a:p>
            <a:r>
              <a:rPr lang="en-GB" dirty="0" smtClean="0"/>
              <a:t>Large scale software can be used to set up relatively cheaply controlled experiments about the software – these experiments generate data about the behaviour of the corresponding complex networks under the experimental conditions</a:t>
            </a:r>
          </a:p>
          <a:p>
            <a:endParaRPr lang="en-GB" dirty="0" smtClean="0"/>
          </a:p>
          <a:p>
            <a:r>
              <a:rPr lang="en-GB" dirty="0" smtClean="0"/>
              <a:t>The software experiments can be repeated many times with relatively low labour, time and resource costs, to generate sufficient volume of data for statistically valid evaluation</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Evaluation &amp; validation of network analysis methods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Experiments can be designed to allow the testing the validity of claims about network analysis methods and to evaluate the extent of usefulness of such methods</a:t>
            </a:r>
          </a:p>
          <a:p>
            <a:endParaRPr lang="en-GB" dirty="0" smtClean="0"/>
          </a:p>
          <a:p>
            <a:r>
              <a:rPr lang="en-GB" dirty="0" smtClean="0"/>
              <a:t>The software having well defined functionality allows the evaluation of the effective functional relevance / impact of the network analysis methods – general validity check: are these methods useful for software engineering to improve the quality of the software</a:t>
            </a:r>
          </a:p>
          <a:p>
            <a:endParaRPr lang="en-GB" dirty="0" smtClean="0"/>
          </a:p>
          <a:p>
            <a:r>
              <a:rPr lang="en-GB" dirty="0" smtClean="0"/>
              <a:t>Example: testing the effectiveness of network metrics for prediction of functional importance of methods</a:t>
            </a:r>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45</a:t>
            </a:fld>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field of network science and the applications of network science are rapidly growing</a:t>
            </a:r>
          </a:p>
          <a:p>
            <a:endParaRPr lang="en-GB" dirty="0" smtClean="0"/>
          </a:p>
          <a:p>
            <a:r>
              <a:rPr lang="en-GB" dirty="0" smtClean="0"/>
              <a:t>Currently there is very little opportunity to validate network analysis methods using real data – the validation based on surrogate data is questionable due to the assumptions that are used to generate such data</a:t>
            </a:r>
          </a:p>
          <a:p>
            <a:endParaRPr lang="en-GB" dirty="0" smtClean="0"/>
          </a:p>
          <a:p>
            <a:r>
              <a:rPr lang="en-GB" dirty="0" smtClean="0"/>
              <a:t>Experiments about networked complex systems using large-scale software can fill the experimental validation gap in network science and its applications</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Large-scale software can be represented as a complex network, and dynamic analysis of such software can generate large volume of network data relatively cheaply</a:t>
            </a:r>
          </a:p>
          <a:p>
            <a:r>
              <a:rPr lang="en-GB" dirty="0" smtClean="0"/>
              <a:t>Large-scale software can be used to evaluate and validate network analysis methods and network theories </a:t>
            </a:r>
          </a:p>
          <a:p>
            <a:r>
              <a:rPr lang="en-GB" dirty="0" smtClean="0"/>
              <a:t>Network metrics can predict functionally important method calls – an example of validation study of network analysis methods</a:t>
            </a:r>
          </a:p>
          <a:p>
            <a:r>
              <a:rPr lang="en-GB" dirty="0" smtClean="0"/>
              <a:t>Combined dynamic and static analysis and evaluation of local dynamic network properties can provide an assessment of software quality in terms of measuring design &amp; implementation mismatch</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smtClean="0"/>
              <a:t>Keele University</a:t>
            </a:r>
          </a:p>
          <a:p>
            <a:pPr lvl="1"/>
            <a:r>
              <a:rPr lang="en-GB" dirty="0" smtClean="0"/>
              <a:t>Boyd </a:t>
            </a:r>
            <a:r>
              <a:rPr lang="en-GB" dirty="0" smtClean="0"/>
              <a:t>Duffee (PhD student)</a:t>
            </a:r>
            <a:endParaRPr lang="en-GB" dirty="0"/>
          </a:p>
          <a:p>
            <a:pPr lvl="1"/>
            <a:endParaRPr lang="en-GB" dirty="0" smtClean="0"/>
          </a:p>
          <a:p>
            <a:r>
              <a:rPr lang="en-GB" dirty="0" smtClean="0"/>
              <a:t>Newcastle University:</a:t>
            </a:r>
          </a:p>
          <a:p>
            <a:pPr lvl="1"/>
            <a:r>
              <a:rPr lang="en-GB" dirty="0" smtClean="0"/>
              <a:t>Anjan Pakhira (PhD student)</a:t>
            </a:r>
          </a:p>
          <a:p>
            <a:pPr lvl="1"/>
            <a:r>
              <a:rPr lang="en-GB" dirty="0" smtClean="0"/>
              <a:t>Jonathan Barkass (PhD student)</a:t>
            </a:r>
          </a:p>
          <a:p>
            <a:endParaRPr lang="en-GB" dirty="0" smtClean="0"/>
          </a:p>
          <a:p>
            <a:r>
              <a:rPr lang="en-GB" dirty="0" smtClean="0"/>
              <a:t>Wayne State University:</a:t>
            </a:r>
          </a:p>
          <a:p>
            <a:pPr lvl="1"/>
            <a:r>
              <a:rPr lang="en-GB" dirty="0" smtClean="0"/>
              <a:t>Andrian Marcus (PI)</a:t>
            </a:r>
          </a:p>
          <a:p>
            <a:pPr lvl="1"/>
            <a:r>
              <a:rPr lang="en-GB" dirty="0" smtClean="0"/>
              <a:t>Laura Moreno (PhD student)</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48</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as a network</a:t>
            </a:r>
            <a:endParaRPr lang="en-GB" dirty="0"/>
          </a:p>
        </p:txBody>
      </p:sp>
      <p:sp>
        <p:nvSpPr>
          <p:cNvPr id="3" name="Content Placeholder 2"/>
          <p:cNvSpPr>
            <a:spLocks noGrp="1"/>
          </p:cNvSpPr>
          <p:nvPr>
            <p:ph idx="1"/>
          </p:nvPr>
        </p:nvSpPr>
        <p:spPr/>
        <p:txBody>
          <a:bodyPr/>
          <a:lstStyle/>
          <a:p>
            <a:r>
              <a:rPr lang="en-GB" dirty="0" smtClean="0"/>
              <a:t>Static view</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5</a:t>
            </a:fld>
            <a:endParaRPr lang="en-GB"/>
          </a:p>
        </p:txBody>
      </p:sp>
      <p:pic>
        <p:nvPicPr>
          <p:cNvPr id="5" name="Picture 4" descr="class_diagram_v0.1.jpg"/>
          <p:cNvPicPr>
            <a:picLocks noChangeAspect="1"/>
          </p:cNvPicPr>
          <p:nvPr/>
        </p:nvPicPr>
        <p:blipFill>
          <a:blip r:embed="rId2" cstate="print"/>
          <a:stretch>
            <a:fillRect/>
          </a:stretch>
        </p:blipFill>
        <p:spPr>
          <a:xfrm>
            <a:off x="1763688" y="2204864"/>
            <a:ext cx="5688632" cy="42664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as a network</a:t>
            </a:r>
            <a:endParaRPr lang="en-GB" dirty="0"/>
          </a:p>
        </p:txBody>
      </p:sp>
      <p:sp>
        <p:nvSpPr>
          <p:cNvPr id="3" name="Content Placeholder 2"/>
          <p:cNvSpPr>
            <a:spLocks noGrp="1"/>
          </p:cNvSpPr>
          <p:nvPr>
            <p:ph idx="1"/>
          </p:nvPr>
        </p:nvSpPr>
        <p:spPr/>
        <p:txBody>
          <a:bodyPr/>
          <a:lstStyle/>
          <a:p>
            <a:r>
              <a:rPr lang="en-GB" dirty="0" smtClean="0"/>
              <a:t>Dynamic view</a:t>
            </a:r>
          </a:p>
          <a:p>
            <a:pPr lvl="1"/>
            <a:endParaRPr lang="en-GB" dirty="0" smtClean="0"/>
          </a:p>
          <a:p>
            <a:pPr lvl="1"/>
            <a:r>
              <a:rPr lang="en-GB" dirty="0" smtClean="0"/>
              <a:t>Only some of the possible method calls are realised</a:t>
            </a:r>
          </a:p>
          <a:p>
            <a:pPr lvl="1"/>
            <a:endParaRPr lang="en-GB" dirty="0" smtClean="0"/>
          </a:p>
          <a:p>
            <a:pPr lvl="1"/>
            <a:r>
              <a:rPr lang="en-GB" dirty="0" smtClean="0"/>
              <a:t>Some method calls are realised more frequently than others</a:t>
            </a:r>
          </a:p>
          <a:p>
            <a:pPr lvl="1"/>
            <a:endParaRPr lang="en-GB" dirty="0" smtClean="0"/>
          </a:p>
          <a:p>
            <a:pPr lvl="1"/>
            <a:r>
              <a:rPr lang="en-GB" dirty="0" smtClean="0"/>
              <a:t>The range of </a:t>
            </a:r>
            <a:r>
              <a:rPr lang="en-GB" dirty="0" err="1" smtClean="0"/>
              <a:t>instanciated</a:t>
            </a:r>
            <a:r>
              <a:rPr lang="en-GB" dirty="0" smtClean="0"/>
              <a:t> objects and realised method calls depends on the usage scenario</a:t>
            </a:r>
          </a:p>
          <a:p>
            <a:pPr lvl="1"/>
            <a:endParaRPr lang="en-GB" dirty="0" smtClean="0"/>
          </a:p>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Networks</a:t>
            </a:r>
            <a:endParaRPr lang="en-GB" dirty="0"/>
          </a:p>
        </p:txBody>
      </p:sp>
      <p:sp>
        <p:nvSpPr>
          <p:cNvPr id="3" name="Content Placeholder 2"/>
          <p:cNvSpPr>
            <a:spLocks noGrp="1"/>
          </p:cNvSpPr>
          <p:nvPr>
            <p:ph idx="1"/>
          </p:nvPr>
        </p:nvSpPr>
        <p:spPr>
          <a:xfrm>
            <a:off x="457200" y="1600200"/>
            <a:ext cx="4258816" cy="4781128"/>
          </a:xfrm>
        </p:spPr>
        <p:txBody>
          <a:bodyPr/>
          <a:lstStyle/>
          <a:p>
            <a:r>
              <a:rPr lang="en-GB" dirty="0" smtClean="0"/>
              <a:t>Exponential network</a:t>
            </a:r>
          </a:p>
          <a:p>
            <a:endParaRPr lang="en-GB" dirty="0" smtClean="0"/>
          </a:p>
          <a:p>
            <a:endParaRPr lang="en-GB" dirty="0" smtClean="0"/>
          </a:p>
          <a:p>
            <a:endParaRPr lang="en-GB" dirty="0" smtClean="0"/>
          </a:p>
          <a:p>
            <a:r>
              <a:rPr lang="en-GB" dirty="0" smtClean="0"/>
              <a:t>Scale-free network</a:t>
            </a:r>
          </a:p>
          <a:p>
            <a:endParaRPr lang="en-GB" dirty="0" smtClean="0"/>
          </a:p>
          <a:p>
            <a:endParaRPr lang="en-GB" dirty="0" smtClean="0"/>
          </a:p>
          <a:p>
            <a:endParaRPr lang="en-GB" dirty="0" smtClean="0"/>
          </a:p>
          <a:p>
            <a:r>
              <a:rPr lang="en-GB" dirty="0" smtClean="0"/>
              <a:t>Small world network</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7</a:t>
            </a:fld>
            <a:endParaRPr lang="en-GB"/>
          </a:p>
        </p:txBody>
      </p:sp>
      <p:pic>
        <p:nvPicPr>
          <p:cNvPr id="5" name="Picture 69" descr="node1000Bes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24128" y="980728"/>
            <a:ext cx="2160240" cy="1846133"/>
          </a:xfrm>
          <a:prstGeom prst="rect">
            <a:avLst/>
          </a:prstGeom>
          <a:noFill/>
          <a:ln w="9525">
            <a:noFill/>
            <a:miter lim="800000"/>
            <a:headEnd/>
            <a:tailEnd/>
          </a:ln>
        </p:spPr>
      </p:pic>
      <p:pic>
        <p:nvPicPr>
          <p:cNvPr id="6" name="Picture 70" descr="LinuxBe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2852936"/>
            <a:ext cx="2232248" cy="1909076"/>
          </a:xfrm>
          <a:prstGeom prst="rect">
            <a:avLst/>
          </a:prstGeom>
          <a:noFill/>
          <a:ln w="9525">
            <a:noFill/>
            <a:miter lim="800000"/>
            <a:headEnd/>
            <a:tailEnd/>
          </a:ln>
        </p:spPr>
      </p:pic>
      <p:pic>
        <p:nvPicPr>
          <p:cNvPr id="7" name="Picture 6" descr="smwimages.jpe"/>
          <p:cNvPicPr>
            <a:picLocks noChangeAspect="1"/>
          </p:cNvPicPr>
          <p:nvPr/>
        </p:nvPicPr>
        <p:blipFill>
          <a:blip r:embed="rId4" cstate="print">
            <a:clrChange>
              <a:clrFrom>
                <a:srgbClr val="FFFFFF"/>
              </a:clrFrom>
              <a:clrTo>
                <a:srgbClr val="FFFFFF">
                  <a:alpha val="0"/>
                </a:srgbClr>
              </a:clrTo>
            </a:clrChange>
          </a:blip>
          <a:stretch>
            <a:fillRect/>
          </a:stretch>
        </p:blipFill>
        <p:spPr>
          <a:xfrm>
            <a:off x="5868144" y="4941168"/>
            <a:ext cx="1944216" cy="1701189"/>
          </a:xfrm>
          <a:prstGeom prst="rect">
            <a:avLst/>
          </a:prstGeom>
          <a:effectLst>
            <a:softEdge rad="127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analysis</a:t>
            </a:r>
            <a:endParaRPr lang="en-GB" dirty="0"/>
          </a:p>
        </p:txBody>
      </p:sp>
      <p:sp>
        <p:nvSpPr>
          <p:cNvPr id="3" name="Content Placeholder 2"/>
          <p:cNvSpPr>
            <a:spLocks noGrp="1"/>
          </p:cNvSpPr>
          <p:nvPr>
            <p:ph idx="1"/>
          </p:nvPr>
        </p:nvSpPr>
        <p:spPr>
          <a:xfrm>
            <a:off x="457200" y="1340768"/>
            <a:ext cx="8229600" cy="2592288"/>
          </a:xfrm>
        </p:spPr>
        <p:txBody>
          <a:bodyPr>
            <a:normAutofit/>
          </a:bodyPr>
          <a:lstStyle/>
          <a:p>
            <a:r>
              <a:rPr lang="en-GB" dirty="0" smtClean="0"/>
              <a:t>Assumption: scale-free connectedness distribution</a:t>
            </a:r>
          </a:p>
          <a:p>
            <a:endParaRPr lang="en-GB" dirty="0" smtClean="0"/>
          </a:p>
          <a:p>
            <a:r>
              <a:rPr lang="en-GB" dirty="0" smtClean="0"/>
              <a:t>Searching for structurally important components of the network</a:t>
            </a:r>
            <a:endParaRPr lang="en-GB" dirty="0"/>
          </a:p>
        </p:txBody>
      </p:sp>
      <p:sp>
        <p:nvSpPr>
          <p:cNvPr id="4" name="Slide Number Placeholder 3"/>
          <p:cNvSpPr>
            <a:spLocks noGrp="1"/>
          </p:cNvSpPr>
          <p:nvPr>
            <p:ph type="sldNum" sz="quarter" idx="12"/>
          </p:nvPr>
        </p:nvSpPr>
        <p:spPr/>
        <p:txBody>
          <a:bodyPr/>
          <a:lstStyle/>
          <a:p>
            <a:fld id="{8B3F4376-482D-423B-BD74-FEED3167A367}" type="slidenum">
              <a:rPr lang="en-GB" smtClean="0"/>
              <a:pPr/>
              <a:t>8</a:t>
            </a:fld>
            <a:endParaRPr lang="en-GB"/>
          </a:p>
        </p:txBody>
      </p:sp>
      <p:pic>
        <p:nvPicPr>
          <p:cNvPr id="296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3920455"/>
            <a:ext cx="6610350" cy="2028825"/>
          </a:xfrm>
          <a:prstGeom prst="rect">
            <a:avLst/>
          </a:prstGeom>
          <a:noFill/>
          <a:ln w="9525">
            <a:noFill/>
            <a:miter lim="800000"/>
            <a:headEnd/>
            <a:tailEnd/>
          </a:ln>
        </p:spPr>
      </p:pic>
      <p:graphicFrame>
        <p:nvGraphicFramePr>
          <p:cNvPr id="5" name="Content Placeholder 4"/>
          <p:cNvGraphicFramePr>
            <a:graphicFrameLocks noChangeAspect="1"/>
          </p:cNvGraphicFramePr>
          <p:nvPr>
            <p:extLst>
              <p:ext uri="{D42A27DB-BD31-4B8C-83A1-F6EECF244321}">
                <p14:modId xmlns:p14="http://schemas.microsoft.com/office/powerpoint/2010/main" val="3758376921"/>
              </p:ext>
            </p:extLst>
          </p:nvPr>
        </p:nvGraphicFramePr>
        <p:xfrm>
          <a:off x="3419872" y="1988840"/>
          <a:ext cx="3257550" cy="706437"/>
        </p:xfrm>
        <a:graphic>
          <a:graphicData uri="http://schemas.openxmlformats.org/presentationml/2006/ole">
            <mc:AlternateContent xmlns:mc="http://schemas.openxmlformats.org/markup-compatibility/2006">
              <mc:Choice xmlns:v="urn:schemas-microsoft-com:vml" Requires="v">
                <p:oleObj spid="_x0000_s29704" name="Equation" r:id="rId4" imgW="1054080" imgH="228600" progId="Equation.3">
                  <p:embed/>
                </p:oleObj>
              </mc:Choice>
              <mc:Fallback>
                <p:oleObj name="Equation" r:id="rId4" imgW="1054080" imgH="228600" progId="Equation.3">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1988840"/>
                        <a:ext cx="3257550" cy="706437"/>
                      </a:xfrm>
                      <a:prstGeom prst="rect">
                        <a:avLst/>
                      </a:prstGeom>
                      <a:solidFill>
                        <a:schemeClr val="accent1"/>
                      </a:solidFill>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Systems as networks</a:t>
            </a:r>
            <a:endParaRPr lang="en-GB" dirty="0"/>
          </a:p>
        </p:txBody>
      </p:sp>
      <p:sp>
        <p:nvSpPr>
          <p:cNvPr id="3" name="Content Placeholder 2"/>
          <p:cNvSpPr>
            <a:spLocks noGrp="1"/>
          </p:cNvSpPr>
          <p:nvPr>
            <p:ph idx="1"/>
          </p:nvPr>
        </p:nvSpPr>
        <p:spPr>
          <a:xfrm>
            <a:off x="457200" y="1600200"/>
            <a:ext cx="8229600" cy="2116832"/>
          </a:xfrm>
        </p:spPr>
        <p:txBody>
          <a:bodyPr>
            <a:normAutofit/>
          </a:bodyPr>
          <a:lstStyle/>
          <a:p>
            <a:r>
              <a:rPr lang="en-GB" dirty="0" smtClean="0"/>
              <a:t>System components </a:t>
            </a:r>
            <a:r>
              <a:rPr lang="en-GB" dirty="0" smtClean="0">
                <a:sym typeface="Wingdings" pitchFamily="2" charset="2"/>
              </a:rPr>
              <a:t> nodes</a:t>
            </a:r>
          </a:p>
          <a:p>
            <a:endParaRPr lang="en-GB" dirty="0" smtClean="0">
              <a:sym typeface="Wingdings" pitchFamily="2" charset="2"/>
            </a:endParaRPr>
          </a:p>
          <a:p>
            <a:r>
              <a:rPr lang="en-GB" dirty="0" smtClean="0">
                <a:sym typeface="Wingdings" pitchFamily="2" charset="2"/>
              </a:rPr>
              <a:t>System component interactions  links</a:t>
            </a:r>
          </a:p>
        </p:txBody>
      </p:sp>
      <p:sp>
        <p:nvSpPr>
          <p:cNvPr id="4" name="Slide Number Placeholder 3"/>
          <p:cNvSpPr>
            <a:spLocks noGrp="1"/>
          </p:cNvSpPr>
          <p:nvPr>
            <p:ph type="sldNum" sz="quarter" idx="12"/>
          </p:nvPr>
        </p:nvSpPr>
        <p:spPr/>
        <p:txBody>
          <a:bodyPr/>
          <a:lstStyle/>
          <a:p>
            <a:fld id="{8B3F4376-482D-423B-BD74-FEED3167A367}" type="slidenum">
              <a:rPr lang="en-GB" smtClean="0"/>
              <a:pPr/>
              <a:t>9</a:t>
            </a:fld>
            <a:endParaRPr lang="en-GB"/>
          </a:p>
        </p:txBody>
      </p:sp>
      <p:pic>
        <p:nvPicPr>
          <p:cNvPr id="5" name="Picture 9" descr="protnet"/>
          <p:cNvPicPr>
            <a:picLocks noChangeAspect="1" noChangeArrowheads="1"/>
          </p:cNvPicPr>
          <p:nvPr/>
        </p:nvPicPr>
        <p:blipFill>
          <a:blip r:embed="rId2" cstate="print"/>
          <a:srcRect/>
          <a:stretch>
            <a:fillRect/>
          </a:stretch>
        </p:blipFill>
        <p:spPr bwMode="auto">
          <a:xfrm>
            <a:off x="827584" y="3284984"/>
            <a:ext cx="3024336" cy="3055768"/>
          </a:xfrm>
          <a:prstGeom prst="rect">
            <a:avLst/>
          </a:prstGeom>
          <a:noFill/>
          <a:ln w="9525">
            <a:noFill/>
            <a:miter lim="800000"/>
            <a:headEnd/>
            <a:tailEnd/>
          </a:ln>
        </p:spPr>
      </p:pic>
      <p:pic>
        <p:nvPicPr>
          <p:cNvPr id="6" name="Picture 4" descr="Mac95"/>
          <p:cNvPicPr>
            <a:picLocks noChangeAspect="1" noChangeArrowheads="1"/>
          </p:cNvPicPr>
          <p:nvPr/>
        </p:nvPicPr>
        <p:blipFill>
          <a:blip r:embed="rId3" cstate="print"/>
          <a:srcRect/>
          <a:stretch>
            <a:fillRect/>
          </a:stretch>
        </p:blipFill>
        <p:spPr bwMode="auto">
          <a:xfrm>
            <a:off x="4932040" y="3861048"/>
            <a:ext cx="2663825" cy="1879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1245</TotalTime>
  <Words>2463</Words>
  <Application>Microsoft Office PowerPoint</Application>
  <PresentationFormat>On-screen Show (4:3)</PresentationFormat>
  <Paragraphs>463</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Apex</vt:lpstr>
      <vt:lpstr>Equation</vt:lpstr>
      <vt:lpstr>Microsoft Equation 3.0</vt:lpstr>
      <vt:lpstr>Network Analysis of Large-Scale software systems</vt:lpstr>
      <vt:lpstr>Overview</vt:lpstr>
      <vt:lpstr>Large-scale software</vt:lpstr>
      <vt:lpstr>Object oriented software</vt:lpstr>
      <vt:lpstr>Software as a network</vt:lpstr>
      <vt:lpstr>Software as a network</vt:lpstr>
      <vt:lpstr>Networks</vt:lpstr>
      <vt:lpstr>Network analysis</vt:lpstr>
      <vt:lpstr>Systems as networks</vt:lpstr>
      <vt:lpstr>Functional importance</vt:lpstr>
      <vt:lpstr>Structure – function relationships</vt:lpstr>
      <vt:lpstr>Software network analysis  to support functional  re-engineering</vt:lpstr>
      <vt:lpstr>Network analysis of software</vt:lpstr>
      <vt:lpstr>Functionally important method calls</vt:lpstr>
      <vt:lpstr>Functionally important method calls</vt:lpstr>
      <vt:lpstr>Testing functional importance</vt:lpstr>
      <vt:lpstr>Network metrics for software</vt:lpstr>
      <vt:lpstr>Network metrics for software</vt:lpstr>
      <vt:lpstr>Network metrics for software</vt:lpstr>
      <vt:lpstr>Prediction of functional importance</vt:lpstr>
      <vt:lpstr>Local dynamic network analysis  to assess joint design &amp; implementation quality  of the software</vt:lpstr>
      <vt:lpstr>Method stereotypes</vt:lpstr>
      <vt:lpstr>Implementation of methods</vt:lpstr>
      <vt:lpstr>Local dynamic behaviour</vt:lpstr>
      <vt:lpstr>Dynamic behaviour and method stereotypes</vt:lpstr>
      <vt:lpstr>The analysed software</vt:lpstr>
      <vt:lpstr>Comparing distributions</vt:lpstr>
      <vt:lpstr>Comparing software</vt:lpstr>
      <vt:lpstr>Comparing method stereotypes – same stereotype across software</vt:lpstr>
      <vt:lpstr>Comparing method stereotypes – same stereotype across software</vt:lpstr>
      <vt:lpstr>Comparing method stereotypes – different stereotypes same software</vt:lpstr>
      <vt:lpstr>Assessing design &amp; implementation quality</vt:lpstr>
      <vt:lpstr>The usefulness of method communities for software engineering</vt:lpstr>
      <vt:lpstr>Network communities</vt:lpstr>
      <vt:lpstr>Method communities</vt:lpstr>
      <vt:lpstr>Community detection</vt:lpstr>
      <vt:lpstr>Software data</vt:lpstr>
      <vt:lpstr>What is associated with method communities?</vt:lpstr>
      <vt:lpstr>Community preservation</vt:lpstr>
      <vt:lpstr>Usefulness of method communities</vt:lpstr>
      <vt:lpstr>Software as an experimental model for complex network analysis</vt:lpstr>
      <vt:lpstr>Software as a model for network analysis</vt:lpstr>
      <vt:lpstr>Network experiments</vt:lpstr>
      <vt:lpstr>Network experiments</vt:lpstr>
      <vt:lpstr>Evaluation &amp; validation of network analysis methods</vt:lpstr>
      <vt:lpstr>Opportunities</vt:lpstr>
      <vt:lpstr>Summary</vt:lpstr>
      <vt:lpstr>Acknowledgements</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Analysis of Large-Scale software systems</dc:title>
  <dc:creator>Peter Andras</dc:creator>
  <cp:lastModifiedBy>Peter</cp:lastModifiedBy>
  <cp:revision>53</cp:revision>
  <dcterms:created xsi:type="dcterms:W3CDTF">2013-02-05T19:33:10Z</dcterms:created>
  <dcterms:modified xsi:type="dcterms:W3CDTF">2015-02-24T14:57:09Z</dcterms:modified>
</cp:coreProperties>
</file>