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1"/>
  </p:notesMasterIdLst>
  <p:sldIdLst>
    <p:sldId id="256" r:id="rId2"/>
    <p:sldId id="257" r:id="rId3"/>
    <p:sldId id="258" r:id="rId4"/>
    <p:sldId id="259" r:id="rId5"/>
    <p:sldId id="260" r:id="rId6"/>
    <p:sldId id="261" r:id="rId7"/>
    <p:sldId id="298"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99" r:id="rId21"/>
    <p:sldId id="274" r:id="rId22"/>
    <p:sldId id="275" r:id="rId23"/>
    <p:sldId id="276" r:id="rId24"/>
    <p:sldId id="277" r:id="rId25"/>
    <p:sldId id="300" r:id="rId26"/>
    <p:sldId id="278" r:id="rId27"/>
    <p:sldId id="301" r:id="rId28"/>
    <p:sldId id="279" r:id="rId29"/>
    <p:sldId id="280" r:id="rId30"/>
    <p:sldId id="281" r:id="rId31"/>
    <p:sldId id="302" r:id="rId32"/>
    <p:sldId id="282" r:id="rId33"/>
    <p:sldId id="283" r:id="rId34"/>
    <p:sldId id="284" r:id="rId35"/>
    <p:sldId id="285" r:id="rId36"/>
    <p:sldId id="303" r:id="rId37"/>
    <p:sldId id="286" r:id="rId38"/>
    <p:sldId id="304" r:id="rId39"/>
    <p:sldId id="305" r:id="rId40"/>
    <p:sldId id="287" r:id="rId41"/>
    <p:sldId id="288" r:id="rId42"/>
    <p:sldId id="289" r:id="rId43"/>
    <p:sldId id="290" r:id="rId44"/>
    <p:sldId id="291" r:id="rId45"/>
    <p:sldId id="315" r:id="rId46"/>
    <p:sldId id="292" r:id="rId47"/>
    <p:sldId id="293" r:id="rId48"/>
    <p:sldId id="311" r:id="rId49"/>
    <p:sldId id="312" r:id="rId50"/>
    <p:sldId id="294" r:id="rId51"/>
    <p:sldId id="295" r:id="rId52"/>
    <p:sldId id="313" r:id="rId53"/>
    <p:sldId id="306" r:id="rId54"/>
    <p:sldId id="307" r:id="rId55"/>
    <p:sldId id="314" r:id="rId56"/>
    <p:sldId id="308" r:id="rId57"/>
    <p:sldId id="309" r:id="rId58"/>
    <p:sldId id="316" r:id="rId59"/>
    <p:sldId id="310" r:id="rId6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8" d="100"/>
          <a:sy n="78" d="100"/>
        </p:scale>
        <p:origin x="-278"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8179054-F700-4ED2-A5F8-042647CE721D}" type="datetimeFigureOut">
              <a:rPr lang="en-US"/>
              <a:pPr>
                <a:defRPr/>
              </a:pPr>
              <a:t>4/30/2009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B53AC03-C814-4891-8AF9-0DB1611DD644}"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Freeform 6"/>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5"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6" name="Date Placeholder 29"/>
          <p:cNvSpPr>
            <a:spLocks noGrp="1"/>
          </p:cNvSpPr>
          <p:nvPr>
            <p:ph type="dt" sz="half" idx="10"/>
          </p:nvPr>
        </p:nvSpPr>
        <p:spPr/>
        <p:txBody>
          <a:bodyPr/>
          <a:lstStyle>
            <a:lvl1pPr>
              <a:defRPr/>
            </a:lvl1pPr>
          </a:lstStyle>
          <a:p>
            <a:pPr>
              <a:defRPr/>
            </a:pPr>
            <a:fld id="{3DD75C8B-37E9-4324-B23E-6832A3A463CE}" type="datetime1">
              <a:rPr lang="en-US"/>
              <a:pPr>
                <a:defRPr/>
              </a:pPr>
              <a:t>4/30/2009</a:t>
            </a:fld>
            <a:endParaRPr lang="en-GB"/>
          </a:p>
        </p:txBody>
      </p:sp>
      <p:sp>
        <p:nvSpPr>
          <p:cNvPr id="7" name="Footer Placeholder 18"/>
          <p:cNvSpPr>
            <a:spLocks noGrp="1"/>
          </p:cNvSpPr>
          <p:nvPr>
            <p:ph type="ftr" sz="quarter" idx="11"/>
          </p:nvPr>
        </p:nvSpPr>
        <p:spPr/>
        <p:txBody>
          <a:bodyPr/>
          <a:lstStyle>
            <a:lvl1pPr>
              <a:defRPr/>
            </a:lvl1pPr>
          </a:lstStyle>
          <a:p>
            <a:pPr>
              <a:defRPr/>
            </a:pPr>
            <a:endParaRPr lang="en-GB"/>
          </a:p>
        </p:txBody>
      </p:sp>
      <p:sp>
        <p:nvSpPr>
          <p:cNvPr id="8" name="Slide Number Placeholder 26"/>
          <p:cNvSpPr>
            <a:spLocks noGrp="1"/>
          </p:cNvSpPr>
          <p:nvPr>
            <p:ph type="sldNum" sz="quarter" idx="12"/>
          </p:nvPr>
        </p:nvSpPr>
        <p:spPr/>
        <p:txBody>
          <a:bodyPr/>
          <a:lstStyle>
            <a:lvl1pPr>
              <a:defRPr/>
            </a:lvl1pPr>
          </a:lstStyle>
          <a:p>
            <a:pPr>
              <a:defRPr/>
            </a:pPr>
            <a:fld id="{9C756010-B97B-44BD-B91E-094696AC341A}"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508C78D-7FAC-4395-AD0C-CC0262933971}" type="datetime1">
              <a:rPr lang="en-US"/>
              <a:pPr>
                <a:defRPr/>
              </a:pPr>
              <a:t>4/30/2009</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D6B78B7C-DEE6-47E1-9612-22B3B1423756}"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11D9072-8293-462D-BF47-05C0F8FE6800}" type="datetime1">
              <a:rPr lang="en-US"/>
              <a:pPr>
                <a:defRPr/>
              </a:pPr>
              <a:t>4/30/2009</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F0983A37-144E-4501-BD02-A503C845E1F0}"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7D89A82-2575-44FE-9E2D-C8DEFA989C60}" type="datetime1">
              <a:rPr lang="en-US"/>
              <a:pPr>
                <a:defRPr/>
              </a:pPr>
              <a:t>4/30/2009</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3DC805FA-B28F-4A5E-B672-5B93F0922C14}"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Freeform 6"/>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5"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D28C6C90-919A-4896-A9BF-AFC9CB368DA0}" type="datetime1">
              <a:rPr lang="en-US"/>
              <a:pPr>
                <a:defRPr/>
              </a:pPr>
              <a:t>4/30/2009</a:t>
            </a:fld>
            <a:endParaRPr lang="en-GB"/>
          </a:p>
        </p:txBody>
      </p:sp>
      <p:sp>
        <p:nvSpPr>
          <p:cNvPr id="7" name="Footer Placeholder 4"/>
          <p:cNvSpPr>
            <a:spLocks noGrp="1"/>
          </p:cNvSpPr>
          <p:nvPr>
            <p:ph type="ftr" sz="quarter" idx="11"/>
          </p:nvPr>
        </p:nvSpPr>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62CC79AB-5B8F-48E8-94FA-8AED4CF5541F}"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8F1BEBC7-7601-4F95-A8A9-3810FFF25CAE}" type="datetime1">
              <a:rPr lang="en-US"/>
              <a:pPr>
                <a:defRPr/>
              </a:pPr>
              <a:t>4/30/2009</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EFFE35E9-6616-4BA9-BC7F-3FA0850F3B42}"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8BC6AF35-9DF4-4552-B94D-49653375AC67}" type="datetime1">
              <a:rPr lang="en-US"/>
              <a:pPr>
                <a:defRPr/>
              </a:pPr>
              <a:t>4/30/2009</a:t>
            </a:fld>
            <a:endParaRPr lang="en-GB"/>
          </a:p>
        </p:txBody>
      </p:sp>
      <p:sp>
        <p:nvSpPr>
          <p:cNvPr id="8" name="Footer Placeholder 7"/>
          <p:cNvSpPr>
            <a:spLocks noGrp="1"/>
          </p:cNvSpPr>
          <p:nvPr>
            <p:ph type="ftr" sz="quarter" idx="11"/>
          </p:nvPr>
        </p:nvSpPr>
        <p:spPr/>
        <p:txBody>
          <a:bodyPr/>
          <a:lstStyle>
            <a:lvl1pPr>
              <a:defRPr/>
            </a:lvl1pPr>
          </a:lstStyle>
          <a:p>
            <a:pPr>
              <a:defRPr/>
            </a:pPr>
            <a:endParaRPr lang="en-GB"/>
          </a:p>
        </p:txBody>
      </p:sp>
      <p:sp>
        <p:nvSpPr>
          <p:cNvPr id="9" name="Slide Number Placeholder 8"/>
          <p:cNvSpPr>
            <a:spLocks noGrp="1"/>
          </p:cNvSpPr>
          <p:nvPr>
            <p:ph type="sldNum" sz="quarter" idx="12"/>
          </p:nvPr>
        </p:nvSpPr>
        <p:spPr/>
        <p:txBody>
          <a:bodyPr/>
          <a:lstStyle>
            <a:lvl1pPr>
              <a:defRPr/>
            </a:lvl1pPr>
          </a:lstStyle>
          <a:p>
            <a:pPr>
              <a:defRPr/>
            </a:pPr>
            <a:fld id="{1D8D8887-79EA-499D-A5F5-E6249F4101E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11CC2C78-37A9-48B2-9575-7C7E8F8FC522}" type="datetime1">
              <a:rPr lang="en-US"/>
              <a:pPr>
                <a:defRPr/>
              </a:pPr>
              <a:t>4/30/2009</a:t>
            </a:fld>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EBB4E623-A9DE-4D5C-B03B-FB3DDA3A9406}"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FD59523-C6DF-442A-ADDC-DF36091BFFA4}" type="datetime1">
              <a:rPr lang="en-US"/>
              <a:pPr>
                <a:defRPr/>
              </a:pPr>
              <a:t>4/30/2009</a:t>
            </a:fld>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CC1EEB64-0BDC-4499-B401-67328381EC35}"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45FB3798-9FF2-4E43-8B8B-E26844D78537}" type="datetime1">
              <a:rPr lang="en-US"/>
              <a:pPr>
                <a:defRPr/>
              </a:pPr>
              <a:t>4/30/2009</a:t>
            </a:fld>
            <a:endParaRPr lang="en-GB"/>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B1B0C824-B1D1-474C-B6E5-4A952CC42E0C}"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97F46CEA-7B53-4501-B3D6-A8CDE6BF3036}" type="datetime1">
              <a:rPr lang="en-US"/>
              <a:pPr>
                <a:defRPr/>
              </a:pPr>
              <a:t>4/30/2009</a:t>
            </a:fld>
            <a:endParaRPr lang="en-GB"/>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p:txBody>
          <a:bodyPr/>
          <a:lstStyle>
            <a:lvl1pPr>
              <a:defRPr/>
            </a:lvl1pPr>
          </a:lstStyle>
          <a:p>
            <a:pPr>
              <a:defRPr/>
            </a:pPr>
            <a:fld id="{CCFF6C06-A19D-4B71-AE5F-9659672990EB}"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C59ED589-C2A9-464B-B011-B99AB7AC7B5A}" type="datetime1">
              <a:rPr lang="en-US"/>
              <a:pPr>
                <a:defRPr/>
              </a:pPr>
              <a:t>4/30/2009</a:t>
            </a:fld>
            <a:endParaRPr lang="en-GB"/>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en-GB"/>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D5B91559-55A2-42B4-8CB7-C138836DC234}" type="slidenum">
              <a:rPr lang="en-GB"/>
              <a:pPr>
                <a:defRPr/>
              </a:pPr>
              <a:t>‹#›</a:t>
            </a:fld>
            <a:endParaRPr lang="en-GB"/>
          </a:p>
        </p:txBody>
      </p:sp>
    </p:spTree>
  </p:cSld>
  <p:clrMap bg1="dk1" tx1="lt1" bg2="dk2" tx2="lt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74" r:id="rId5"/>
    <p:sldLayoutId id="2147483669" r:id="rId6"/>
    <p:sldLayoutId id="2147483668" r:id="rId7"/>
    <p:sldLayoutId id="2147483675" r:id="rId8"/>
    <p:sldLayoutId id="2147483676" r:id="rId9"/>
    <p:sldLayoutId id="2147483667" r:id="rId10"/>
    <p:sldLayoutId id="2147483666" r:id="rId11"/>
  </p:sldLayoutIdLst>
  <p:hf hdr="0" ftr="0" dt="0"/>
  <p:txStyles>
    <p:title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Franklin Gothic Book" pitchFamily="34" charset="0"/>
        </a:defRPr>
      </a:lvl2pPr>
      <a:lvl3pPr algn="l" rtl="0" eaLnBrk="0" fontAlgn="base" hangingPunct="0">
        <a:spcBef>
          <a:spcPct val="0"/>
        </a:spcBef>
        <a:spcAft>
          <a:spcPct val="0"/>
        </a:spcAft>
        <a:defRPr sz="4600">
          <a:solidFill>
            <a:schemeClr val="tx1"/>
          </a:solidFill>
          <a:latin typeface="Franklin Gothic Book" pitchFamily="34" charset="0"/>
        </a:defRPr>
      </a:lvl3pPr>
      <a:lvl4pPr algn="l" rtl="0" eaLnBrk="0" fontAlgn="base" hangingPunct="0">
        <a:spcBef>
          <a:spcPct val="0"/>
        </a:spcBef>
        <a:spcAft>
          <a:spcPct val="0"/>
        </a:spcAft>
        <a:defRPr sz="4600">
          <a:solidFill>
            <a:schemeClr val="tx1"/>
          </a:solidFill>
          <a:latin typeface="Franklin Gothic Book" pitchFamily="34" charset="0"/>
        </a:defRPr>
      </a:lvl4pPr>
      <a:lvl5pPr algn="l" rtl="0" eaLnBrk="0" fontAlgn="base" hangingPunct="0">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071546"/>
            <a:ext cx="6480048" cy="2301240"/>
          </a:xfrm>
        </p:spPr>
        <p:txBody>
          <a:bodyPr>
            <a:normAutofit/>
          </a:bodyPr>
          <a:lstStyle/>
          <a:p>
            <a:pPr eaLnBrk="1" fontAlgn="auto" hangingPunct="1">
              <a:spcAft>
                <a:spcPts val="0"/>
              </a:spcAft>
              <a:defRPr/>
            </a:pPr>
            <a:r>
              <a:rPr lang="en-GB" smtClean="0"/>
              <a:t>Research: metrics, quality, and management</a:t>
            </a:r>
            <a:endParaRPr lang="en-GB"/>
          </a:p>
        </p:txBody>
      </p:sp>
      <p:sp>
        <p:nvSpPr>
          <p:cNvPr id="14338" name="Subtitle 2"/>
          <p:cNvSpPr>
            <a:spLocks noGrp="1"/>
          </p:cNvSpPr>
          <p:nvPr>
            <p:ph type="subTitle" idx="1"/>
          </p:nvPr>
        </p:nvSpPr>
        <p:spPr>
          <a:xfrm>
            <a:off x="571500" y="3214688"/>
            <a:ext cx="6480175" cy="1752600"/>
          </a:xfrm>
        </p:spPr>
        <p:txBody>
          <a:bodyPr/>
          <a:lstStyle/>
          <a:p>
            <a:pPr eaLnBrk="1" hangingPunct="1"/>
            <a:r>
              <a:rPr lang="en-GB" smtClean="0"/>
              <a:t>Peter Andras</a:t>
            </a:r>
          </a:p>
          <a:p>
            <a:pPr eaLnBrk="1" hangingPunct="1"/>
            <a:r>
              <a:rPr lang="en-GB" smtClean="0"/>
              <a:t>School of Computing Science</a:t>
            </a:r>
          </a:p>
          <a:p>
            <a:pPr eaLnBrk="1" hangingPunct="1"/>
            <a:r>
              <a:rPr lang="en-GB" smtClean="0"/>
              <a:t>Newcastle University</a:t>
            </a:r>
          </a:p>
          <a:p>
            <a:pPr eaLnBrk="1" hangingPunct="1"/>
            <a:r>
              <a:rPr lang="en-GB" smtClean="0"/>
              <a:t>peter.andras@ncl.ac.uk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en-GB" smtClean="0"/>
              <a:t>Normalisation</a:t>
            </a:r>
          </a:p>
        </p:txBody>
      </p:sp>
      <p:sp>
        <p:nvSpPr>
          <p:cNvPr id="3" name="Content Placeholder 2"/>
          <p:cNvSpPr>
            <a:spLocks noGrp="1"/>
          </p:cNvSpPr>
          <p:nvPr>
            <p:ph idx="1"/>
          </p:nvPr>
        </p:nvSpPr>
        <p:spPr/>
        <p:txBody>
          <a:bodyPr>
            <a:normAutofit fontScale="92500" lnSpcReduction="20000"/>
          </a:bodyPr>
          <a:lstStyle/>
          <a:p>
            <a:pPr marL="420624" indent="-384048" eaLnBrk="1" fontAlgn="auto" hangingPunct="1">
              <a:spcAft>
                <a:spcPts val="0"/>
              </a:spcAft>
              <a:buFont typeface="Wingdings 2"/>
              <a:buChar char=""/>
              <a:defRPr/>
            </a:pPr>
            <a:r>
              <a:rPr lang="en-GB" dirty="0" smtClean="0"/>
              <a:t>Considering most sciences the underlying generic pattern of publication and citation metrics is very similar – e.g. all follow power law distributions</a:t>
            </a:r>
          </a:p>
          <a:p>
            <a:pPr marL="420624" indent="-384048" eaLnBrk="1" fontAlgn="auto" hangingPunct="1">
              <a:spcAft>
                <a:spcPts val="0"/>
              </a:spcAft>
              <a:buFont typeface="Wingdings 2"/>
              <a:buChar char=""/>
              <a:defRPr/>
            </a:pPr>
            <a:r>
              <a:rPr lang="en-GB" dirty="0" smtClean="0"/>
              <a:t>Normalised metrics:</a:t>
            </a:r>
          </a:p>
          <a:p>
            <a:pPr marL="722376" lvl="1" indent="-274320" eaLnBrk="1" fontAlgn="auto" hangingPunct="1">
              <a:spcAft>
                <a:spcPts val="0"/>
              </a:spcAft>
              <a:buFont typeface="Wingdings 2"/>
              <a:buChar char=""/>
              <a:defRPr/>
            </a:pPr>
            <a:r>
              <a:rPr lang="en-GB" dirty="0" smtClean="0"/>
              <a:t>Leiden research metrics centre – raw metrics are divided by domain specific parameters to make them comparable across subjects</a:t>
            </a:r>
          </a:p>
          <a:p>
            <a:pPr marL="722376" lvl="1" indent="-274320" eaLnBrk="1" fontAlgn="auto" hangingPunct="1">
              <a:spcAft>
                <a:spcPts val="0"/>
              </a:spcAft>
              <a:buFont typeface="Wingdings 2"/>
              <a:buChar char=""/>
              <a:defRPr/>
            </a:pPr>
            <a:r>
              <a:rPr lang="en-GB" dirty="0" smtClean="0"/>
              <a:t>Domain specific parameters are calculated by analysing domain specific journals and papers (from high impact multi-domain journals) – journal classification</a:t>
            </a:r>
            <a:endParaRPr lang="en-GB" dirty="0"/>
          </a:p>
        </p:txBody>
      </p:sp>
      <p:sp>
        <p:nvSpPr>
          <p:cNvPr id="4" name="Slide Number Placeholder 3"/>
          <p:cNvSpPr>
            <a:spLocks noGrp="1"/>
          </p:cNvSpPr>
          <p:nvPr>
            <p:ph type="sldNum" sz="quarter" idx="12"/>
          </p:nvPr>
        </p:nvSpPr>
        <p:spPr/>
        <p:txBody>
          <a:bodyPr/>
          <a:lstStyle/>
          <a:p>
            <a:pPr>
              <a:defRPr/>
            </a:pPr>
            <a:fld id="{BF1EE64F-A370-4889-AAC4-E1CD0E154743}" type="slidenum">
              <a:rPr lang="en-GB"/>
              <a:pPr>
                <a:defRPr/>
              </a:pPr>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GB" smtClean="0"/>
              <a:t>Domain nature</a:t>
            </a:r>
          </a:p>
        </p:txBody>
      </p:sp>
      <p:sp>
        <p:nvSpPr>
          <p:cNvPr id="3" name="Content Placeholder 2"/>
          <p:cNvSpPr>
            <a:spLocks noGrp="1"/>
          </p:cNvSpPr>
          <p:nvPr>
            <p:ph idx="1"/>
          </p:nvPr>
        </p:nvSpPr>
        <p:spPr/>
        <p:txBody>
          <a:bodyPr>
            <a:normAutofit fontScale="92500"/>
          </a:bodyPr>
          <a:lstStyle/>
          <a:p>
            <a:pPr marL="420624" indent="-384048" eaLnBrk="1" fontAlgn="auto" hangingPunct="1">
              <a:spcAft>
                <a:spcPts val="0"/>
              </a:spcAft>
              <a:buFont typeface="Wingdings 2"/>
              <a:buChar char=""/>
              <a:defRPr/>
            </a:pPr>
            <a:r>
              <a:rPr lang="en-GB" dirty="0" smtClean="0"/>
              <a:t>Domain specific public opinion</a:t>
            </a:r>
          </a:p>
          <a:p>
            <a:pPr marL="722376" lvl="1" indent="-274320" eaLnBrk="1" fontAlgn="auto" hangingPunct="1">
              <a:spcAft>
                <a:spcPts val="0"/>
              </a:spcAft>
              <a:buFont typeface="Wingdings 2"/>
              <a:buChar char=""/>
              <a:defRPr/>
            </a:pPr>
            <a:r>
              <a:rPr lang="en-GB" dirty="0" smtClean="0"/>
              <a:t>How are new results presented</a:t>
            </a:r>
          </a:p>
          <a:p>
            <a:pPr marL="722376" lvl="1" indent="-274320" eaLnBrk="1" fontAlgn="auto" hangingPunct="1">
              <a:spcAft>
                <a:spcPts val="0"/>
              </a:spcAft>
              <a:buFont typeface="Wingdings 2"/>
              <a:buChar char=""/>
              <a:defRPr/>
            </a:pPr>
            <a:r>
              <a:rPr lang="en-GB" dirty="0" smtClean="0"/>
              <a:t>How are they discussed</a:t>
            </a:r>
          </a:p>
          <a:p>
            <a:pPr marL="722376" lvl="1" indent="-274320" eaLnBrk="1" fontAlgn="auto" hangingPunct="1">
              <a:spcAft>
                <a:spcPts val="0"/>
              </a:spcAft>
              <a:buFont typeface="Wingdings 2"/>
              <a:buChar char=""/>
              <a:defRPr/>
            </a:pPr>
            <a:r>
              <a:rPr lang="en-GB" dirty="0" smtClean="0"/>
              <a:t>How are they referenced</a:t>
            </a:r>
          </a:p>
          <a:p>
            <a:pPr marL="722376" lvl="1" indent="-274320" eaLnBrk="1" fontAlgn="auto" hangingPunct="1">
              <a:spcAft>
                <a:spcPts val="0"/>
              </a:spcAft>
              <a:buFont typeface="Wingdings 2"/>
              <a:buChar char=""/>
              <a:defRPr/>
            </a:pPr>
            <a:r>
              <a:rPr lang="en-GB" dirty="0" smtClean="0"/>
              <a:t>What are the primary and preferred venues</a:t>
            </a:r>
          </a:p>
          <a:p>
            <a:pPr marL="722376" lvl="1" indent="-274320" eaLnBrk="1" fontAlgn="auto" hangingPunct="1">
              <a:spcAft>
                <a:spcPts val="0"/>
              </a:spcAft>
              <a:buFont typeface="Wingdings 2"/>
              <a:buChar char=""/>
              <a:defRPr/>
            </a:pPr>
            <a:r>
              <a:rPr lang="en-GB" dirty="0" smtClean="0"/>
              <a:t>How is reputation established and maintained – for individuals, groups and institutes</a:t>
            </a:r>
          </a:p>
          <a:p>
            <a:pPr marL="722376" lvl="1" indent="-274320" eaLnBrk="1" fontAlgn="auto" hangingPunct="1">
              <a:spcAft>
                <a:spcPts val="0"/>
              </a:spcAft>
              <a:buFont typeface="Wingdings 2"/>
              <a:buChar char=""/>
              <a:defRPr/>
            </a:pPr>
            <a:r>
              <a:rPr lang="en-GB" dirty="0" smtClean="0"/>
              <a:t>How is the socio-dynamics of the domain</a:t>
            </a:r>
          </a:p>
          <a:p>
            <a:pPr marL="722376" lvl="1" indent="-274320" eaLnBrk="1" fontAlgn="auto" hangingPunct="1">
              <a:spcAft>
                <a:spcPts val="0"/>
              </a:spcAft>
              <a:buFont typeface="Wingdings 2"/>
              <a:buChar char=""/>
              <a:defRPr/>
            </a:pPr>
            <a:r>
              <a:rPr lang="en-GB" dirty="0" smtClean="0"/>
              <a:t>What are the ways of ‘experimental’ validation</a:t>
            </a:r>
          </a:p>
          <a:p>
            <a:pPr marL="420624" indent="-384048" eaLnBrk="1" fontAlgn="auto" hangingPunct="1">
              <a:spcAft>
                <a:spcPts val="0"/>
              </a:spcAft>
              <a:buFont typeface="Wingdings 2"/>
              <a:buChar char=""/>
              <a:defRPr/>
            </a:pPr>
            <a:endParaRPr lang="en-GB" dirty="0"/>
          </a:p>
        </p:txBody>
      </p:sp>
      <p:sp>
        <p:nvSpPr>
          <p:cNvPr id="4" name="Slide Number Placeholder 3"/>
          <p:cNvSpPr>
            <a:spLocks noGrp="1"/>
          </p:cNvSpPr>
          <p:nvPr>
            <p:ph type="sldNum" sz="quarter" idx="12"/>
          </p:nvPr>
        </p:nvSpPr>
        <p:spPr/>
        <p:txBody>
          <a:bodyPr/>
          <a:lstStyle/>
          <a:p>
            <a:pPr>
              <a:defRPr/>
            </a:pPr>
            <a:fld id="{057067DA-489A-4B23-B8E2-154E4984C841}" type="slidenum">
              <a:rPr lang="en-GB"/>
              <a:pPr>
                <a:defRPr/>
              </a:pPr>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GB" smtClean="0"/>
              <a:t>Distortion factors</a:t>
            </a:r>
          </a:p>
        </p:txBody>
      </p:sp>
      <p:sp>
        <p:nvSpPr>
          <p:cNvPr id="3" name="Content Placeholder 2"/>
          <p:cNvSpPr>
            <a:spLocks noGrp="1"/>
          </p:cNvSpPr>
          <p:nvPr>
            <p:ph idx="1"/>
          </p:nvPr>
        </p:nvSpPr>
        <p:spPr/>
        <p:txBody>
          <a:bodyPr>
            <a:normAutofit fontScale="92500" lnSpcReduction="20000"/>
          </a:bodyPr>
          <a:lstStyle/>
          <a:p>
            <a:pPr marL="420624" indent="-384048" eaLnBrk="1" fontAlgn="auto" hangingPunct="1">
              <a:spcAft>
                <a:spcPts val="0"/>
              </a:spcAft>
              <a:buFont typeface="Wingdings 2"/>
              <a:buChar char=""/>
              <a:defRPr/>
            </a:pPr>
            <a:r>
              <a:rPr lang="en-GB" dirty="0" smtClean="0"/>
              <a:t>Review papers – very highly cited</a:t>
            </a:r>
          </a:p>
          <a:p>
            <a:pPr marL="420624" indent="-384048" eaLnBrk="1" fontAlgn="auto" hangingPunct="1">
              <a:spcAft>
                <a:spcPts val="0"/>
              </a:spcAft>
              <a:buFont typeface="Wingdings 2"/>
              <a:buChar char=""/>
              <a:defRPr/>
            </a:pPr>
            <a:r>
              <a:rPr lang="en-GB" dirty="0" smtClean="0"/>
              <a:t>Methods papers – most highly cited</a:t>
            </a:r>
          </a:p>
          <a:p>
            <a:pPr marL="420624" indent="-384048" eaLnBrk="1" fontAlgn="auto" hangingPunct="1">
              <a:spcAft>
                <a:spcPts val="0"/>
              </a:spcAft>
              <a:buFont typeface="Wingdings 2"/>
              <a:buChar char=""/>
              <a:defRPr/>
            </a:pPr>
            <a:r>
              <a:rPr lang="en-GB" dirty="0" smtClean="0"/>
              <a:t>Self-citations – important at low counts, ignorable above medium counts (domain specific counts)</a:t>
            </a:r>
          </a:p>
          <a:p>
            <a:pPr marL="420624" indent="-384048" eaLnBrk="1" fontAlgn="auto" hangingPunct="1">
              <a:spcAft>
                <a:spcPts val="0"/>
              </a:spcAft>
              <a:buFont typeface="Wingdings 2"/>
              <a:buChar char=""/>
              <a:defRPr/>
            </a:pPr>
            <a:r>
              <a:rPr lang="en-GB" dirty="0" smtClean="0"/>
              <a:t>Networking – citation cliques</a:t>
            </a:r>
          </a:p>
          <a:p>
            <a:pPr marL="420624" indent="-384048" eaLnBrk="1" fontAlgn="auto" hangingPunct="1">
              <a:spcAft>
                <a:spcPts val="0"/>
              </a:spcAft>
              <a:buFont typeface="Wingdings 2"/>
              <a:buChar char=""/>
              <a:defRPr/>
            </a:pPr>
            <a:r>
              <a:rPr lang="en-GB" dirty="0" smtClean="0"/>
              <a:t>Spinning – relatively many highly cited papers contain high claims that are refuted in relatively short time</a:t>
            </a:r>
          </a:p>
          <a:p>
            <a:pPr marL="420624" indent="-384048" eaLnBrk="1" fontAlgn="auto" hangingPunct="1">
              <a:spcAft>
                <a:spcPts val="0"/>
              </a:spcAft>
              <a:buFont typeface="Wingdings 2"/>
              <a:buChar char=""/>
              <a:defRPr/>
            </a:pPr>
            <a:r>
              <a:rPr lang="en-GB" dirty="0" smtClean="0"/>
              <a:t>‘Authority’ – unjustified benefits from already established authority status</a:t>
            </a:r>
            <a:endParaRPr lang="en-GB" dirty="0"/>
          </a:p>
        </p:txBody>
      </p:sp>
      <p:sp>
        <p:nvSpPr>
          <p:cNvPr id="4" name="Slide Number Placeholder 3"/>
          <p:cNvSpPr>
            <a:spLocks noGrp="1"/>
          </p:cNvSpPr>
          <p:nvPr>
            <p:ph type="sldNum" sz="quarter" idx="12"/>
          </p:nvPr>
        </p:nvSpPr>
        <p:spPr/>
        <p:txBody>
          <a:bodyPr/>
          <a:lstStyle/>
          <a:p>
            <a:pPr>
              <a:defRPr/>
            </a:pPr>
            <a:fld id="{438D406D-12B3-4127-95C2-3964FE4C8148}" type="slidenum">
              <a:rPr lang="en-GB"/>
              <a:pPr>
                <a:defRPr/>
              </a:pPr>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GB" smtClean="0"/>
              <a:t>Variability and noise</a:t>
            </a:r>
          </a:p>
        </p:txBody>
      </p:sp>
      <p:sp>
        <p:nvSpPr>
          <p:cNvPr id="26626" name="Content Placeholder 2"/>
          <p:cNvSpPr>
            <a:spLocks noGrp="1"/>
          </p:cNvSpPr>
          <p:nvPr>
            <p:ph idx="1"/>
          </p:nvPr>
        </p:nvSpPr>
        <p:spPr/>
        <p:txBody>
          <a:bodyPr/>
          <a:lstStyle/>
          <a:p>
            <a:pPr eaLnBrk="1" hangingPunct="1"/>
            <a:r>
              <a:rPr lang="en-GB" smtClean="0"/>
              <a:t>The metrics data may be highly variable – especially at individual or small group level, and also if too short time periods are considered</a:t>
            </a:r>
          </a:p>
          <a:p>
            <a:pPr eaLnBrk="1" hangingPunct="1"/>
            <a:r>
              <a:rPr lang="en-GB" smtClean="0"/>
              <a:t>Structural noise caused by the mechanisms of science – e.g. time to citations peak (domain specific)</a:t>
            </a:r>
          </a:p>
        </p:txBody>
      </p:sp>
      <p:sp>
        <p:nvSpPr>
          <p:cNvPr id="4" name="Slide Number Placeholder 3"/>
          <p:cNvSpPr>
            <a:spLocks noGrp="1"/>
          </p:cNvSpPr>
          <p:nvPr>
            <p:ph type="sldNum" sz="quarter" idx="12"/>
          </p:nvPr>
        </p:nvSpPr>
        <p:spPr/>
        <p:txBody>
          <a:bodyPr/>
          <a:lstStyle/>
          <a:p>
            <a:pPr>
              <a:defRPr/>
            </a:pPr>
            <a:fld id="{5469E46A-E688-4EF0-A07E-231E36E2092A}" type="slidenum">
              <a:rPr lang="en-GB"/>
              <a:pPr>
                <a:defRPr/>
              </a:pPr>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GB" smtClean="0"/>
              <a:t>Common research metrics</a:t>
            </a:r>
          </a:p>
        </p:txBody>
      </p:sp>
      <p:sp>
        <p:nvSpPr>
          <p:cNvPr id="3" name="Content Placeholder 2"/>
          <p:cNvSpPr>
            <a:spLocks noGrp="1"/>
          </p:cNvSpPr>
          <p:nvPr>
            <p:ph idx="1"/>
          </p:nvPr>
        </p:nvSpPr>
        <p:spPr/>
        <p:txBody>
          <a:bodyPr>
            <a:normAutofit fontScale="92500" lnSpcReduction="20000"/>
          </a:bodyPr>
          <a:lstStyle/>
          <a:p>
            <a:pPr marL="420624" indent="-384048" eaLnBrk="1" fontAlgn="auto" hangingPunct="1">
              <a:spcAft>
                <a:spcPts val="0"/>
              </a:spcAft>
              <a:buFont typeface="Wingdings 2"/>
              <a:buChar char=""/>
              <a:defRPr/>
            </a:pPr>
            <a:r>
              <a:rPr lang="en-GB" dirty="0" smtClean="0"/>
              <a:t>Publication and citation counts considering a time window</a:t>
            </a:r>
          </a:p>
          <a:p>
            <a:pPr marL="420624" indent="-384048" eaLnBrk="1" fontAlgn="auto" hangingPunct="1">
              <a:spcAft>
                <a:spcPts val="0"/>
              </a:spcAft>
              <a:buFont typeface="Wingdings 2"/>
              <a:buChar char=""/>
              <a:defRPr/>
            </a:pPr>
            <a:r>
              <a:rPr lang="en-GB" dirty="0" smtClean="0"/>
              <a:t>Individual and group level h-index / g-index</a:t>
            </a:r>
          </a:p>
          <a:p>
            <a:pPr marL="420624" indent="-384048" eaLnBrk="1" fontAlgn="auto" hangingPunct="1">
              <a:spcAft>
                <a:spcPts val="0"/>
              </a:spcAft>
              <a:buFont typeface="Wingdings 2"/>
              <a:buChar char=""/>
              <a:defRPr/>
            </a:pPr>
            <a:r>
              <a:rPr lang="en-GB" dirty="0" smtClean="0"/>
              <a:t>Patent counts and patent revenue value</a:t>
            </a:r>
          </a:p>
          <a:p>
            <a:pPr marL="420624" indent="-384048" eaLnBrk="1" fontAlgn="auto" hangingPunct="1">
              <a:spcAft>
                <a:spcPts val="0"/>
              </a:spcAft>
              <a:buFont typeface="Wingdings 2"/>
              <a:buChar char=""/>
              <a:defRPr/>
            </a:pPr>
            <a:r>
              <a:rPr lang="en-GB" dirty="0" smtClean="0"/>
              <a:t>Research funding value</a:t>
            </a:r>
          </a:p>
          <a:p>
            <a:pPr marL="420624" indent="-384048" eaLnBrk="1" fontAlgn="auto" hangingPunct="1">
              <a:spcAft>
                <a:spcPts val="0"/>
              </a:spcAft>
              <a:buFont typeface="Wingdings 2"/>
              <a:buChar char=""/>
              <a:defRPr/>
            </a:pPr>
            <a:r>
              <a:rPr lang="en-GB" dirty="0" smtClean="0"/>
              <a:t>Number of PhD students satisfying some quality minimum (e.g. submission of thesis on time, publication of journal paper)</a:t>
            </a:r>
          </a:p>
          <a:p>
            <a:pPr marL="420624" indent="-384048" eaLnBrk="1" fontAlgn="auto" hangingPunct="1">
              <a:spcAft>
                <a:spcPts val="0"/>
              </a:spcAft>
              <a:buFont typeface="Wingdings 2"/>
              <a:buChar char=""/>
              <a:defRPr/>
            </a:pPr>
            <a:r>
              <a:rPr lang="en-GB" dirty="0" smtClean="0"/>
              <a:t>Science esteem evaluation – measure of long term reputation management and networking ability</a:t>
            </a:r>
            <a:endParaRPr lang="en-GB" dirty="0"/>
          </a:p>
        </p:txBody>
      </p:sp>
      <p:sp>
        <p:nvSpPr>
          <p:cNvPr id="4" name="Slide Number Placeholder 3"/>
          <p:cNvSpPr>
            <a:spLocks noGrp="1"/>
          </p:cNvSpPr>
          <p:nvPr>
            <p:ph type="sldNum" sz="quarter" idx="12"/>
          </p:nvPr>
        </p:nvSpPr>
        <p:spPr/>
        <p:txBody>
          <a:bodyPr/>
          <a:lstStyle/>
          <a:p>
            <a:pPr>
              <a:defRPr/>
            </a:pPr>
            <a:fld id="{6B1E568A-20A3-4EB6-BA46-4084D91D6BA5}" type="slidenum">
              <a:rPr lang="en-GB"/>
              <a:pPr>
                <a:defRPr/>
              </a:pPr>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GB" smtClean="0"/>
              <a:t>Metrics and quality</a:t>
            </a:r>
          </a:p>
        </p:txBody>
      </p:sp>
      <p:sp>
        <p:nvSpPr>
          <p:cNvPr id="28674" name="Content Placeholder 2"/>
          <p:cNvSpPr>
            <a:spLocks noGrp="1"/>
          </p:cNvSpPr>
          <p:nvPr>
            <p:ph idx="1"/>
          </p:nvPr>
        </p:nvSpPr>
        <p:spPr/>
        <p:txBody>
          <a:bodyPr/>
          <a:lstStyle/>
          <a:p>
            <a:pPr eaLnBrk="1" hangingPunct="1"/>
            <a:r>
              <a:rPr lang="en-GB" smtClean="0"/>
              <a:t>How are metrics related to research quality of an individual / group / department / university ?</a:t>
            </a:r>
          </a:p>
          <a:p>
            <a:pPr eaLnBrk="1" hangingPunct="1"/>
            <a:r>
              <a:rPr lang="en-GB" smtClean="0"/>
              <a:t>Are metrics purely retrospective or do they have predictive value as well with respect to research quality ?</a:t>
            </a:r>
          </a:p>
          <a:p>
            <a:pPr eaLnBrk="1" hangingPunct="1"/>
            <a:endParaRPr lang="en-GB" smtClean="0"/>
          </a:p>
        </p:txBody>
      </p:sp>
      <p:sp>
        <p:nvSpPr>
          <p:cNvPr id="4" name="Slide Number Placeholder 3"/>
          <p:cNvSpPr>
            <a:spLocks noGrp="1"/>
          </p:cNvSpPr>
          <p:nvPr>
            <p:ph type="sldNum" sz="quarter" idx="12"/>
          </p:nvPr>
        </p:nvSpPr>
        <p:spPr/>
        <p:txBody>
          <a:bodyPr/>
          <a:lstStyle/>
          <a:p>
            <a:pPr>
              <a:defRPr/>
            </a:pPr>
            <a:fld id="{A36EA579-3553-4475-912F-D3CAB2FBF4B8}" type="slidenum">
              <a:rPr lang="en-GB"/>
              <a:pPr>
                <a:defRPr/>
              </a:pPr>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GB" smtClean="0"/>
              <a:t>Evolution of science</a:t>
            </a:r>
          </a:p>
        </p:txBody>
      </p:sp>
      <p:sp>
        <p:nvSpPr>
          <p:cNvPr id="3" name="Content Placeholder 2"/>
          <p:cNvSpPr>
            <a:spLocks noGrp="1"/>
          </p:cNvSpPr>
          <p:nvPr>
            <p:ph idx="1"/>
          </p:nvPr>
        </p:nvSpPr>
        <p:spPr/>
        <p:txBody>
          <a:bodyPr>
            <a:normAutofit fontScale="92500" lnSpcReduction="20000"/>
          </a:bodyPr>
          <a:lstStyle/>
          <a:p>
            <a:pPr marL="420624" indent="-384048" eaLnBrk="1" fontAlgn="auto" hangingPunct="1">
              <a:spcAft>
                <a:spcPts val="0"/>
              </a:spcAft>
              <a:buFont typeface="Wingdings 2"/>
              <a:buChar char=""/>
              <a:defRPr/>
            </a:pPr>
            <a:r>
              <a:rPr lang="en-GB" dirty="0" smtClean="0"/>
              <a:t>Karl Popper – continual additions to science, all additions being falsifiable and valid until falsified, revisions caused by falsification of previously accepted scientific knowledge</a:t>
            </a:r>
          </a:p>
          <a:p>
            <a:pPr marL="420624" indent="-384048" eaLnBrk="1" fontAlgn="auto" hangingPunct="1">
              <a:spcAft>
                <a:spcPts val="0"/>
              </a:spcAft>
              <a:buFont typeface="Wingdings 2"/>
              <a:buChar char=""/>
              <a:defRPr/>
            </a:pPr>
            <a:r>
              <a:rPr lang="en-GB" dirty="0" smtClean="0"/>
              <a:t>Thomas Kuhn – normal science and revolutionary science, normal science grows by many little additions filling gaps in the current scientific knowledge, revolutionary science reorganises science fundamentally and grows rapidly until matures into normal science</a:t>
            </a:r>
            <a:endParaRPr lang="en-GB" dirty="0"/>
          </a:p>
        </p:txBody>
      </p:sp>
      <p:sp>
        <p:nvSpPr>
          <p:cNvPr id="4" name="Slide Number Placeholder 3"/>
          <p:cNvSpPr>
            <a:spLocks noGrp="1"/>
          </p:cNvSpPr>
          <p:nvPr>
            <p:ph type="sldNum" sz="quarter" idx="12"/>
          </p:nvPr>
        </p:nvSpPr>
        <p:spPr/>
        <p:txBody>
          <a:bodyPr/>
          <a:lstStyle/>
          <a:p>
            <a:pPr>
              <a:defRPr/>
            </a:pPr>
            <a:fld id="{FAA29BC2-B0E7-45EF-AA8B-03689C747C76}" type="slidenum">
              <a:rPr lang="en-GB"/>
              <a:pPr>
                <a:defRPr/>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GB" smtClean="0"/>
              <a:t>Progress in normal science</a:t>
            </a:r>
          </a:p>
        </p:txBody>
      </p:sp>
      <p:sp>
        <p:nvSpPr>
          <p:cNvPr id="30722" name="Content Placeholder 2"/>
          <p:cNvSpPr>
            <a:spLocks noGrp="1"/>
          </p:cNvSpPr>
          <p:nvPr>
            <p:ph idx="1"/>
          </p:nvPr>
        </p:nvSpPr>
        <p:spPr/>
        <p:txBody>
          <a:bodyPr/>
          <a:lstStyle/>
          <a:p>
            <a:pPr eaLnBrk="1" hangingPunct="1"/>
            <a:r>
              <a:rPr lang="en-GB" smtClean="0"/>
              <a:t>Use existing knowledge to make highly likely predictions</a:t>
            </a:r>
          </a:p>
          <a:p>
            <a:pPr eaLnBrk="1" hangingPunct="1"/>
            <a:r>
              <a:rPr lang="en-GB" smtClean="0"/>
              <a:t>Check the validity of such predictions by appropriately designed ‘experimental’ tests</a:t>
            </a:r>
          </a:p>
          <a:p>
            <a:pPr eaLnBrk="1" hangingPunct="1"/>
            <a:r>
              <a:rPr lang="en-GB" smtClean="0"/>
              <a:t>E.g. demonstrating a statement or a new minor theorem in a well-established branch of mathematics</a:t>
            </a:r>
          </a:p>
        </p:txBody>
      </p:sp>
      <p:sp>
        <p:nvSpPr>
          <p:cNvPr id="4" name="Slide Number Placeholder 3"/>
          <p:cNvSpPr>
            <a:spLocks noGrp="1"/>
          </p:cNvSpPr>
          <p:nvPr>
            <p:ph type="sldNum" sz="quarter" idx="12"/>
          </p:nvPr>
        </p:nvSpPr>
        <p:spPr/>
        <p:txBody>
          <a:bodyPr/>
          <a:lstStyle/>
          <a:p>
            <a:pPr>
              <a:defRPr/>
            </a:pPr>
            <a:fld id="{0AE14D1E-220B-43EE-BEB8-E61306C618E9}" type="slidenum">
              <a:rPr lang="en-GB"/>
              <a:pPr>
                <a:defRPr/>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GB" dirty="0" smtClean="0"/>
              <a:t>Progress in revolutionary science</a:t>
            </a:r>
            <a:endParaRPr lang="en-GB" dirty="0"/>
          </a:p>
        </p:txBody>
      </p:sp>
      <p:sp>
        <p:nvSpPr>
          <p:cNvPr id="3" name="Content Placeholder 2"/>
          <p:cNvSpPr>
            <a:spLocks noGrp="1"/>
          </p:cNvSpPr>
          <p:nvPr>
            <p:ph idx="1"/>
          </p:nvPr>
        </p:nvSpPr>
        <p:spPr/>
        <p:txBody>
          <a:bodyPr>
            <a:normAutofit fontScale="85000" lnSpcReduction="10000"/>
          </a:bodyPr>
          <a:lstStyle/>
          <a:p>
            <a:pPr marL="420624" indent="-384048" eaLnBrk="1" fontAlgn="auto" hangingPunct="1">
              <a:spcAft>
                <a:spcPts val="0"/>
              </a:spcAft>
              <a:buFont typeface="Wingdings 2"/>
              <a:buChar char=""/>
              <a:defRPr/>
            </a:pPr>
            <a:r>
              <a:rPr lang="en-GB" dirty="0" smtClean="0"/>
              <a:t>Use existing knowledge to discover fundamental inconsistencies or relationships about previously unquestioned or believed-to-be-unrelated pieces of scientific knowledge</a:t>
            </a:r>
          </a:p>
          <a:p>
            <a:pPr marL="420624" indent="-384048" eaLnBrk="1" fontAlgn="auto" hangingPunct="1">
              <a:spcAft>
                <a:spcPts val="0"/>
              </a:spcAft>
              <a:buFont typeface="Wingdings 2"/>
              <a:buChar char=""/>
              <a:defRPr/>
            </a:pPr>
            <a:r>
              <a:rPr lang="en-GB" dirty="0" smtClean="0"/>
              <a:t>See what cannot be seen by most others and re-shape the related science according to the new discovery</a:t>
            </a:r>
          </a:p>
          <a:p>
            <a:pPr marL="420624" indent="-384048" eaLnBrk="1" fontAlgn="auto" hangingPunct="1">
              <a:spcAft>
                <a:spcPts val="0"/>
              </a:spcAft>
              <a:buFont typeface="Wingdings 2"/>
              <a:buChar char=""/>
              <a:defRPr/>
            </a:pPr>
            <a:r>
              <a:rPr lang="en-GB" dirty="0" smtClean="0"/>
              <a:t>E.g. non-Euclidean geometry (</a:t>
            </a:r>
            <a:r>
              <a:rPr lang="en-GB" dirty="0" err="1" smtClean="0"/>
              <a:t>Bolyai</a:t>
            </a:r>
            <a:r>
              <a:rPr lang="en-GB" dirty="0" smtClean="0"/>
              <a:t>, </a:t>
            </a:r>
            <a:r>
              <a:rPr lang="en-GB" dirty="0" err="1" smtClean="0"/>
              <a:t>Lobachevsky</a:t>
            </a:r>
            <a:r>
              <a:rPr lang="en-GB" dirty="0" smtClean="0"/>
              <a:t>), alternative continuum hypothesis (</a:t>
            </a:r>
            <a:r>
              <a:rPr lang="en-GB" dirty="0" err="1" smtClean="0"/>
              <a:t>Godel</a:t>
            </a:r>
            <a:r>
              <a:rPr lang="en-GB" dirty="0" smtClean="0"/>
              <a:t>, Cohen), axiom of choice alternatives (</a:t>
            </a:r>
            <a:r>
              <a:rPr lang="en-GB" dirty="0" err="1" smtClean="0"/>
              <a:t>Zermelo</a:t>
            </a:r>
            <a:r>
              <a:rPr lang="en-GB" dirty="0" smtClean="0"/>
              <a:t>, </a:t>
            </a:r>
            <a:r>
              <a:rPr lang="en-GB" dirty="0" err="1" smtClean="0"/>
              <a:t>Godel</a:t>
            </a:r>
            <a:r>
              <a:rPr lang="en-GB" dirty="0" smtClean="0"/>
              <a:t>, Cohen)</a:t>
            </a:r>
            <a:endParaRPr lang="en-GB" dirty="0"/>
          </a:p>
        </p:txBody>
      </p:sp>
      <p:sp>
        <p:nvSpPr>
          <p:cNvPr id="4" name="Slide Number Placeholder 3"/>
          <p:cNvSpPr>
            <a:spLocks noGrp="1"/>
          </p:cNvSpPr>
          <p:nvPr>
            <p:ph type="sldNum" sz="quarter" idx="12"/>
          </p:nvPr>
        </p:nvSpPr>
        <p:spPr/>
        <p:txBody>
          <a:bodyPr/>
          <a:lstStyle/>
          <a:p>
            <a:pPr>
              <a:defRPr/>
            </a:pPr>
            <a:fld id="{2A22B4F6-2D4D-4BC5-B6B9-E6E218B4A377}" type="slidenum">
              <a:rPr lang="en-GB"/>
              <a:pPr>
                <a:defRPr/>
              </a:pPr>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r>
              <a:rPr lang="en-GB" smtClean="0"/>
              <a:t>Predictability of success – 1 </a:t>
            </a:r>
          </a:p>
        </p:txBody>
      </p:sp>
      <p:sp>
        <p:nvSpPr>
          <p:cNvPr id="3" name="Content Placeholder 2"/>
          <p:cNvSpPr>
            <a:spLocks noGrp="1"/>
          </p:cNvSpPr>
          <p:nvPr>
            <p:ph idx="1"/>
          </p:nvPr>
        </p:nvSpPr>
        <p:spPr/>
        <p:txBody>
          <a:bodyPr>
            <a:normAutofit fontScale="85000" lnSpcReduction="10000"/>
          </a:bodyPr>
          <a:lstStyle/>
          <a:p>
            <a:pPr marL="420624" indent="-384048" eaLnBrk="1" fontAlgn="auto" hangingPunct="1">
              <a:spcAft>
                <a:spcPts val="0"/>
              </a:spcAft>
              <a:buFont typeface="Wingdings 2"/>
              <a:buChar char=""/>
              <a:defRPr/>
            </a:pPr>
            <a:r>
              <a:rPr lang="en-GB" dirty="0" smtClean="0"/>
              <a:t>Normal science:</a:t>
            </a:r>
          </a:p>
          <a:p>
            <a:pPr marL="722376" lvl="1" indent="-274320" eaLnBrk="1" fontAlgn="auto" hangingPunct="1">
              <a:spcAft>
                <a:spcPts val="0"/>
              </a:spcAft>
              <a:buFont typeface="Wingdings 2"/>
              <a:buChar char=""/>
              <a:defRPr/>
            </a:pPr>
            <a:r>
              <a:rPr lang="en-GB" dirty="0" smtClean="0"/>
              <a:t>New hypotheses are about highly predictable outcomes</a:t>
            </a:r>
          </a:p>
          <a:p>
            <a:pPr marL="722376" lvl="1" indent="-274320" eaLnBrk="1" fontAlgn="auto" hangingPunct="1">
              <a:spcAft>
                <a:spcPts val="0"/>
              </a:spcAft>
              <a:buFont typeface="Wingdings 2"/>
              <a:buChar char=""/>
              <a:defRPr/>
            </a:pPr>
            <a:r>
              <a:rPr lang="en-GB" dirty="0" smtClean="0"/>
              <a:t>The predictability of success is lower if the hypothesis is in an area where experimental validation of earlier hypotheses is shaky  - these are at the boundary of the normal science, and avoided by success-hungry researchers</a:t>
            </a:r>
          </a:p>
          <a:p>
            <a:pPr marL="722376" lvl="1" indent="-274320" eaLnBrk="1" fontAlgn="auto" hangingPunct="1">
              <a:spcAft>
                <a:spcPts val="0"/>
              </a:spcAft>
              <a:buFont typeface="Wingdings 2"/>
              <a:buChar char=""/>
              <a:defRPr/>
            </a:pPr>
            <a:r>
              <a:rPr lang="en-GB" dirty="0" smtClean="0"/>
              <a:t>Most research is successful in filling a gap and adding new bits of knowledge to the science</a:t>
            </a:r>
          </a:p>
          <a:p>
            <a:pPr marL="722376" lvl="1" indent="-274320" eaLnBrk="1" fontAlgn="auto" hangingPunct="1">
              <a:spcAft>
                <a:spcPts val="0"/>
              </a:spcAft>
              <a:buFont typeface="Wingdings 2"/>
              <a:buChar char=""/>
              <a:defRPr/>
            </a:pPr>
            <a:r>
              <a:rPr lang="en-GB" dirty="0" smtClean="0"/>
              <a:t>Most research is published and is referenced by further publications – being more mainstream in the current science implies more expected citations</a:t>
            </a:r>
          </a:p>
        </p:txBody>
      </p:sp>
      <p:sp>
        <p:nvSpPr>
          <p:cNvPr id="4" name="Slide Number Placeholder 3"/>
          <p:cNvSpPr>
            <a:spLocks noGrp="1"/>
          </p:cNvSpPr>
          <p:nvPr>
            <p:ph type="sldNum" sz="quarter" idx="12"/>
          </p:nvPr>
        </p:nvSpPr>
        <p:spPr/>
        <p:txBody>
          <a:bodyPr/>
          <a:lstStyle/>
          <a:p>
            <a:pPr>
              <a:defRPr/>
            </a:pPr>
            <a:fld id="{852B7E8D-B74A-4E62-A5C8-A17F36723A8B}" type="slidenum">
              <a:rPr lang="en-GB"/>
              <a:pPr>
                <a:defRPr/>
              </a:pPr>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eaLnBrk="1" hangingPunct="1"/>
            <a:r>
              <a:rPr lang="en-GB" smtClean="0"/>
              <a:t>Overview</a:t>
            </a:r>
          </a:p>
        </p:txBody>
      </p:sp>
      <p:sp>
        <p:nvSpPr>
          <p:cNvPr id="15362" name="Content Placeholder 2"/>
          <p:cNvSpPr>
            <a:spLocks noGrp="1"/>
          </p:cNvSpPr>
          <p:nvPr>
            <p:ph idx="1"/>
          </p:nvPr>
        </p:nvSpPr>
        <p:spPr/>
        <p:txBody>
          <a:bodyPr/>
          <a:lstStyle/>
          <a:p>
            <a:pPr eaLnBrk="1" hangingPunct="1"/>
            <a:r>
              <a:rPr lang="en-GB" smtClean="0"/>
              <a:t>Introduction</a:t>
            </a:r>
          </a:p>
          <a:p>
            <a:pPr eaLnBrk="1" hangingPunct="1"/>
            <a:r>
              <a:rPr lang="en-GB" smtClean="0"/>
              <a:t>Research metrics</a:t>
            </a:r>
          </a:p>
          <a:p>
            <a:pPr eaLnBrk="1" hangingPunct="1"/>
            <a:r>
              <a:rPr lang="en-GB" smtClean="0"/>
              <a:t>Science domains and evolution of science</a:t>
            </a:r>
          </a:p>
          <a:p>
            <a:pPr eaLnBrk="1" hangingPunct="1"/>
            <a:r>
              <a:rPr lang="en-GB" smtClean="0"/>
              <a:t>Quality and performance</a:t>
            </a:r>
          </a:p>
          <a:p>
            <a:pPr eaLnBrk="1" hangingPunct="1"/>
            <a:r>
              <a:rPr lang="en-GB" smtClean="0"/>
              <a:t>Science management</a:t>
            </a:r>
          </a:p>
          <a:p>
            <a:pPr eaLnBrk="1" hangingPunct="1">
              <a:buFont typeface="Wingdings 2" pitchFamily="18" charset="2"/>
              <a:buNone/>
            </a:pPr>
            <a:endParaRPr lang="en-GB" smtClean="0"/>
          </a:p>
        </p:txBody>
      </p:sp>
      <p:sp>
        <p:nvSpPr>
          <p:cNvPr id="4" name="Slide Number Placeholder 3"/>
          <p:cNvSpPr>
            <a:spLocks noGrp="1"/>
          </p:cNvSpPr>
          <p:nvPr>
            <p:ph type="sldNum" sz="quarter" idx="12"/>
          </p:nvPr>
        </p:nvSpPr>
        <p:spPr/>
        <p:txBody>
          <a:bodyPr/>
          <a:lstStyle/>
          <a:p>
            <a:pPr>
              <a:defRPr/>
            </a:pPr>
            <a:fld id="{3FE1B944-1290-48FD-83F5-34C4EB9F1AAE}" type="slidenum">
              <a:rPr lang="en-GB"/>
              <a:pPr>
                <a:defRPr/>
              </a:pPr>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pPr eaLnBrk="1" hangingPunct="1"/>
            <a:r>
              <a:rPr lang="en-GB" smtClean="0"/>
              <a:t>Predictability of success – 2 </a:t>
            </a:r>
          </a:p>
        </p:txBody>
      </p:sp>
      <p:sp>
        <p:nvSpPr>
          <p:cNvPr id="3" name="Content Placeholder 2"/>
          <p:cNvSpPr>
            <a:spLocks noGrp="1"/>
          </p:cNvSpPr>
          <p:nvPr>
            <p:ph idx="1"/>
          </p:nvPr>
        </p:nvSpPr>
        <p:spPr/>
        <p:txBody>
          <a:bodyPr>
            <a:normAutofit fontScale="85000" lnSpcReduction="10000"/>
          </a:bodyPr>
          <a:lstStyle/>
          <a:p>
            <a:pPr marL="420624" indent="-384048" eaLnBrk="1" fontAlgn="auto" hangingPunct="1">
              <a:spcAft>
                <a:spcPts val="0"/>
              </a:spcAft>
              <a:buFont typeface="Wingdings 2"/>
              <a:buChar char=""/>
              <a:defRPr/>
            </a:pPr>
            <a:r>
              <a:rPr lang="en-GB" dirty="0" smtClean="0"/>
              <a:t>Revolutionary science</a:t>
            </a:r>
          </a:p>
          <a:p>
            <a:pPr marL="722376" lvl="1" indent="-274320" eaLnBrk="1" fontAlgn="auto" hangingPunct="1">
              <a:spcAft>
                <a:spcPts val="0"/>
              </a:spcAft>
              <a:buFont typeface="Wingdings 2"/>
              <a:buChar char=""/>
              <a:defRPr/>
            </a:pPr>
            <a:r>
              <a:rPr lang="en-GB" dirty="0" smtClean="0"/>
              <a:t>Most hypotheses turn out to be wrong</a:t>
            </a:r>
          </a:p>
          <a:p>
            <a:pPr marL="722376" lvl="1" indent="-274320" eaLnBrk="1" fontAlgn="auto" hangingPunct="1">
              <a:spcAft>
                <a:spcPts val="0"/>
              </a:spcAft>
              <a:buFont typeface="Wingdings 2"/>
              <a:buChar char=""/>
              <a:defRPr/>
            </a:pPr>
            <a:r>
              <a:rPr lang="en-GB" dirty="0" smtClean="0"/>
              <a:t>Successful revolutionary science is built on large volume of unsuccessful tries and takes very long time (see the time between Euclid and non-Euclidean geometry, or the time between axiomatic set theory and alternatives of the choice axiom)</a:t>
            </a:r>
          </a:p>
          <a:p>
            <a:pPr marL="722376" lvl="1" indent="-274320" eaLnBrk="1" fontAlgn="auto" hangingPunct="1">
              <a:spcAft>
                <a:spcPts val="0"/>
              </a:spcAft>
              <a:buFont typeface="Wingdings 2"/>
              <a:buChar char=""/>
              <a:defRPr/>
            </a:pPr>
            <a:r>
              <a:rPr lang="en-GB" dirty="0" smtClean="0"/>
              <a:t>May take long time to be noticed, due to established authorities and authoritative views of the science</a:t>
            </a:r>
          </a:p>
          <a:p>
            <a:pPr marL="722376" lvl="1" indent="-274320" eaLnBrk="1" fontAlgn="auto" hangingPunct="1">
              <a:spcAft>
                <a:spcPts val="0"/>
              </a:spcAft>
              <a:buFont typeface="Wingdings 2"/>
              <a:buChar char=""/>
              <a:defRPr/>
            </a:pPr>
            <a:r>
              <a:rPr lang="en-GB" dirty="0" smtClean="0"/>
              <a:t>High risk of achieving no success and being largely ignored for a good while even if success is achieved</a:t>
            </a:r>
          </a:p>
          <a:p>
            <a:pPr marL="722376" lvl="1" indent="-274320" eaLnBrk="1" fontAlgn="auto" hangingPunct="1">
              <a:spcAft>
                <a:spcPts val="0"/>
              </a:spcAft>
              <a:buFont typeface="Wingdings 2"/>
              <a:buChar char=""/>
              <a:defRPr/>
            </a:pPr>
            <a:r>
              <a:rPr lang="en-GB" dirty="0" smtClean="0"/>
              <a:t>Many times it does not lead to publications, citations and reputation enhancement</a:t>
            </a:r>
          </a:p>
          <a:p>
            <a:pPr marL="420624" indent="-384048" eaLnBrk="1" fontAlgn="auto" hangingPunct="1">
              <a:spcAft>
                <a:spcPts val="0"/>
              </a:spcAft>
              <a:buFont typeface="Wingdings 2"/>
              <a:buChar char=""/>
              <a:defRPr/>
            </a:pPr>
            <a:endParaRPr lang="en-GB" dirty="0"/>
          </a:p>
        </p:txBody>
      </p:sp>
      <p:sp>
        <p:nvSpPr>
          <p:cNvPr id="4" name="Slide Number Placeholder 3"/>
          <p:cNvSpPr>
            <a:spLocks noGrp="1"/>
          </p:cNvSpPr>
          <p:nvPr>
            <p:ph type="sldNum" sz="quarter" idx="12"/>
          </p:nvPr>
        </p:nvSpPr>
        <p:spPr/>
        <p:txBody>
          <a:bodyPr/>
          <a:lstStyle/>
          <a:p>
            <a:pPr>
              <a:defRPr/>
            </a:pPr>
            <a:fld id="{03F261D8-BC56-480B-8B1E-D6A4E359E079}" type="slidenum">
              <a:rPr lang="en-GB"/>
              <a:pPr>
                <a:defRPr/>
              </a:pPr>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GB" smtClean="0"/>
              <a:t>Extent of impact</a:t>
            </a:r>
          </a:p>
        </p:txBody>
      </p:sp>
      <p:sp>
        <p:nvSpPr>
          <p:cNvPr id="3" name="Content Placeholder 2"/>
          <p:cNvSpPr>
            <a:spLocks noGrp="1"/>
          </p:cNvSpPr>
          <p:nvPr>
            <p:ph idx="1"/>
          </p:nvPr>
        </p:nvSpPr>
        <p:spPr/>
        <p:txBody>
          <a:bodyPr>
            <a:normAutofit fontScale="85000" lnSpcReduction="20000"/>
          </a:bodyPr>
          <a:lstStyle/>
          <a:p>
            <a:pPr marL="420624" indent="-384048" eaLnBrk="1" fontAlgn="auto" hangingPunct="1">
              <a:spcAft>
                <a:spcPts val="0"/>
              </a:spcAft>
              <a:buFont typeface="Wingdings 2"/>
              <a:buChar char=""/>
              <a:defRPr/>
            </a:pPr>
            <a:r>
              <a:rPr lang="en-GB" dirty="0" smtClean="0"/>
              <a:t>The expected impact is reversely correlated with the predictability of success</a:t>
            </a:r>
          </a:p>
          <a:p>
            <a:pPr marL="420624" indent="-384048" eaLnBrk="1" fontAlgn="auto" hangingPunct="1">
              <a:spcAft>
                <a:spcPts val="0"/>
              </a:spcAft>
              <a:buFont typeface="Wingdings 2"/>
              <a:buChar char=""/>
              <a:defRPr/>
            </a:pPr>
            <a:r>
              <a:rPr lang="en-GB" dirty="0" smtClean="0"/>
              <a:t>Normal science has impact – however spinning may create the impression of higher impact that the actual; usually the impact is small, since it is about filling a usually small gap in the science</a:t>
            </a:r>
          </a:p>
          <a:p>
            <a:pPr marL="420624" indent="-384048" eaLnBrk="1" fontAlgn="auto" hangingPunct="1">
              <a:spcAft>
                <a:spcPts val="0"/>
              </a:spcAft>
              <a:buFont typeface="Wingdings 2"/>
              <a:buChar char=""/>
              <a:defRPr/>
            </a:pPr>
            <a:r>
              <a:rPr lang="en-GB" dirty="0" smtClean="0"/>
              <a:t>Revolutionary science has major impact, if it is successful, in this case it is likely to change (rewrite) a large part of the existing science or initiate a fundamentally new branch of science with rapid initial growth potential</a:t>
            </a:r>
            <a:endParaRPr lang="en-GB" dirty="0"/>
          </a:p>
        </p:txBody>
      </p:sp>
      <p:sp>
        <p:nvSpPr>
          <p:cNvPr id="4" name="Slide Number Placeholder 3"/>
          <p:cNvSpPr>
            <a:spLocks noGrp="1"/>
          </p:cNvSpPr>
          <p:nvPr>
            <p:ph type="sldNum" sz="quarter" idx="12"/>
          </p:nvPr>
        </p:nvSpPr>
        <p:spPr/>
        <p:txBody>
          <a:bodyPr/>
          <a:lstStyle/>
          <a:p>
            <a:pPr>
              <a:defRPr/>
            </a:pPr>
            <a:fld id="{BFC912DC-1AF1-44B1-805E-B39B41C90CD5}" type="slidenum">
              <a:rPr lang="en-GB"/>
              <a:pPr>
                <a:defRPr/>
              </a:pPr>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r>
              <a:rPr lang="en-GB" smtClean="0"/>
              <a:t>Domain maturity</a:t>
            </a:r>
          </a:p>
        </p:txBody>
      </p:sp>
      <p:sp>
        <p:nvSpPr>
          <p:cNvPr id="3" name="Content Placeholder 2"/>
          <p:cNvSpPr>
            <a:spLocks noGrp="1"/>
          </p:cNvSpPr>
          <p:nvPr>
            <p:ph idx="1"/>
          </p:nvPr>
        </p:nvSpPr>
        <p:spPr/>
        <p:txBody>
          <a:bodyPr>
            <a:normAutofit fontScale="77500" lnSpcReduction="20000"/>
          </a:bodyPr>
          <a:lstStyle/>
          <a:p>
            <a:pPr marL="420624" indent="-384048" eaLnBrk="1" fontAlgn="auto" hangingPunct="1">
              <a:spcAft>
                <a:spcPts val="0"/>
              </a:spcAft>
              <a:buFont typeface="Wingdings 2"/>
              <a:buChar char=""/>
              <a:defRPr/>
            </a:pPr>
            <a:r>
              <a:rPr lang="en-GB" dirty="0" smtClean="0"/>
              <a:t>Maturity is indicated by the proportion of normal science progress within the science</a:t>
            </a:r>
          </a:p>
          <a:p>
            <a:pPr marL="420624" indent="-384048" eaLnBrk="1" fontAlgn="auto" hangingPunct="1">
              <a:spcAft>
                <a:spcPts val="0"/>
              </a:spcAft>
              <a:buFont typeface="Wingdings 2"/>
              <a:buChar char=""/>
              <a:defRPr/>
            </a:pPr>
            <a:r>
              <a:rPr lang="en-GB" dirty="0" smtClean="0"/>
              <a:t>Mature science: most progress is made by small additions following normal science research, there are rare and relatively marginal revolutionary events – e.g. physics</a:t>
            </a:r>
          </a:p>
          <a:p>
            <a:pPr marL="420624" indent="-384048" eaLnBrk="1" fontAlgn="auto" hangingPunct="1">
              <a:spcAft>
                <a:spcPts val="0"/>
              </a:spcAft>
              <a:buFont typeface="Wingdings 2"/>
              <a:buChar char=""/>
              <a:defRPr/>
            </a:pPr>
            <a:r>
              <a:rPr lang="en-GB" dirty="0" smtClean="0"/>
              <a:t>Early stage science: most progress follows the pattern of revolutionary science discovery, normal science progress happens for relatively short periods, and normal science components are regularly undermined by new revolutionary science, discovering the same several times is not uncommon, spinning may play an important role in establishing reputation – e.g. management science</a:t>
            </a:r>
            <a:endParaRPr lang="en-GB" dirty="0"/>
          </a:p>
        </p:txBody>
      </p:sp>
      <p:sp>
        <p:nvSpPr>
          <p:cNvPr id="4" name="Slide Number Placeholder 3"/>
          <p:cNvSpPr>
            <a:spLocks noGrp="1"/>
          </p:cNvSpPr>
          <p:nvPr>
            <p:ph type="sldNum" sz="quarter" idx="12"/>
          </p:nvPr>
        </p:nvSpPr>
        <p:spPr/>
        <p:txBody>
          <a:bodyPr/>
          <a:lstStyle/>
          <a:p>
            <a:pPr>
              <a:defRPr/>
            </a:pPr>
            <a:fld id="{9F4717FF-1D99-4053-9287-D9CC3996036A}" type="slidenum">
              <a:rPr lang="en-GB"/>
              <a:pPr>
                <a:defRPr/>
              </a:pPr>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58175" cy="1143000"/>
          </a:xfrm>
        </p:spPr>
        <p:txBody>
          <a:bodyPr>
            <a:normAutofit fontScale="90000"/>
          </a:bodyPr>
          <a:lstStyle/>
          <a:p>
            <a:pPr eaLnBrk="1" fontAlgn="auto" hangingPunct="1">
              <a:spcAft>
                <a:spcPts val="0"/>
              </a:spcAft>
              <a:defRPr/>
            </a:pPr>
            <a:r>
              <a:rPr lang="en-GB" dirty="0" smtClean="0"/>
              <a:t>Domain specific progress &amp; impact</a:t>
            </a:r>
            <a:endParaRPr lang="en-GB" dirty="0"/>
          </a:p>
        </p:txBody>
      </p:sp>
      <p:sp>
        <p:nvSpPr>
          <p:cNvPr id="36866" name="Content Placeholder 2"/>
          <p:cNvSpPr>
            <a:spLocks noGrp="1"/>
          </p:cNvSpPr>
          <p:nvPr>
            <p:ph idx="1"/>
          </p:nvPr>
        </p:nvSpPr>
        <p:spPr/>
        <p:txBody>
          <a:bodyPr/>
          <a:lstStyle/>
          <a:p>
            <a:pPr eaLnBrk="1" hangingPunct="1"/>
            <a:r>
              <a:rPr lang="en-GB" smtClean="0"/>
              <a:t>Progress and impact depends on the maturity of the science</a:t>
            </a:r>
          </a:p>
          <a:p>
            <a:pPr eaLnBrk="1" hangingPunct="1"/>
            <a:r>
              <a:rPr lang="en-GB" smtClean="0"/>
              <a:t>More mature science implies more work following the pattern of normal science</a:t>
            </a:r>
          </a:p>
          <a:p>
            <a:pPr eaLnBrk="1" hangingPunct="1"/>
            <a:r>
              <a:rPr lang="en-GB" smtClean="0"/>
              <a:t>More mature science also implies relatively little impact for most new discoveries</a:t>
            </a:r>
          </a:p>
        </p:txBody>
      </p:sp>
      <p:sp>
        <p:nvSpPr>
          <p:cNvPr id="4" name="Slide Number Placeholder 3"/>
          <p:cNvSpPr>
            <a:spLocks noGrp="1"/>
          </p:cNvSpPr>
          <p:nvPr>
            <p:ph type="sldNum" sz="quarter" idx="12"/>
          </p:nvPr>
        </p:nvSpPr>
        <p:spPr/>
        <p:txBody>
          <a:bodyPr/>
          <a:lstStyle/>
          <a:p>
            <a:pPr>
              <a:defRPr/>
            </a:pPr>
            <a:fld id="{EA0B18D2-305E-4EB5-A29C-CDDA736CECBF}" type="slidenum">
              <a:rPr lang="en-GB"/>
              <a:pPr>
                <a:defRPr/>
              </a:pPr>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en-GB" smtClean="0"/>
              <a:t>Domain public opinion – 1 </a:t>
            </a:r>
          </a:p>
        </p:txBody>
      </p:sp>
      <p:sp>
        <p:nvSpPr>
          <p:cNvPr id="37890" name="Content Placeholder 2"/>
          <p:cNvSpPr>
            <a:spLocks noGrp="1"/>
          </p:cNvSpPr>
          <p:nvPr>
            <p:ph idx="1"/>
          </p:nvPr>
        </p:nvSpPr>
        <p:spPr/>
        <p:txBody>
          <a:bodyPr/>
          <a:lstStyle/>
          <a:p>
            <a:pPr eaLnBrk="1" hangingPunct="1">
              <a:lnSpc>
                <a:spcPct val="80000"/>
              </a:lnSpc>
            </a:pPr>
            <a:r>
              <a:rPr lang="en-GB" sz="2600" smtClean="0"/>
              <a:t>Science maturity determines the nature of the public opinion of the science</a:t>
            </a:r>
          </a:p>
          <a:p>
            <a:pPr eaLnBrk="1" hangingPunct="1">
              <a:lnSpc>
                <a:spcPct val="80000"/>
              </a:lnSpc>
            </a:pPr>
            <a:r>
              <a:rPr lang="en-GB" sz="2600" smtClean="0"/>
              <a:t>Mature science is based on a stable and unchallenged body of scientific knowledge, which allows relatively few major novelties, implies well established and standardised experimental validations, and implies relatively low impact for most discoveries</a:t>
            </a:r>
          </a:p>
          <a:p>
            <a:pPr eaLnBrk="1" hangingPunct="1">
              <a:lnSpc>
                <a:spcPct val="80000"/>
              </a:lnSpc>
            </a:pPr>
            <a:r>
              <a:rPr lang="en-GB" sz="2600" smtClean="0"/>
              <a:t>Implication: archival style publication in journals, use of highly standardised language, large integrated scientific societies, the use of spin to create the impression of revolutionary-ness and to achieve visibility</a:t>
            </a:r>
          </a:p>
        </p:txBody>
      </p:sp>
      <p:sp>
        <p:nvSpPr>
          <p:cNvPr id="4" name="Slide Number Placeholder 3"/>
          <p:cNvSpPr>
            <a:spLocks noGrp="1"/>
          </p:cNvSpPr>
          <p:nvPr>
            <p:ph type="sldNum" sz="quarter" idx="12"/>
          </p:nvPr>
        </p:nvSpPr>
        <p:spPr/>
        <p:txBody>
          <a:bodyPr/>
          <a:lstStyle/>
          <a:p>
            <a:pPr>
              <a:defRPr/>
            </a:pPr>
            <a:fld id="{76060648-87A0-4EB2-B3EE-F0053D398CAC}" type="slidenum">
              <a:rPr lang="en-GB"/>
              <a:pPr>
                <a:defRPr/>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pPr eaLnBrk="1" hangingPunct="1"/>
            <a:r>
              <a:rPr lang="en-GB" smtClean="0"/>
              <a:t>Domain public opinion – 2</a:t>
            </a:r>
          </a:p>
        </p:txBody>
      </p:sp>
      <p:sp>
        <p:nvSpPr>
          <p:cNvPr id="38914" name="Content Placeholder 2"/>
          <p:cNvSpPr>
            <a:spLocks noGrp="1"/>
          </p:cNvSpPr>
          <p:nvPr>
            <p:ph idx="1"/>
          </p:nvPr>
        </p:nvSpPr>
        <p:spPr/>
        <p:txBody>
          <a:bodyPr/>
          <a:lstStyle/>
          <a:p>
            <a:pPr eaLnBrk="1" hangingPunct="1">
              <a:lnSpc>
                <a:spcPct val="80000"/>
              </a:lnSpc>
            </a:pPr>
            <a:r>
              <a:rPr lang="en-GB" sz="2300" smtClean="0"/>
              <a:t>Early stage or less mature science allows regular ‘revolutionary’ novelties, doesn’t have an unquestionable body of established knowledge, allows experimentation with validation methods, allows repeated re-discoveries, and implies relatively high impact for the truly successful revolutionary innovations</a:t>
            </a:r>
          </a:p>
          <a:p>
            <a:pPr eaLnBrk="1" hangingPunct="1">
              <a:lnSpc>
                <a:spcPct val="80000"/>
              </a:lnSpc>
            </a:pPr>
            <a:r>
              <a:rPr lang="en-GB" sz="2300" smtClean="0"/>
              <a:t>This environment may facilitate the more informal way of publication of results, also implies less citations for most results, which turn out to be less revolutionary than expected, the high impact may find its way on alternative routes – i.e. avoiding formal citations, spinning may play an important role</a:t>
            </a:r>
          </a:p>
        </p:txBody>
      </p:sp>
      <p:sp>
        <p:nvSpPr>
          <p:cNvPr id="4" name="Slide Number Placeholder 3"/>
          <p:cNvSpPr>
            <a:spLocks noGrp="1"/>
          </p:cNvSpPr>
          <p:nvPr>
            <p:ph type="sldNum" sz="quarter" idx="12"/>
          </p:nvPr>
        </p:nvSpPr>
        <p:spPr/>
        <p:txBody>
          <a:bodyPr/>
          <a:lstStyle/>
          <a:p>
            <a:pPr>
              <a:defRPr/>
            </a:pPr>
            <a:fld id="{AC717F52-8066-4468-B034-939F6E1CC6FF}" type="slidenum">
              <a:rPr lang="en-GB"/>
              <a:pPr>
                <a:defRPr/>
              </a:pPr>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pPr eaLnBrk="1" hangingPunct="1"/>
            <a:r>
              <a:rPr lang="en-GB" sz="4100" smtClean="0"/>
              <a:t>Measurability of normal science</a:t>
            </a:r>
          </a:p>
        </p:txBody>
      </p:sp>
      <p:sp>
        <p:nvSpPr>
          <p:cNvPr id="4" name="Slide Number Placeholder 3"/>
          <p:cNvSpPr>
            <a:spLocks noGrp="1"/>
          </p:cNvSpPr>
          <p:nvPr>
            <p:ph type="sldNum" sz="quarter" idx="12"/>
          </p:nvPr>
        </p:nvSpPr>
        <p:spPr/>
        <p:txBody>
          <a:bodyPr/>
          <a:lstStyle/>
          <a:p>
            <a:pPr>
              <a:defRPr/>
            </a:pPr>
            <a:fld id="{36BA953D-7A8A-4DAE-BFE8-BC0E55C79828}" type="slidenum">
              <a:rPr lang="en-GB"/>
              <a:pPr>
                <a:defRPr/>
              </a:pPr>
              <a:t>26</a:t>
            </a:fld>
            <a:endParaRPr lang="en-GB"/>
          </a:p>
        </p:txBody>
      </p:sp>
      <p:sp>
        <p:nvSpPr>
          <p:cNvPr id="39939" name="Content Placeholder 2"/>
          <p:cNvSpPr>
            <a:spLocks/>
          </p:cNvSpPr>
          <p:nvPr/>
        </p:nvSpPr>
        <p:spPr bwMode="auto">
          <a:xfrm>
            <a:off x="457200" y="1600200"/>
            <a:ext cx="7467600" cy="4525963"/>
          </a:xfrm>
          <a:prstGeom prst="rect">
            <a:avLst/>
          </a:prstGeom>
          <a:noFill/>
          <a:ln w="9525">
            <a:noFill/>
            <a:miter lim="800000"/>
            <a:headEnd/>
            <a:tailEnd/>
          </a:ln>
        </p:spPr>
        <p:txBody>
          <a:bodyPr/>
          <a:lstStyle/>
          <a:p>
            <a:pPr marL="419100" indent="-382588">
              <a:lnSpc>
                <a:spcPct val="80000"/>
              </a:lnSpc>
              <a:spcBef>
                <a:spcPct val="20000"/>
              </a:spcBef>
              <a:buClr>
                <a:schemeClr val="accent1"/>
              </a:buClr>
              <a:buSzPct val="80000"/>
              <a:buFont typeface="Wingdings 2" pitchFamily="18" charset="2"/>
              <a:buChar char=""/>
            </a:pPr>
            <a:r>
              <a:rPr lang="en-GB" sz="2300"/>
              <a:t>Normal science produces large volume output in well-established venues (journals, conference proceedings)</a:t>
            </a:r>
          </a:p>
          <a:p>
            <a:pPr marL="419100" indent="-382588">
              <a:lnSpc>
                <a:spcPct val="80000"/>
              </a:lnSpc>
              <a:spcBef>
                <a:spcPct val="20000"/>
              </a:spcBef>
              <a:buClr>
                <a:schemeClr val="accent1"/>
              </a:buClr>
              <a:buSzPct val="80000"/>
              <a:buFont typeface="Wingdings 2" pitchFamily="18" charset="2"/>
              <a:buChar char=""/>
            </a:pPr>
            <a:r>
              <a:rPr lang="en-GB" sz="2300"/>
              <a:t>Normal science papers are regularly cited by other such papers – papers in the currently most fashionable mainstream areas can get many citations</a:t>
            </a:r>
          </a:p>
          <a:p>
            <a:pPr marL="419100" indent="-382588">
              <a:lnSpc>
                <a:spcPct val="80000"/>
              </a:lnSpc>
              <a:spcBef>
                <a:spcPct val="20000"/>
              </a:spcBef>
              <a:buClr>
                <a:schemeClr val="accent1"/>
              </a:buClr>
              <a:buSzPct val="80000"/>
              <a:buFont typeface="Wingdings 2" pitchFamily="18" charset="2"/>
              <a:buChar char=""/>
            </a:pPr>
            <a:r>
              <a:rPr lang="en-GB" sz="2300"/>
              <a:t>Judging the quality of usual normal science publications is relatively straightforward, spinning has usually short-term effects</a:t>
            </a:r>
          </a:p>
          <a:p>
            <a:pPr marL="419100" indent="-382588">
              <a:lnSpc>
                <a:spcPct val="80000"/>
              </a:lnSpc>
              <a:spcBef>
                <a:spcPct val="20000"/>
              </a:spcBef>
              <a:buClr>
                <a:schemeClr val="accent1"/>
              </a:buClr>
              <a:buSzPct val="80000"/>
              <a:buFont typeface="Wingdings 2" pitchFamily="18" charset="2"/>
              <a:buChar char=""/>
            </a:pPr>
            <a:r>
              <a:rPr lang="en-GB" sz="2300"/>
              <a:t>Research grants are frequently available for normal science projects with high predictability objectives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p:txBody>
          <a:bodyPr/>
          <a:lstStyle/>
          <a:p>
            <a:pPr eaLnBrk="1" hangingPunct="1"/>
            <a:r>
              <a:rPr lang="en-GB" sz="4100" smtClean="0"/>
              <a:t>Measurability of revolutionary science</a:t>
            </a:r>
          </a:p>
        </p:txBody>
      </p:sp>
      <p:sp>
        <p:nvSpPr>
          <p:cNvPr id="40962" name="Rectangle 3"/>
          <p:cNvSpPr>
            <a:spLocks noGrp="1"/>
          </p:cNvSpPr>
          <p:nvPr>
            <p:ph type="body" idx="1"/>
          </p:nvPr>
        </p:nvSpPr>
        <p:spPr/>
        <p:txBody>
          <a:bodyPr/>
          <a:lstStyle/>
          <a:p>
            <a:pPr eaLnBrk="1" hangingPunct="1">
              <a:lnSpc>
                <a:spcPct val="80000"/>
              </a:lnSpc>
            </a:pPr>
            <a:r>
              <a:rPr lang="en-GB" sz="1800" smtClean="0"/>
              <a:t>Revolutionary science output is rare, most ‘revolutionary’-intended publications are rejected or end up in obscure journals or conferences, scientists working on revolutionary topics may refrain from publication of half-baked ideas</a:t>
            </a:r>
          </a:p>
          <a:p>
            <a:pPr eaLnBrk="1" hangingPunct="1">
              <a:lnSpc>
                <a:spcPct val="80000"/>
              </a:lnSpc>
            </a:pPr>
            <a:r>
              <a:rPr lang="en-GB" sz="1800" smtClean="0"/>
              <a:t>Revolutionary science papers may stay as a ‘sleeping beauty’ for many years, they may get few citations for a long time, and may not get many citations ever (e.g. if other follower papers collect most of the citations)</a:t>
            </a:r>
          </a:p>
          <a:p>
            <a:pPr eaLnBrk="1" hangingPunct="1">
              <a:lnSpc>
                <a:spcPct val="80000"/>
              </a:lnSpc>
            </a:pPr>
            <a:r>
              <a:rPr lang="en-GB" sz="1800" smtClean="0"/>
              <a:t>It is hard to judge the quality of revolutionary science work – it is out of the boundaries or at the boundaries of normal science, there are no standardised methods or well established referential knowledge base, the impact is highly unpredictable</a:t>
            </a:r>
          </a:p>
          <a:p>
            <a:pPr eaLnBrk="1" hangingPunct="1">
              <a:lnSpc>
                <a:spcPct val="80000"/>
              </a:lnSpc>
            </a:pPr>
            <a:r>
              <a:rPr lang="en-GB" sz="1800" smtClean="0"/>
              <a:t>A very large part of science intended to be revolutionary leads to dead-ends, although the rare truly revolutionary works have extremely high impact on their science</a:t>
            </a:r>
          </a:p>
          <a:p>
            <a:pPr eaLnBrk="1" hangingPunct="1">
              <a:lnSpc>
                <a:spcPct val="80000"/>
              </a:lnSpc>
            </a:pPr>
            <a:r>
              <a:rPr lang="en-GB" sz="1800" smtClean="0"/>
              <a:t>Few research grants are available for revolutionary science, due to its unpredictable success, and out-of-ordinary methods and objectives, getting such grants many times needs excessive spinning</a:t>
            </a:r>
          </a:p>
          <a:p>
            <a:pPr eaLnBrk="1" hangingPunct="1">
              <a:lnSpc>
                <a:spcPct val="90000"/>
              </a:lnSpc>
            </a:pPr>
            <a:endParaRPr lang="en-GB" sz="21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GB" dirty="0" smtClean="0"/>
              <a:t>Metrics measure normal science</a:t>
            </a:r>
            <a:endParaRPr lang="en-GB" dirty="0"/>
          </a:p>
        </p:txBody>
      </p:sp>
      <p:sp>
        <p:nvSpPr>
          <p:cNvPr id="4" name="Slide Number Placeholder 3"/>
          <p:cNvSpPr>
            <a:spLocks noGrp="1"/>
          </p:cNvSpPr>
          <p:nvPr>
            <p:ph type="sldNum" sz="quarter" idx="12"/>
          </p:nvPr>
        </p:nvSpPr>
        <p:spPr/>
        <p:txBody>
          <a:bodyPr/>
          <a:lstStyle/>
          <a:p>
            <a:pPr>
              <a:defRPr/>
            </a:pPr>
            <a:fld id="{0DE6FBE5-479F-4C5D-A32F-680F7B611C43}" type="slidenum">
              <a:rPr lang="en-GB"/>
              <a:pPr>
                <a:defRPr/>
              </a:pPr>
              <a:t>28</a:t>
            </a:fld>
            <a:endParaRPr lang="en-GB"/>
          </a:p>
        </p:txBody>
      </p:sp>
      <p:sp>
        <p:nvSpPr>
          <p:cNvPr id="41987" name="Rectangle 5"/>
          <p:cNvSpPr>
            <a:spLocks/>
          </p:cNvSpPr>
          <p:nvPr/>
        </p:nvSpPr>
        <p:spPr bwMode="auto">
          <a:xfrm>
            <a:off x="457200" y="1600200"/>
            <a:ext cx="7467600" cy="4525963"/>
          </a:xfrm>
          <a:prstGeom prst="rect">
            <a:avLst/>
          </a:prstGeom>
          <a:noFill/>
          <a:ln w="9525">
            <a:noFill/>
            <a:miter lim="800000"/>
            <a:headEnd/>
            <a:tailEnd/>
          </a:ln>
        </p:spPr>
        <p:txBody>
          <a:bodyPr/>
          <a:lstStyle/>
          <a:p>
            <a:pPr marL="419100" indent="-382588">
              <a:lnSpc>
                <a:spcPct val="90000"/>
              </a:lnSpc>
              <a:spcBef>
                <a:spcPct val="20000"/>
              </a:spcBef>
              <a:buClr>
                <a:schemeClr val="accent1"/>
              </a:buClr>
              <a:buSzPct val="80000"/>
              <a:buFont typeface="Wingdings 2" pitchFamily="18" charset="2"/>
              <a:buChar char=""/>
            </a:pPr>
            <a:endParaRPr lang="en-GB" sz="2100"/>
          </a:p>
        </p:txBody>
      </p:sp>
      <p:sp>
        <p:nvSpPr>
          <p:cNvPr id="41988" name="Rectangle 6"/>
          <p:cNvSpPr>
            <a:spLocks/>
          </p:cNvSpPr>
          <p:nvPr/>
        </p:nvSpPr>
        <p:spPr bwMode="auto">
          <a:xfrm>
            <a:off x="673100" y="1816100"/>
            <a:ext cx="7467600" cy="4525963"/>
          </a:xfrm>
          <a:prstGeom prst="rect">
            <a:avLst/>
          </a:prstGeom>
          <a:noFill/>
          <a:ln w="9525">
            <a:noFill/>
            <a:miter lim="800000"/>
            <a:headEnd/>
            <a:tailEnd/>
          </a:ln>
        </p:spPr>
        <p:txBody>
          <a:bodyPr/>
          <a:lstStyle/>
          <a:p>
            <a:pPr marL="419100" indent="-382588">
              <a:lnSpc>
                <a:spcPct val="90000"/>
              </a:lnSpc>
              <a:spcBef>
                <a:spcPct val="20000"/>
              </a:spcBef>
              <a:buClr>
                <a:schemeClr val="accent1"/>
              </a:buClr>
              <a:buSzPct val="80000"/>
              <a:buFont typeface="Wingdings 2" pitchFamily="18" charset="2"/>
              <a:buChar char=""/>
            </a:pPr>
            <a:r>
              <a:rPr lang="en-GB" sz="2100"/>
              <a:t>Research metrics measure almost exclusively normal science</a:t>
            </a:r>
          </a:p>
          <a:p>
            <a:pPr marL="722313" lvl="1" indent="-273050">
              <a:lnSpc>
                <a:spcPct val="90000"/>
              </a:lnSpc>
              <a:spcBef>
                <a:spcPct val="20000"/>
              </a:spcBef>
              <a:buClr>
                <a:schemeClr val="accent1"/>
              </a:buClr>
              <a:buSzPct val="90000"/>
              <a:buFont typeface="Wingdings 2" pitchFamily="18" charset="2"/>
              <a:buChar char=""/>
            </a:pPr>
            <a:r>
              <a:rPr lang="en-GB" sz="1900"/>
              <a:t>Publications</a:t>
            </a:r>
          </a:p>
          <a:p>
            <a:pPr marL="722313" lvl="1" indent="-273050">
              <a:lnSpc>
                <a:spcPct val="90000"/>
              </a:lnSpc>
              <a:spcBef>
                <a:spcPct val="20000"/>
              </a:spcBef>
              <a:buClr>
                <a:schemeClr val="accent1"/>
              </a:buClr>
              <a:buSzPct val="90000"/>
              <a:buFont typeface="Wingdings 2" pitchFamily="18" charset="2"/>
              <a:buChar char=""/>
            </a:pPr>
            <a:r>
              <a:rPr lang="en-GB" sz="1900"/>
              <a:t>Citations</a:t>
            </a:r>
          </a:p>
          <a:p>
            <a:pPr marL="722313" lvl="1" indent="-273050">
              <a:lnSpc>
                <a:spcPct val="90000"/>
              </a:lnSpc>
              <a:spcBef>
                <a:spcPct val="20000"/>
              </a:spcBef>
              <a:buClr>
                <a:schemeClr val="accent1"/>
              </a:buClr>
              <a:buSzPct val="90000"/>
              <a:buFont typeface="Wingdings 2" pitchFamily="18" charset="2"/>
              <a:buChar char=""/>
            </a:pPr>
            <a:r>
              <a:rPr lang="en-GB" sz="1900"/>
              <a:t>Research funding</a:t>
            </a:r>
          </a:p>
          <a:p>
            <a:pPr marL="722313" lvl="1" indent="-273050">
              <a:lnSpc>
                <a:spcPct val="90000"/>
              </a:lnSpc>
              <a:spcBef>
                <a:spcPct val="20000"/>
              </a:spcBef>
              <a:buClr>
                <a:schemeClr val="accent1"/>
              </a:buClr>
              <a:buSzPct val="90000"/>
              <a:buFont typeface="Wingdings 2" pitchFamily="18" charset="2"/>
              <a:buChar char=""/>
            </a:pPr>
            <a:r>
              <a:rPr lang="en-GB" sz="1900"/>
              <a:t>PhD students</a:t>
            </a:r>
          </a:p>
          <a:p>
            <a:pPr marL="419100" indent="-382588">
              <a:lnSpc>
                <a:spcPct val="90000"/>
              </a:lnSpc>
              <a:spcBef>
                <a:spcPct val="20000"/>
              </a:spcBef>
              <a:buClr>
                <a:schemeClr val="accent1"/>
              </a:buClr>
              <a:buSzPct val="80000"/>
              <a:buFont typeface="Wingdings 2" pitchFamily="18" charset="2"/>
              <a:buChar char=""/>
            </a:pPr>
            <a:endParaRPr lang="en-GB" sz="21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GB" dirty="0" smtClean="0"/>
              <a:t>Measuring revolutionary science</a:t>
            </a:r>
            <a:endParaRPr lang="en-GB" dirty="0"/>
          </a:p>
        </p:txBody>
      </p:sp>
      <p:sp>
        <p:nvSpPr>
          <p:cNvPr id="4" name="Slide Number Placeholder 3"/>
          <p:cNvSpPr>
            <a:spLocks noGrp="1"/>
          </p:cNvSpPr>
          <p:nvPr>
            <p:ph type="sldNum" sz="quarter" idx="12"/>
          </p:nvPr>
        </p:nvSpPr>
        <p:spPr/>
        <p:txBody>
          <a:bodyPr/>
          <a:lstStyle/>
          <a:p>
            <a:pPr>
              <a:defRPr/>
            </a:pPr>
            <a:fld id="{BAA95CD8-8C64-451D-823B-5D189CFD012F}" type="slidenum">
              <a:rPr lang="en-GB"/>
              <a:pPr>
                <a:defRPr/>
              </a:pPr>
              <a:t>29</a:t>
            </a:fld>
            <a:endParaRPr lang="en-GB"/>
          </a:p>
        </p:txBody>
      </p:sp>
      <p:sp>
        <p:nvSpPr>
          <p:cNvPr id="43011" name="Rectangle 5"/>
          <p:cNvSpPr>
            <a:spLocks/>
          </p:cNvSpPr>
          <p:nvPr/>
        </p:nvSpPr>
        <p:spPr bwMode="auto">
          <a:xfrm>
            <a:off x="673100" y="1816100"/>
            <a:ext cx="7467600" cy="4525963"/>
          </a:xfrm>
          <a:prstGeom prst="rect">
            <a:avLst/>
          </a:prstGeom>
          <a:noFill/>
          <a:ln w="9525">
            <a:noFill/>
            <a:miter lim="800000"/>
            <a:headEnd/>
            <a:tailEnd/>
          </a:ln>
        </p:spPr>
        <p:txBody>
          <a:bodyPr/>
          <a:lstStyle/>
          <a:p>
            <a:pPr marL="419100" indent="-382588">
              <a:lnSpc>
                <a:spcPct val="90000"/>
              </a:lnSpc>
              <a:spcBef>
                <a:spcPct val="20000"/>
              </a:spcBef>
              <a:buClr>
                <a:schemeClr val="accent1"/>
              </a:buClr>
              <a:buSzPct val="80000"/>
              <a:buFont typeface="Wingdings 2" pitchFamily="18" charset="2"/>
              <a:buChar char=""/>
            </a:pPr>
            <a:r>
              <a:rPr lang="en-GB" sz="2100"/>
              <a:t>It is very difficult to measure revolutionary science</a:t>
            </a:r>
          </a:p>
          <a:p>
            <a:pPr marL="419100" indent="-382588">
              <a:lnSpc>
                <a:spcPct val="90000"/>
              </a:lnSpc>
              <a:spcBef>
                <a:spcPct val="20000"/>
              </a:spcBef>
              <a:buClr>
                <a:schemeClr val="accent1"/>
              </a:buClr>
              <a:buSzPct val="80000"/>
              <a:buFont typeface="Wingdings 2" pitchFamily="18" charset="2"/>
              <a:buChar char=""/>
            </a:pPr>
            <a:r>
              <a:rPr lang="en-GB" sz="2100"/>
              <a:t>It becomes obvious that a work is part of revolutionary science usually well after the work is published – 5 – 25 or more years later – depending on the science domain</a:t>
            </a:r>
          </a:p>
          <a:p>
            <a:pPr marL="419100" indent="-382588">
              <a:lnSpc>
                <a:spcPct val="90000"/>
              </a:lnSpc>
              <a:spcBef>
                <a:spcPct val="20000"/>
              </a:spcBef>
              <a:buClr>
                <a:schemeClr val="accent1"/>
              </a:buClr>
              <a:buSzPct val="80000"/>
              <a:buFont typeface="Wingdings 2" pitchFamily="18" charset="2"/>
              <a:buChar char=""/>
            </a:pPr>
            <a:r>
              <a:rPr lang="en-GB" sz="2100"/>
              <a:t>Revolutionary science work is confirmed to be truly revolutionary at or close to the point when the new science knowledge based on this work becomes normal science</a:t>
            </a:r>
          </a:p>
          <a:p>
            <a:pPr marL="419100" indent="-382588">
              <a:lnSpc>
                <a:spcPct val="90000"/>
              </a:lnSpc>
              <a:spcBef>
                <a:spcPct val="20000"/>
              </a:spcBef>
              <a:buClr>
                <a:schemeClr val="accent1"/>
              </a:buClr>
              <a:buSzPct val="80000"/>
              <a:buFont typeface="Wingdings 2" pitchFamily="18" charset="2"/>
              <a:buChar char=""/>
            </a:pPr>
            <a:r>
              <a:rPr lang="en-GB" sz="2100"/>
              <a:t>It is very difficult to measure the expected impact of scientific work meant to be revolutionary</a:t>
            </a:r>
          </a:p>
          <a:p>
            <a:pPr marL="419100" indent="-382588">
              <a:lnSpc>
                <a:spcPct val="90000"/>
              </a:lnSpc>
              <a:spcBef>
                <a:spcPct val="20000"/>
              </a:spcBef>
              <a:buClr>
                <a:schemeClr val="accent1"/>
              </a:buClr>
              <a:buSzPct val="80000"/>
              <a:buFont typeface="Wingdings 2" pitchFamily="18" charset="2"/>
              <a:buChar char=""/>
            </a:pPr>
            <a:r>
              <a:rPr lang="en-GB" sz="2100"/>
              <a:t>Revolutionary science is not measured by usual research metrics (or at most it measured to very little extent before it becomes normal science)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r>
              <a:rPr lang="en-GB" smtClean="0"/>
              <a:t>Introduction – 1 </a:t>
            </a:r>
          </a:p>
        </p:txBody>
      </p:sp>
      <p:sp>
        <p:nvSpPr>
          <p:cNvPr id="16386" name="Content Placeholder 2"/>
          <p:cNvSpPr>
            <a:spLocks noGrp="1"/>
          </p:cNvSpPr>
          <p:nvPr>
            <p:ph idx="1"/>
          </p:nvPr>
        </p:nvSpPr>
        <p:spPr/>
        <p:txBody>
          <a:bodyPr/>
          <a:lstStyle/>
          <a:p>
            <a:pPr eaLnBrk="1" hangingPunct="1"/>
            <a:r>
              <a:rPr lang="en-GB" smtClean="0"/>
              <a:t>RAE – performance and funding</a:t>
            </a:r>
          </a:p>
          <a:p>
            <a:pPr eaLnBrk="1" hangingPunct="1"/>
            <a:r>
              <a:rPr lang="en-GB" smtClean="0"/>
              <a:t>REF – metrics based new performance measurement system (2014)</a:t>
            </a:r>
          </a:p>
          <a:p>
            <a:pPr eaLnBrk="1" hangingPunct="1"/>
            <a:r>
              <a:rPr lang="en-GB" smtClean="0"/>
              <a:t>Scientomerics, bibliometrics</a:t>
            </a:r>
          </a:p>
          <a:p>
            <a:pPr eaLnBrk="1" hangingPunct="1"/>
            <a:r>
              <a:rPr lang="en-GB" smtClean="0"/>
              <a:t>Other countries: Netherlands, Australia, US</a:t>
            </a:r>
          </a:p>
        </p:txBody>
      </p:sp>
      <p:sp>
        <p:nvSpPr>
          <p:cNvPr id="4" name="Slide Number Placeholder 3"/>
          <p:cNvSpPr>
            <a:spLocks noGrp="1"/>
          </p:cNvSpPr>
          <p:nvPr>
            <p:ph type="sldNum" sz="quarter" idx="12"/>
          </p:nvPr>
        </p:nvSpPr>
        <p:spPr/>
        <p:txBody>
          <a:bodyPr/>
          <a:lstStyle/>
          <a:p>
            <a:pPr>
              <a:defRPr/>
            </a:pPr>
            <a:fld id="{FA2F9759-9FCD-4FB4-9963-20202340E2FC}" type="slidenum">
              <a:rPr lang="en-GB"/>
              <a:pPr>
                <a:defRPr/>
              </a:pPr>
              <a:t>3</a:t>
            </a:fld>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pPr eaLnBrk="1" hangingPunct="1"/>
            <a:r>
              <a:rPr lang="en-GB" smtClean="0"/>
              <a:t>Quality and metrics – 1 </a:t>
            </a:r>
          </a:p>
        </p:txBody>
      </p:sp>
      <p:sp>
        <p:nvSpPr>
          <p:cNvPr id="4" name="Slide Number Placeholder 3"/>
          <p:cNvSpPr>
            <a:spLocks noGrp="1"/>
          </p:cNvSpPr>
          <p:nvPr>
            <p:ph type="sldNum" sz="quarter" idx="12"/>
          </p:nvPr>
        </p:nvSpPr>
        <p:spPr/>
        <p:txBody>
          <a:bodyPr/>
          <a:lstStyle/>
          <a:p>
            <a:pPr>
              <a:defRPr/>
            </a:pPr>
            <a:fld id="{C4B86437-E8B7-4B22-92BD-8DBB02386486}" type="slidenum">
              <a:rPr lang="en-GB"/>
              <a:pPr>
                <a:defRPr/>
              </a:pPr>
              <a:t>30</a:t>
            </a:fld>
            <a:endParaRPr lang="en-GB"/>
          </a:p>
        </p:txBody>
      </p:sp>
      <p:sp>
        <p:nvSpPr>
          <p:cNvPr id="44035" name="Rectangle 5"/>
          <p:cNvSpPr>
            <a:spLocks/>
          </p:cNvSpPr>
          <p:nvPr/>
        </p:nvSpPr>
        <p:spPr bwMode="auto">
          <a:xfrm>
            <a:off x="673100" y="1816100"/>
            <a:ext cx="7467600" cy="4525963"/>
          </a:xfrm>
          <a:prstGeom prst="rect">
            <a:avLst/>
          </a:prstGeom>
          <a:noFill/>
          <a:ln w="9525">
            <a:noFill/>
            <a:miter lim="800000"/>
            <a:headEnd/>
            <a:tailEnd/>
          </a:ln>
        </p:spPr>
        <p:txBody>
          <a:bodyPr/>
          <a:lstStyle/>
          <a:p>
            <a:pPr marL="419100" indent="-382588">
              <a:lnSpc>
                <a:spcPct val="90000"/>
              </a:lnSpc>
              <a:spcBef>
                <a:spcPct val="20000"/>
              </a:spcBef>
              <a:buClr>
                <a:schemeClr val="accent1"/>
              </a:buClr>
              <a:buSzPct val="80000"/>
              <a:buFont typeface="Wingdings 2" pitchFamily="18" charset="2"/>
              <a:buChar char=""/>
            </a:pPr>
            <a:r>
              <a:rPr lang="en-GB" sz="2100"/>
              <a:t>Quality in case of normal science can be evaluated and predicted reliably – the methods are standardised and relatively easy to check that they are followed correctly, the expected results are highly predictable, their impact is also well predictable</a:t>
            </a:r>
          </a:p>
          <a:p>
            <a:pPr marL="419100" indent="-382588">
              <a:lnSpc>
                <a:spcPct val="90000"/>
              </a:lnSpc>
              <a:spcBef>
                <a:spcPct val="20000"/>
              </a:spcBef>
              <a:buClr>
                <a:schemeClr val="accent1"/>
              </a:buClr>
              <a:buSzPct val="80000"/>
              <a:buFont typeface="Wingdings 2" pitchFamily="18" charset="2"/>
              <a:buChar char=""/>
            </a:pPr>
            <a:r>
              <a:rPr lang="en-GB" sz="2100"/>
              <a:t>Research metrics are well correlated with research quality in case of normal science</a:t>
            </a:r>
          </a:p>
          <a:p>
            <a:pPr marL="419100" indent="-382588">
              <a:lnSpc>
                <a:spcPct val="90000"/>
              </a:lnSpc>
              <a:spcBef>
                <a:spcPct val="20000"/>
              </a:spcBef>
              <a:buClr>
                <a:schemeClr val="accent1"/>
              </a:buClr>
              <a:buSzPct val="80000"/>
              <a:buFont typeface="Wingdings 2" pitchFamily="18" charset="2"/>
              <a:buChar char=""/>
            </a:pPr>
            <a:endParaRPr lang="en-GB" sz="21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p:cNvSpPr>
          <p:nvPr>
            <p:ph type="title"/>
          </p:nvPr>
        </p:nvSpPr>
        <p:spPr/>
        <p:txBody>
          <a:bodyPr/>
          <a:lstStyle/>
          <a:p>
            <a:pPr eaLnBrk="1" hangingPunct="1"/>
            <a:r>
              <a:rPr lang="en-GB" smtClean="0"/>
              <a:t>Quality and metrics – 2</a:t>
            </a:r>
          </a:p>
        </p:txBody>
      </p:sp>
      <p:sp>
        <p:nvSpPr>
          <p:cNvPr id="45058" name="Rectangle 3"/>
          <p:cNvSpPr>
            <a:spLocks noGrp="1"/>
          </p:cNvSpPr>
          <p:nvPr>
            <p:ph type="body" idx="1"/>
          </p:nvPr>
        </p:nvSpPr>
        <p:spPr/>
        <p:txBody>
          <a:bodyPr/>
          <a:lstStyle/>
          <a:p>
            <a:pPr eaLnBrk="1" hangingPunct="1">
              <a:lnSpc>
                <a:spcPct val="90000"/>
              </a:lnSpc>
            </a:pPr>
            <a:r>
              <a:rPr lang="en-GB" sz="1900" smtClean="0"/>
              <a:t>It is difficult to compose valid short &amp; medium term metrics for revolutionary science – long term metrics work in the sense of evaluating whether it led to emergence of new normal science</a:t>
            </a:r>
          </a:p>
          <a:p>
            <a:pPr eaLnBrk="1" hangingPunct="1">
              <a:lnSpc>
                <a:spcPct val="90000"/>
              </a:lnSpc>
            </a:pPr>
            <a:r>
              <a:rPr lang="en-GB" sz="1900" smtClean="0"/>
              <a:t>Quality is hard to assess because results and impact are not easily predictable – an indicator can be the extent of the gap that would be bridged across by the new intended discovery, but spinning may blur the reliability of the estimate of the extent of the gap</a:t>
            </a:r>
          </a:p>
          <a:p>
            <a:pPr eaLnBrk="1" hangingPunct="1">
              <a:lnSpc>
                <a:spcPct val="90000"/>
              </a:lnSpc>
            </a:pPr>
            <a:r>
              <a:rPr lang="en-GB" sz="1900" smtClean="0"/>
              <a:t>Quality may be judged by others who are active in the same area and have similarly wide range of knowledge, but even these judgements can be easily wrong</a:t>
            </a:r>
          </a:p>
          <a:p>
            <a:pPr eaLnBrk="1" hangingPunct="1">
              <a:lnSpc>
                <a:spcPct val="90000"/>
              </a:lnSpc>
            </a:pPr>
            <a:r>
              <a:rPr lang="en-GB" sz="1900" smtClean="0"/>
              <a:t>There is not much relation between any common research metric and the quality of revolutionary research and its output</a:t>
            </a:r>
          </a:p>
          <a:p>
            <a:pPr eaLnBrk="1" hangingPunct="1"/>
            <a:endParaRPr lang="en-GB" sz="26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pPr eaLnBrk="1" hangingPunct="1"/>
            <a:r>
              <a:rPr lang="en-GB" smtClean="0"/>
              <a:t>Output and funding</a:t>
            </a:r>
          </a:p>
        </p:txBody>
      </p:sp>
      <p:sp>
        <p:nvSpPr>
          <p:cNvPr id="4" name="Slide Number Placeholder 3"/>
          <p:cNvSpPr>
            <a:spLocks noGrp="1"/>
          </p:cNvSpPr>
          <p:nvPr>
            <p:ph type="sldNum" sz="quarter" idx="12"/>
          </p:nvPr>
        </p:nvSpPr>
        <p:spPr/>
        <p:txBody>
          <a:bodyPr/>
          <a:lstStyle/>
          <a:p>
            <a:pPr>
              <a:defRPr/>
            </a:pPr>
            <a:fld id="{4BF5F9B8-01F2-4D74-9C2E-21B73B692319}" type="slidenum">
              <a:rPr lang="en-GB"/>
              <a:pPr>
                <a:defRPr/>
              </a:pPr>
              <a:t>32</a:t>
            </a:fld>
            <a:endParaRPr lang="en-GB"/>
          </a:p>
        </p:txBody>
      </p:sp>
      <p:sp>
        <p:nvSpPr>
          <p:cNvPr id="46083" name="Rectangle 5"/>
          <p:cNvSpPr>
            <a:spLocks/>
          </p:cNvSpPr>
          <p:nvPr/>
        </p:nvSpPr>
        <p:spPr bwMode="auto">
          <a:xfrm>
            <a:off x="673100" y="1816100"/>
            <a:ext cx="7467600" cy="4525963"/>
          </a:xfrm>
          <a:prstGeom prst="rect">
            <a:avLst/>
          </a:prstGeom>
          <a:noFill/>
          <a:ln w="9525">
            <a:noFill/>
            <a:miter lim="800000"/>
            <a:headEnd/>
            <a:tailEnd/>
          </a:ln>
        </p:spPr>
        <p:txBody>
          <a:bodyPr/>
          <a:lstStyle/>
          <a:p>
            <a:pPr marL="419100" indent="-382588">
              <a:lnSpc>
                <a:spcPct val="90000"/>
              </a:lnSpc>
              <a:spcBef>
                <a:spcPct val="20000"/>
              </a:spcBef>
              <a:buClr>
                <a:schemeClr val="accent1"/>
              </a:buClr>
              <a:buSzPct val="80000"/>
              <a:buFont typeface="Wingdings 2" pitchFamily="18" charset="2"/>
              <a:buChar char=""/>
            </a:pPr>
            <a:r>
              <a:rPr lang="en-GB" sz="2100"/>
              <a:t>In short-to-medium term (3-5 years):</a:t>
            </a:r>
          </a:p>
          <a:p>
            <a:pPr marL="722313" lvl="1" indent="-273050">
              <a:lnSpc>
                <a:spcPct val="90000"/>
              </a:lnSpc>
              <a:spcBef>
                <a:spcPct val="20000"/>
              </a:spcBef>
              <a:buClr>
                <a:schemeClr val="accent1"/>
              </a:buClr>
              <a:buSzPct val="90000"/>
              <a:buFont typeface="Wingdings 2" pitchFamily="18" charset="2"/>
              <a:buChar char=""/>
            </a:pPr>
            <a:r>
              <a:rPr lang="en-GB" sz="1900"/>
              <a:t>Funding by QR and research council grants (in the UK) follows the performance in output generation (primarily citation counts) – significant correlation</a:t>
            </a:r>
          </a:p>
          <a:p>
            <a:pPr marL="722313" lvl="1" indent="-273050">
              <a:lnSpc>
                <a:spcPct val="90000"/>
              </a:lnSpc>
              <a:spcBef>
                <a:spcPct val="20000"/>
              </a:spcBef>
              <a:buClr>
                <a:schemeClr val="accent1"/>
              </a:buClr>
              <a:buSzPct val="90000"/>
              <a:buFont typeface="Wingdings 2" pitchFamily="18" charset="2"/>
              <a:buChar char=""/>
            </a:pPr>
            <a:r>
              <a:rPr lang="en-GB" sz="1900"/>
              <a:t>Output generation (publication and citation counts) depends on earlier output performance (primarily citation counts) and much less on change in the level of research funding</a:t>
            </a:r>
          </a:p>
          <a:p>
            <a:pPr marL="419100" indent="-382588">
              <a:lnSpc>
                <a:spcPct val="90000"/>
              </a:lnSpc>
              <a:spcBef>
                <a:spcPct val="20000"/>
              </a:spcBef>
              <a:buClr>
                <a:schemeClr val="accent1"/>
              </a:buClr>
              <a:buSzPct val="80000"/>
              <a:buFont typeface="Wingdings 2" pitchFamily="18" charset="2"/>
              <a:buChar char=""/>
            </a:pPr>
            <a:r>
              <a:rPr lang="en-GB" sz="2100"/>
              <a:t>Research funding performance reflects earlier output performance (primarily normal science)</a:t>
            </a:r>
          </a:p>
          <a:p>
            <a:pPr marL="419100" indent="-382588">
              <a:lnSpc>
                <a:spcPct val="90000"/>
              </a:lnSpc>
              <a:spcBef>
                <a:spcPct val="20000"/>
              </a:spcBef>
              <a:buClr>
                <a:schemeClr val="accent1"/>
              </a:buClr>
              <a:buSzPct val="80000"/>
              <a:buFont typeface="Wingdings 2" pitchFamily="18" charset="2"/>
              <a:buChar char=""/>
            </a:pPr>
            <a:r>
              <a:rPr lang="en-GB" sz="2100"/>
              <a:t>Extra research funding does not necessarily imply extra output above the level predicted based on earlier output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pPr eaLnBrk="1" hangingPunct="1"/>
            <a:r>
              <a:rPr lang="en-GB" smtClean="0"/>
              <a:t>Metrics for management</a:t>
            </a:r>
          </a:p>
        </p:txBody>
      </p:sp>
      <p:sp>
        <p:nvSpPr>
          <p:cNvPr id="4" name="Slide Number Placeholder 3"/>
          <p:cNvSpPr>
            <a:spLocks noGrp="1"/>
          </p:cNvSpPr>
          <p:nvPr>
            <p:ph type="sldNum" sz="quarter" idx="12"/>
          </p:nvPr>
        </p:nvSpPr>
        <p:spPr/>
        <p:txBody>
          <a:bodyPr/>
          <a:lstStyle/>
          <a:p>
            <a:pPr>
              <a:defRPr/>
            </a:pPr>
            <a:fld id="{280B337E-17AE-49CE-B578-9C5D1F0B28CF}" type="slidenum">
              <a:rPr lang="en-GB"/>
              <a:pPr>
                <a:defRPr/>
              </a:pPr>
              <a:t>33</a:t>
            </a:fld>
            <a:endParaRPr lang="en-GB"/>
          </a:p>
        </p:txBody>
      </p:sp>
      <p:sp>
        <p:nvSpPr>
          <p:cNvPr id="47107" name="Rectangle 5"/>
          <p:cNvSpPr>
            <a:spLocks/>
          </p:cNvSpPr>
          <p:nvPr/>
        </p:nvSpPr>
        <p:spPr bwMode="auto">
          <a:xfrm>
            <a:off x="673100" y="1816100"/>
            <a:ext cx="7467600" cy="4525963"/>
          </a:xfrm>
          <a:prstGeom prst="rect">
            <a:avLst/>
          </a:prstGeom>
          <a:noFill/>
          <a:ln w="9525">
            <a:noFill/>
            <a:miter lim="800000"/>
            <a:headEnd/>
            <a:tailEnd/>
          </a:ln>
        </p:spPr>
        <p:txBody>
          <a:bodyPr/>
          <a:lstStyle/>
          <a:p>
            <a:pPr marL="419100" indent="-382588">
              <a:lnSpc>
                <a:spcPct val="90000"/>
              </a:lnSpc>
              <a:spcBef>
                <a:spcPct val="20000"/>
              </a:spcBef>
              <a:buClr>
                <a:schemeClr val="accent1"/>
              </a:buClr>
              <a:buSzPct val="80000"/>
              <a:buFont typeface="Wingdings 2" pitchFamily="18" charset="2"/>
              <a:buChar char=""/>
            </a:pPr>
            <a:endParaRPr lang="en-GB" sz="2100"/>
          </a:p>
        </p:txBody>
      </p:sp>
      <p:sp>
        <p:nvSpPr>
          <p:cNvPr id="47108" name="Rectangle 5"/>
          <p:cNvSpPr>
            <a:spLocks/>
          </p:cNvSpPr>
          <p:nvPr/>
        </p:nvSpPr>
        <p:spPr bwMode="auto">
          <a:xfrm>
            <a:off x="825500" y="1968500"/>
            <a:ext cx="7675563" cy="4525963"/>
          </a:xfrm>
          <a:prstGeom prst="rect">
            <a:avLst/>
          </a:prstGeom>
          <a:noFill/>
          <a:ln w="9525">
            <a:noFill/>
            <a:miter lim="800000"/>
            <a:headEnd/>
            <a:tailEnd/>
          </a:ln>
        </p:spPr>
        <p:txBody>
          <a:bodyPr/>
          <a:lstStyle/>
          <a:p>
            <a:pPr marL="419100" indent="-382588">
              <a:lnSpc>
                <a:spcPct val="90000"/>
              </a:lnSpc>
              <a:spcBef>
                <a:spcPct val="20000"/>
              </a:spcBef>
              <a:buClr>
                <a:schemeClr val="accent1"/>
              </a:buClr>
              <a:buSzPct val="80000"/>
              <a:buFont typeface="Wingdings 2" pitchFamily="18" charset="2"/>
              <a:buChar char=""/>
            </a:pPr>
            <a:r>
              <a:rPr lang="en-GB" sz="2800"/>
              <a:t>How can we use research metrics in the context of management ?</a:t>
            </a:r>
          </a:p>
          <a:p>
            <a:pPr marL="419100" indent="-382588">
              <a:lnSpc>
                <a:spcPct val="90000"/>
              </a:lnSpc>
              <a:spcBef>
                <a:spcPct val="20000"/>
              </a:spcBef>
              <a:buClr>
                <a:schemeClr val="accent1"/>
              </a:buClr>
              <a:buSzPct val="80000"/>
              <a:buFont typeface="Wingdings 2" pitchFamily="18" charset="2"/>
              <a:buChar char=""/>
            </a:pPr>
            <a:r>
              <a:rPr lang="en-GB" sz="2800"/>
              <a:t>What kind of research metrics can be used ?</a:t>
            </a:r>
          </a:p>
          <a:p>
            <a:pPr marL="419100" indent="-382588">
              <a:lnSpc>
                <a:spcPct val="90000"/>
              </a:lnSpc>
              <a:spcBef>
                <a:spcPct val="20000"/>
              </a:spcBef>
              <a:buClr>
                <a:schemeClr val="accent1"/>
              </a:buClr>
              <a:buSzPct val="80000"/>
              <a:buFont typeface="Wingdings 2" pitchFamily="18" charset="2"/>
              <a:buChar char=""/>
            </a:pPr>
            <a:r>
              <a:rPr lang="en-GB" sz="2800"/>
              <a:t>What can be achieved by using metrics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pPr eaLnBrk="1" hangingPunct="1"/>
            <a:r>
              <a:rPr lang="en-GB" smtClean="0"/>
              <a:t>Management objectives</a:t>
            </a:r>
          </a:p>
        </p:txBody>
      </p:sp>
      <p:sp>
        <p:nvSpPr>
          <p:cNvPr id="48130" name="Content Placeholder 2"/>
          <p:cNvSpPr>
            <a:spLocks noGrp="1"/>
          </p:cNvSpPr>
          <p:nvPr>
            <p:ph idx="1"/>
          </p:nvPr>
        </p:nvSpPr>
        <p:spPr/>
        <p:txBody>
          <a:bodyPr/>
          <a:lstStyle/>
          <a:p>
            <a:pPr eaLnBrk="1" hangingPunct="1"/>
            <a:r>
              <a:rPr lang="en-GB" smtClean="0"/>
              <a:t>Management objectives should be set in clear terms, should be achievable, and the progress towards achievement should be measurable</a:t>
            </a:r>
          </a:p>
          <a:p>
            <a:pPr eaLnBrk="1" hangingPunct="1"/>
            <a:r>
              <a:rPr lang="en-GB" smtClean="0"/>
              <a:t>Metrics can help in formulating such research management objectives</a:t>
            </a:r>
          </a:p>
          <a:p>
            <a:pPr eaLnBrk="1" hangingPunct="1"/>
            <a:r>
              <a:rPr lang="en-GB" smtClean="0"/>
              <a:t>Objectives should be set after sufficiently clear measurement and evaluation of the current status</a:t>
            </a:r>
          </a:p>
        </p:txBody>
      </p:sp>
      <p:sp>
        <p:nvSpPr>
          <p:cNvPr id="4" name="Slide Number Placeholder 3"/>
          <p:cNvSpPr>
            <a:spLocks noGrp="1"/>
          </p:cNvSpPr>
          <p:nvPr>
            <p:ph type="sldNum" sz="quarter" idx="12"/>
          </p:nvPr>
        </p:nvSpPr>
        <p:spPr/>
        <p:txBody>
          <a:bodyPr/>
          <a:lstStyle/>
          <a:p>
            <a:pPr>
              <a:defRPr/>
            </a:pPr>
            <a:fld id="{79B7E843-C90E-410D-9F3E-AF3EAA1E421F}" type="slidenum">
              <a:rPr lang="en-GB"/>
              <a:pPr>
                <a:defRPr/>
              </a:pPr>
              <a:t>34</a:t>
            </a:fld>
            <a:endParaRPr lang="en-GB"/>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GB" dirty="0" smtClean="0"/>
              <a:t>Measuring progress and achievement – 1 </a:t>
            </a:r>
            <a:endParaRPr lang="en-GB" dirty="0"/>
          </a:p>
        </p:txBody>
      </p:sp>
      <p:sp>
        <p:nvSpPr>
          <p:cNvPr id="49154" name="Content Placeholder 2"/>
          <p:cNvSpPr>
            <a:spLocks noGrp="1"/>
          </p:cNvSpPr>
          <p:nvPr>
            <p:ph idx="1"/>
          </p:nvPr>
        </p:nvSpPr>
        <p:spPr/>
        <p:txBody>
          <a:bodyPr/>
          <a:lstStyle/>
          <a:p>
            <a:pPr eaLnBrk="1" hangingPunct="1"/>
            <a:r>
              <a:rPr lang="en-GB" sz="2400" smtClean="0"/>
              <a:t>Research metrics are key to set objectives with measurable progress in normal science</a:t>
            </a:r>
          </a:p>
          <a:p>
            <a:pPr eaLnBrk="1" hangingPunct="1"/>
            <a:r>
              <a:rPr lang="en-GB" sz="2400" smtClean="0"/>
              <a:t>Normal science based long-term retrospective measurement of revolutionary science work is the main way of measuring progress and achievement in revolutionary science</a:t>
            </a:r>
          </a:p>
        </p:txBody>
      </p:sp>
      <p:sp>
        <p:nvSpPr>
          <p:cNvPr id="4" name="Slide Number Placeholder 3"/>
          <p:cNvSpPr>
            <a:spLocks noGrp="1"/>
          </p:cNvSpPr>
          <p:nvPr>
            <p:ph type="sldNum" sz="quarter" idx="12"/>
          </p:nvPr>
        </p:nvSpPr>
        <p:spPr/>
        <p:txBody>
          <a:bodyPr/>
          <a:lstStyle/>
          <a:p>
            <a:pPr>
              <a:defRPr/>
            </a:pPr>
            <a:fld id="{6C890D85-9C31-4469-9647-FD70085EC7BD}" type="slidenum">
              <a:rPr lang="en-GB"/>
              <a:pPr>
                <a:defRPr/>
              </a:pPr>
              <a:t>35</a:t>
            </a:fld>
            <a:endParaRPr lang="en-GB"/>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pPr eaLnBrk="1" hangingPunct="1"/>
            <a:r>
              <a:rPr lang="en-GB" sz="4100" smtClean="0"/>
              <a:t>Measuring progress and achievement – 2</a:t>
            </a:r>
            <a:r>
              <a:rPr lang="en-GB" smtClean="0"/>
              <a:t> </a:t>
            </a:r>
          </a:p>
        </p:txBody>
      </p:sp>
      <p:sp>
        <p:nvSpPr>
          <p:cNvPr id="50178" name="Content Placeholder 2"/>
          <p:cNvSpPr>
            <a:spLocks noGrp="1"/>
          </p:cNvSpPr>
          <p:nvPr>
            <p:ph idx="1"/>
          </p:nvPr>
        </p:nvSpPr>
        <p:spPr/>
        <p:txBody>
          <a:bodyPr/>
          <a:lstStyle/>
          <a:p>
            <a:pPr eaLnBrk="1" hangingPunct="1"/>
            <a:r>
              <a:rPr lang="en-GB" sz="2800" smtClean="0"/>
              <a:t>Measurement should consider a large part of the spectrum of possible outcomes (in quality terms) at sufficient resolution (e.g. papers published in a wide range of venues, grant applications with all levels of rating)</a:t>
            </a:r>
          </a:p>
          <a:p>
            <a:pPr eaLnBrk="1" hangingPunct="1"/>
            <a:r>
              <a:rPr lang="en-GB" sz="2800" smtClean="0"/>
              <a:t>The context and methods of measurement should be establish clearly and transparently (e.g. set of considered journals, conferences, time windows, exclusion rules)</a:t>
            </a:r>
          </a:p>
        </p:txBody>
      </p:sp>
      <p:sp>
        <p:nvSpPr>
          <p:cNvPr id="4" name="Slide Number Placeholder 3"/>
          <p:cNvSpPr>
            <a:spLocks noGrp="1"/>
          </p:cNvSpPr>
          <p:nvPr>
            <p:ph type="sldNum" sz="quarter" idx="12"/>
          </p:nvPr>
        </p:nvSpPr>
        <p:spPr/>
        <p:txBody>
          <a:bodyPr/>
          <a:lstStyle/>
          <a:p>
            <a:pPr>
              <a:defRPr/>
            </a:pPr>
            <a:fld id="{149B2F73-574C-4E3D-8FB4-F4A1FCEE3E14}" type="slidenum">
              <a:rPr lang="en-GB" smtClean="0"/>
              <a:pPr>
                <a:defRPr/>
              </a:pPr>
              <a:t>36</a:t>
            </a:fld>
            <a:endParaRPr lang="en-GB"/>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72425" cy="1143000"/>
          </a:xfrm>
        </p:spPr>
        <p:txBody>
          <a:bodyPr>
            <a:normAutofit fontScale="90000"/>
          </a:bodyPr>
          <a:lstStyle/>
          <a:p>
            <a:pPr eaLnBrk="1" fontAlgn="auto" hangingPunct="1">
              <a:spcAft>
                <a:spcPts val="0"/>
              </a:spcAft>
              <a:defRPr/>
            </a:pPr>
            <a:r>
              <a:rPr lang="en-GB" dirty="0" smtClean="0"/>
              <a:t>Metrics as a management tool – 1 </a:t>
            </a:r>
            <a:endParaRPr lang="en-GB" dirty="0"/>
          </a:p>
        </p:txBody>
      </p:sp>
      <p:sp>
        <p:nvSpPr>
          <p:cNvPr id="51202" name="Content Placeholder 2"/>
          <p:cNvSpPr>
            <a:spLocks noGrp="1"/>
          </p:cNvSpPr>
          <p:nvPr>
            <p:ph idx="1"/>
          </p:nvPr>
        </p:nvSpPr>
        <p:spPr>
          <a:xfrm>
            <a:off x="457200" y="1357313"/>
            <a:ext cx="7467600" cy="4525962"/>
          </a:xfrm>
        </p:spPr>
        <p:txBody>
          <a:bodyPr/>
          <a:lstStyle/>
          <a:p>
            <a:pPr eaLnBrk="1" hangingPunct="1"/>
            <a:r>
              <a:rPr lang="en-GB" sz="2800" smtClean="0"/>
              <a:t>Individual metrics:</a:t>
            </a:r>
          </a:p>
          <a:p>
            <a:pPr lvl="1" eaLnBrk="1" hangingPunct="1"/>
            <a:r>
              <a:rPr lang="en-GB" sz="1600" smtClean="0"/>
              <a:t>Publication and citation counts and distributions (yearly counting) for 3 / 5 / 7 years (depending on status) – aim increasing distribution graphs and preferably exponentially increasing citation graph</a:t>
            </a:r>
          </a:p>
          <a:p>
            <a:pPr lvl="1" eaLnBrk="1" hangingPunct="1"/>
            <a:r>
              <a:rPr lang="en-GB" sz="1600" smtClean="0"/>
              <a:t>Discounted publication and citation metrics – elimination of reviews, editorials, database reports, excessively-many-author publications, etc. – aim similar as above</a:t>
            </a:r>
          </a:p>
          <a:p>
            <a:pPr lvl="1" eaLnBrk="1" hangingPunct="1"/>
            <a:r>
              <a:rPr lang="en-GB" sz="1600" smtClean="0"/>
              <a:t>List of highly cited excluded publications for 3 / 5 / 7 years – aim depends on individual</a:t>
            </a:r>
          </a:p>
          <a:p>
            <a:pPr lvl="1" eaLnBrk="1" hangingPunct="1"/>
            <a:r>
              <a:rPr lang="en-GB" sz="1600" smtClean="0"/>
              <a:t>h-index and/or g-index – with and without excluded publications – change in the index over the last 3 / 5 / 7 years – aim steady increase</a:t>
            </a:r>
          </a:p>
          <a:p>
            <a:pPr lvl="1" eaLnBrk="1" hangingPunct="1"/>
            <a:r>
              <a:rPr lang="en-GB" sz="1600" smtClean="0"/>
              <a:t>Research grants – count and yearly distribution of applications, distribution of evaluations, amount and yearly distribution of awarded grants for the last 3 / 5 / 7 years – aim steady level or increase</a:t>
            </a:r>
          </a:p>
          <a:p>
            <a:pPr lvl="1" eaLnBrk="1" hangingPunct="1"/>
            <a:r>
              <a:rPr lang="en-GB" sz="1600" smtClean="0"/>
              <a:t>For top-flyers – comparison with metrics results of a set of agreed top-flyers elsewhere – this applies to metrics that can be calculated using common and accessible data sources</a:t>
            </a:r>
          </a:p>
          <a:p>
            <a:pPr lvl="1" eaLnBrk="1" hangingPunct="1"/>
            <a:endParaRPr lang="en-GB" smtClean="0"/>
          </a:p>
        </p:txBody>
      </p:sp>
      <p:sp>
        <p:nvSpPr>
          <p:cNvPr id="4" name="Slide Number Placeholder 3"/>
          <p:cNvSpPr>
            <a:spLocks noGrp="1"/>
          </p:cNvSpPr>
          <p:nvPr>
            <p:ph type="sldNum" sz="quarter" idx="12"/>
          </p:nvPr>
        </p:nvSpPr>
        <p:spPr/>
        <p:txBody>
          <a:bodyPr/>
          <a:lstStyle/>
          <a:p>
            <a:pPr>
              <a:defRPr/>
            </a:pPr>
            <a:fld id="{FFB67106-2B0D-4809-8B16-5F795C4A8CC7}" type="slidenum">
              <a:rPr lang="en-GB"/>
              <a:pPr>
                <a:defRPr/>
              </a:pPr>
              <a:t>37</a:t>
            </a:fld>
            <a:endParaRPr lang="en-GB"/>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Content Placeholder 2"/>
          <p:cNvSpPr>
            <a:spLocks noGrp="1"/>
          </p:cNvSpPr>
          <p:nvPr>
            <p:ph idx="1"/>
          </p:nvPr>
        </p:nvSpPr>
        <p:spPr/>
        <p:txBody>
          <a:bodyPr/>
          <a:lstStyle/>
          <a:p>
            <a:pPr eaLnBrk="1" hangingPunct="1"/>
            <a:r>
              <a:rPr lang="en-GB" smtClean="0"/>
              <a:t>Group &amp; department metrics</a:t>
            </a:r>
          </a:p>
          <a:p>
            <a:pPr lvl="1" eaLnBrk="1" hangingPunct="1"/>
            <a:r>
              <a:rPr lang="en-GB" sz="1800" smtClean="0"/>
              <a:t>Same set as metrics for individuals, but counted for the group or department</a:t>
            </a:r>
          </a:p>
          <a:p>
            <a:pPr lvl="1" eaLnBrk="1" hangingPunct="1"/>
            <a:r>
              <a:rPr lang="en-GB" sz="1800" smtClean="0"/>
              <a:t>Distributions of individual metrics descriptors (e.g. publication and citation count) over the group or department members – aim balanced distribution with a set of high-flyers</a:t>
            </a:r>
          </a:p>
          <a:p>
            <a:pPr lvl="1" eaLnBrk="1" hangingPunct="1"/>
            <a:r>
              <a:rPr lang="en-GB" sz="1800" smtClean="0"/>
              <a:t>Change in the above distributions over time – aim steady or improved balance, with a steady or increasing count of high-flyers</a:t>
            </a:r>
          </a:p>
          <a:p>
            <a:pPr lvl="1" eaLnBrk="1" hangingPunct="1"/>
            <a:r>
              <a:rPr lang="en-GB" sz="1800" smtClean="0"/>
              <a:t>Cohesion metrics: member co-authorships of counted papers and grant applications and proportion of these within the whole measured sets – aim sufficient but not excessive co-working relations</a:t>
            </a:r>
          </a:p>
          <a:p>
            <a:pPr lvl="1" eaLnBrk="1" hangingPunct="1"/>
            <a:r>
              <a:rPr lang="en-GB" sz="1800" smtClean="0"/>
              <a:t>Comparison with metrics results for a set of departments considered close competitors – this applies to metrics that can be calculated using common and accessible data sources</a:t>
            </a:r>
          </a:p>
          <a:p>
            <a:pPr eaLnBrk="1" hangingPunct="1"/>
            <a:endParaRPr lang="en-GB" smtClean="0"/>
          </a:p>
        </p:txBody>
      </p:sp>
      <p:sp>
        <p:nvSpPr>
          <p:cNvPr id="4" name="Slide Number Placeholder 3"/>
          <p:cNvSpPr>
            <a:spLocks noGrp="1"/>
          </p:cNvSpPr>
          <p:nvPr>
            <p:ph type="sldNum" sz="quarter" idx="12"/>
          </p:nvPr>
        </p:nvSpPr>
        <p:spPr/>
        <p:txBody>
          <a:bodyPr/>
          <a:lstStyle/>
          <a:p>
            <a:pPr>
              <a:defRPr/>
            </a:pPr>
            <a:fld id="{A81FAA62-93C7-4AB4-A018-38BB50871C6B}" type="slidenum">
              <a:rPr lang="en-GB" smtClean="0"/>
              <a:pPr>
                <a:defRPr/>
              </a:pPr>
              <a:t>38</a:t>
            </a:fld>
            <a:endParaRPr lang="en-GB"/>
          </a:p>
        </p:txBody>
      </p:sp>
      <p:sp>
        <p:nvSpPr>
          <p:cNvPr id="5" name="Title 1"/>
          <p:cNvSpPr>
            <a:spLocks noGrp="1"/>
          </p:cNvSpPr>
          <p:nvPr>
            <p:ph type="title"/>
          </p:nvPr>
        </p:nvSpPr>
        <p:spPr>
          <a:xfrm>
            <a:off x="457200" y="274638"/>
            <a:ext cx="7972425" cy="1143000"/>
          </a:xfrm>
        </p:spPr>
        <p:txBody>
          <a:bodyPr>
            <a:normAutofit fontScale="90000"/>
          </a:bodyPr>
          <a:lstStyle/>
          <a:p>
            <a:pPr eaLnBrk="1" fontAlgn="auto" hangingPunct="1">
              <a:spcAft>
                <a:spcPts val="0"/>
              </a:spcAft>
              <a:defRPr/>
            </a:pPr>
            <a:r>
              <a:rPr lang="en-GB" dirty="0" smtClean="0"/>
              <a:t>Metrics as a management tool – 2 </a:t>
            </a:r>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Content Placeholder 2"/>
          <p:cNvSpPr>
            <a:spLocks noGrp="1"/>
          </p:cNvSpPr>
          <p:nvPr>
            <p:ph idx="1"/>
          </p:nvPr>
        </p:nvSpPr>
        <p:spPr/>
        <p:txBody>
          <a:bodyPr/>
          <a:lstStyle/>
          <a:p>
            <a:pPr eaLnBrk="1" hangingPunct="1"/>
            <a:r>
              <a:rPr lang="en-GB" smtClean="0"/>
              <a:t>University metrics</a:t>
            </a:r>
          </a:p>
          <a:p>
            <a:pPr lvl="1" eaLnBrk="1" hangingPunct="1"/>
            <a:r>
              <a:rPr lang="en-GB" smtClean="0"/>
              <a:t>Same metrics as for groups &amp; departments</a:t>
            </a:r>
          </a:p>
          <a:p>
            <a:pPr lvl="1" eaLnBrk="1" hangingPunct="1"/>
            <a:r>
              <a:rPr lang="en-GB" smtClean="0"/>
              <a:t>Group distribution and cohesion metrics should be calculated by considering departments instead of individuals</a:t>
            </a:r>
          </a:p>
          <a:p>
            <a:pPr lvl="1" eaLnBrk="1" hangingPunct="1"/>
            <a:r>
              <a:rPr lang="en-GB" smtClean="0"/>
              <a:t>Comparison with metrics results for a set of universities considered close competitors – this applies to metrics that can be calculated using common and accessible data sources</a:t>
            </a:r>
          </a:p>
          <a:p>
            <a:pPr eaLnBrk="1" hangingPunct="1"/>
            <a:endParaRPr lang="en-GB" smtClean="0"/>
          </a:p>
        </p:txBody>
      </p:sp>
      <p:sp>
        <p:nvSpPr>
          <p:cNvPr id="4" name="Slide Number Placeholder 3"/>
          <p:cNvSpPr>
            <a:spLocks noGrp="1"/>
          </p:cNvSpPr>
          <p:nvPr>
            <p:ph type="sldNum" sz="quarter" idx="12"/>
          </p:nvPr>
        </p:nvSpPr>
        <p:spPr/>
        <p:txBody>
          <a:bodyPr/>
          <a:lstStyle/>
          <a:p>
            <a:pPr>
              <a:defRPr/>
            </a:pPr>
            <a:fld id="{25EFAFD7-E59A-4ACD-BEF2-7F6A0FEB3787}" type="slidenum">
              <a:rPr lang="en-GB" smtClean="0"/>
              <a:pPr>
                <a:defRPr/>
              </a:pPr>
              <a:t>39</a:t>
            </a:fld>
            <a:endParaRPr lang="en-GB"/>
          </a:p>
        </p:txBody>
      </p:sp>
      <p:sp>
        <p:nvSpPr>
          <p:cNvPr id="5" name="Title 1"/>
          <p:cNvSpPr>
            <a:spLocks noGrp="1"/>
          </p:cNvSpPr>
          <p:nvPr>
            <p:ph type="title"/>
          </p:nvPr>
        </p:nvSpPr>
        <p:spPr>
          <a:xfrm>
            <a:off x="457200" y="274638"/>
            <a:ext cx="7972425" cy="1143000"/>
          </a:xfrm>
        </p:spPr>
        <p:txBody>
          <a:bodyPr>
            <a:normAutofit fontScale="90000"/>
          </a:bodyPr>
          <a:lstStyle/>
          <a:p>
            <a:pPr eaLnBrk="1" fontAlgn="auto" hangingPunct="1">
              <a:spcAft>
                <a:spcPts val="0"/>
              </a:spcAft>
              <a:defRPr/>
            </a:pPr>
            <a:r>
              <a:rPr lang="en-GB" dirty="0" smtClean="0"/>
              <a:t>Metrics as a management tool – 3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GB" smtClean="0"/>
              <a:t>Introduction – 2</a:t>
            </a:r>
          </a:p>
        </p:txBody>
      </p:sp>
      <p:sp>
        <p:nvSpPr>
          <p:cNvPr id="17410" name="Content Placeholder 2"/>
          <p:cNvSpPr>
            <a:spLocks noGrp="1"/>
          </p:cNvSpPr>
          <p:nvPr>
            <p:ph idx="1"/>
          </p:nvPr>
        </p:nvSpPr>
        <p:spPr/>
        <p:txBody>
          <a:bodyPr/>
          <a:lstStyle/>
          <a:p>
            <a:pPr eaLnBrk="1" hangingPunct="1"/>
            <a:r>
              <a:rPr lang="en-GB" smtClean="0"/>
              <a:t>What do we measure by metrics?</a:t>
            </a:r>
          </a:p>
          <a:p>
            <a:pPr eaLnBrk="1" hangingPunct="1"/>
            <a:r>
              <a:rPr lang="en-GB" smtClean="0"/>
              <a:t>What can be measured by metrics?</a:t>
            </a:r>
          </a:p>
          <a:p>
            <a:pPr eaLnBrk="1" hangingPunct="1"/>
            <a:r>
              <a:rPr lang="en-GB" smtClean="0"/>
              <a:t>How are metrics related to performance and quality?</a:t>
            </a:r>
          </a:p>
          <a:p>
            <a:pPr eaLnBrk="1" hangingPunct="1"/>
            <a:r>
              <a:rPr lang="en-GB" smtClean="0"/>
              <a:t>How can higher education and research management use science metrics?</a:t>
            </a:r>
          </a:p>
        </p:txBody>
      </p:sp>
      <p:sp>
        <p:nvSpPr>
          <p:cNvPr id="4" name="Slide Number Placeholder 3"/>
          <p:cNvSpPr>
            <a:spLocks noGrp="1"/>
          </p:cNvSpPr>
          <p:nvPr>
            <p:ph type="sldNum" sz="quarter" idx="12"/>
          </p:nvPr>
        </p:nvSpPr>
        <p:spPr/>
        <p:txBody>
          <a:bodyPr/>
          <a:lstStyle/>
          <a:p>
            <a:pPr>
              <a:defRPr/>
            </a:pPr>
            <a:fld id="{1DEFB7E6-44AD-4B0E-800A-FA205383AA55}" type="slidenum">
              <a:rPr lang="en-GB"/>
              <a:pPr>
                <a:defRPr/>
              </a:pPr>
              <a:t>4</a:t>
            </a:fld>
            <a:endParaRPr lang="en-GB"/>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p:txBody>
          <a:bodyPr/>
          <a:lstStyle/>
          <a:p>
            <a:pPr eaLnBrk="1" hangingPunct="1"/>
            <a:r>
              <a:rPr lang="en-GB" smtClean="0"/>
              <a:t>Setting targets</a:t>
            </a:r>
          </a:p>
        </p:txBody>
      </p:sp>
      <p:sp>
        <p:nvSpPr>
          <p:cNvPr id="54274" name="Content Placeholder 2"/>
          <p:cNvSpPr>
            <a:spLocks noGrp="1"/>
          </p:cNvSpPr>
          <p:nvPr>
            <p:ph idx="1"/>
          </p:nvPr>
        </p:nvSpPr>
        <p:spPr/>
        <p:txBody>
          <a:bodyPr/>
          <a:lstStyle/>
          <a:p>
            <a:pPr eaLnBrk="1" hangingPunct="1"/>
            <a:r>
              <a:rPr lang="en-GB" smtClean="0"/>
              <a:t>Targets are short term objectives – time limits/windows should be set very clearly</a:t>
            </a:r>
          </a:p>
          <a:p>
            <a:pPr eaLnBrk="1" hangingPunct="1"/>
            <a:r>
              <a:rPr lang="en-GB" smtClean="0"/>
              <a:t>Should be clearly defined, based on evaluation of current standing, achievable, and clearly measurable</a:t>
            </a:r>
          </a:p>
          <a:p>
            <a:pPr eaLnBrk="1" hangingPunct="1"/>
            <a:r>
              <a:rPr lang="en-GB" smtClean="0"/>
              <a:t>While targets apply to single years, they should be considered in the context of multi-year objectives</a:t>
            </a:r>
          </a:p>
          <a:p>
            <a:pPr eaLnBrk="1" hangingPunct="1"/>
            <a:endParaRPr lang="en-GB" smtClean="0"/>
          </a:p>
        </p:txBody>
      </p:sp>
      <p:sp>
        <p:nvSpPr>
          <p:cNvPr id="4" name="Slide Number Placeholder 3"/>
          <p:cNvSpPr>
            <a:spLocks noGrp="1"/>
          </p:cNvSpPr>
          <p:nvPr>
            <p:ph type="sldNum" sz="quarter" idx="12"/>
          </p:nvPr>
        </p:nvSpPr>
        <p:spPr/>
        <p:txBody>
          <a:bodyPr/>
          <a:lstStyle/>
          <a:p>
            <a:pPr>
              <a:defRPr/>
            </a:pPr>
            <a:fld id="{6C20B5CA-49AC-4B85-B996-FE0551B6559D}" type="slidenum">
              <a:rPr lang="en-GB"/>
              <a:pPr>
                <a:defRPr/>
              </a:pPr>
              <a:t>40</a:t>
            </a:fld>
            <a:endParaRPr lang="en-GB"/>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pPr eaLnBrk="1" hangingPunct="1"/>
            <a:r>
              <a:rPr lang="en-GB" smtClean="0"/>
              <a:t>Domain specific impact</a:t>
            </a:r>
          </a:p>
        </p:txBody>
      </p:sp>
      <p:sp>
        <p:nvSpPr>
          <p:cNvPr id="55298" name="Content Placeholder 2"/>
          <p:cNvSpPr>
            <a:spLocks noGrp="1"/>
          </p:cNvSpPr>
          <p:nvPr>
            <p:ph idx="1"/>
          </p:nvPr>
        </p:nvSpPr>
        <p:spPr/>
        <p:txBody>
          <a:bodyPr/>
          <a:lstStyle/>
          <a:p>
            <a:pPr eaLnBrk="1" hangingPunct="1"/>
            <a:r>
              <a:rPr lang="en-GB" smtClean="0"/>
              <a:t>The impact of the work is domain specific</a:t>
            </a:r>
          </a:p>
          <a:p>
            <a:pPr eaLnBrk="1" hangingPunct="1"/>
            <a:r>
              <a:rPr lang="en-GB" smtClean="0"/>
              <a:t>This should be considered when setting citation and related (e.g. h-index) targets</a:t>
            </a:r>
          </a:p>
          <a:p>
            <a:pPr lvl="1" eaLnBrk="1" hangingPunct="1"/>
            <a:r>
              <a:rPr lang="en-GB" smtClean="0"/>
              <a:t>Individual</a:t>
            </a:r>
          </a:p>
          <a:p>
            <a:pPr lvl="1" eaLnBrk="1" hangingPunct="1"/>
            <a:r>
              <a:rPr lang="en-GB" smtClean="0"/>
              <a:t>Group &amp; department</a:t>
            </a:r>
          </a:p>
          <a:p>
            <a:pPr lvl="1" eaLnBrk="1" hangingPunct="1"/>
            <a:r>
              <a:rPr lang="en-GB" smtClean="0"/>
              <a:t>University</a:t>
            </a:r>
          </a:p>
        </p:txBody>
      </p:sp>
      <p:sp>
        <p:nvSpPr>
          <p:cNvPr id="4" name="Slide Number Placeholder 3"/>
          <p:cNvSpPr>
            <a:spLocks noGrp="1"/>
          </p:cNvSpPr>
          <p:nvPr>
            <p:ph type="sldNum" sz="quarter" idx="12"/>
          </p:nvPr>
        </p:nvSpPr>
        <p:spPr/>
        <p:txBody>
          <a:bodyPr/>
          <a:lstStyle/>
          <a:p>
            <a:pPr>
              <a:defRPr/>
            </a:pPr>
            <a:fld id="{D7BBEB7F-70C4-4D9E-B9B1-879CFAF6C347}" type="slidenum">
              <a:rPr lang="en-GB"/>
              <a:pPr>
                <a:defRPr/>
              </a:pPr>
              <a:t>41</a:t>
            </a:fld>
            <a:endParaRPr lang="en-GB"/>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pPr eaLnBrk="1" hangingPunct="1"/>
            <a:r>
              <a:rPr lang="en-GB" smtClean="0"/>
              <a:t>Clarity and predictability</a:t>
            </a:r>
          </a:p>
        </p:txBody>
      </p:sp>
      <p:sp>
        <p:nvSpPr>
          <p:cNvPr id="56322" name="Content Placeholder 2"/>
          <p:cNvSpPr>
            <a:spLocks noGrp="1"/>
          </p:cNvSpPr>
          <p:nvPr>
            <p:ph idx="1"/>
          </p:nvPr>
        </p:nvSpPr>
        <p:spPr/>
        <p:txBody>
          <a:bodyPr/>
          <a:lstStyle/>
          <a:p>
            <a:pPr eaLnBrk="1" hangingPunct="1"/>
            <a:r>
              <a:rPr lang="en-GB" smtClean="0"/>
              <a:t>It is critical to use metrics in management with clear setting of their context, methods, and evaluations</a:t>
            </a:r>
          </a:p>
          <a:p>
            <a:pPr eaLnBrk="1" hangingPunct="1"/>
            <a:r>
              <a:rPr lang="en-GB" smtClean="0"/>
              <a:t>It is also critical to have predictable career-related outcomes associated with metrics-based management evaluation</a:t>
            </a:r>
          </a:p>
          <a:p>
            <a:pPr lvl="1" eaLnBrk="1" hangingPunct="1"/>
            <a:r>
              <a:rPr lang="en-GB" smtClean="0"/>
              <a:t>It should be clear what gains/losses or rewards/punishments are associated with delivering the target/objective and the non-delivery, sub-delivery or over-delivery of it</a:t>
            </a:r>
          </a:p>
        </p:txBody>
      </p:sp>
      <p:sp>
        <p:nvSpPr>
          <p:cNvPr id="4" name="Slide Number Placeholder 3"/>
          <p:cNvSpPr>
            <a:spLocks noGrp="1"/>
          </p:cNvSpPr>
          <p:nvPr>
            <p:ph type="sldNum" sz="quarter" idx="12"/>
          </p:nvPr>
        </p:nvSpPr>
        <p:spPr/>
        <p:txBody>
          <a:bodyPr/>
          <a:lstStyle/>
          <a:p>
            <a:pPr>
              <a:defRPr/>
            </a:pPr>
            <a:fld id="{F45159F5-B011-4603-8DF2-70374CF581D7}" type="slidenum">
              <a:rPr lang="en-GB"/>
              <a:pPr>
                <a:defRPr/>
              </a:pPr>
              <a:t>42</a:t>
            </a:fld>
            <a:endParaRPr lang="en-GB"/>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pPr eaLnBrk="1" hangingPunct="1"/>
            <a:r>
              <a:rPr lang="en-GB" smtClean="0"/>
              <a:t>Environment</a:t>
            </a:r>
          </a:p>
        </p:txBody>
      </p:sp>
      <p:sp>
        <p:nvSpPr>
          <p:cNvPr id="57346" name="Content Placeholder 2"/>
          <p:cNvSpPr>
            <a:spLocks noGrp="1"/>
          </p:cNvSpPr>
          <p:nvPr>
            <p:ph idx="1"/>
          </p:nvPr>
        </p:nvSpPr>
        <p:spPr/>
        <p:txBody>
          <a:bodyPr/>
          <a:lstStyle/>
          <a:p>
            <a:pPr eaLnBrk="1" hangingPunct="1"/>
            <a:r>
              <a:rPr lang="en-GB" smtClean="0"/>
              <a:t>Work time allocations should consider explicitly the time related to work for the achievement of research performance targets</a:t>
            </a:r>
          </a:p>
          <a:p>
            <a:pPr eaLnBrk="1" hangingPunct="1"/>
            <a:r>
              <a:rPr lang="en-GB" smtClean="0"/>
              <a:t>Metrics, evaluations, related gains/losses, should be generally accepted as valid </a:t>
            </a:r>
          </a:p>
          <a:p>
            <a:pPr eaLnBrk="1" hangingPunct="1"/>
            <a:endParaRPr lang="en-GB" smtClean="0"/>
          </a:p>
        </p:txBody>
      </p:sp>
      <p:sp>
        <p:nvSpPr>
          <p:cNvPr id="4" name="Slide Number Placeholder 3"/>
          <p:cNvSpPr>
            <a:spLocks noGrp="1"/>
          </p:cNvSpPr>
          <p:nvPr>
            <p:ph type="sldNum" sz="quarter" idx="12"/>
          </p:nvPr>
        </p:nvSpPr>
        <p:spPr/>
        <p:txBody>
          <a:bodyPr/>
          <a:lstStyle/>
          <a:p>
            <a:pPr>
              <a:defRPr/>
            </a:pPr>
            <a:fld id="{DA18B976-7675-4F09-A769-601D035335F9}" type="slidenum">
              <a:rPr lang="en-GB"/>
              <a:pPr>
                <a:defRPr/>
              </a:pPr>
              <a:t>43</a:t>
            </a:fld>
            <a:endParaRPr lang="en-GB"/>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GB" dirty="0" smtClean="0"/>
              <a:t>Competition and transparency</a:t>
            </a:r>
            <a:endParaRPr lang="en-GB" dirty="0"/>
          </a:p>
        </p:txBody>
      </p:sp>
      <p:sp>
        <p:nvSpPr>
          <p:cNvPr id="58370" name="Content Placeholder 2"/>
          <p:cNvSpPr>
            <a:spLocks noGrp="1"/>
          </p:cNvSpPr>
          <p:nvPr>
            <p:ph idx="1"/>
          </p:nvPr>
        </p:nvSpPr>
        <p:spPr/>
        <p:txBody>
          <a:bodyPr/>
          <a:lstStyle/>
          <a:p>
            <a:pPr eaLnBrk="1" hangingPunct="1"/>
            <a:r>
              <a:rPr lang="en-GB" smtClean="0"/>
              <a:t>Competition in achievement should be openly supported</a:t>
            </a:r>
          </a:p>
          <a:p>
            <a:pPr eaLnBrk="1" hangingPunct="1"/>
            <a:r>
              <a:rPr lang="en-GB" smtClean="0"/>
              <a:t>The performance evaluation process should be open and transparent</a:t>
            </a:r>
          </a:p>
          <a:p>
            <a:pPr eaLnBrk="1" hangingPunct="1"/>
            <a:r>
              <a:rPr lang="en-GB" smtClean="0"/>
              <a:t>Individuals / groups / departments should be able to compare themselves with others on the basis of openly available timely data (considering normalisation due to science domain)</a:t>
            </a:r>
          </a:p>
        </p:txBody>
      </p:sp>
      <p:sp>
        <p:nvSpPr>
          <p:cNvPr id="4" name="Slide Number Placeholder 3"/>
          <p:cNvSpPr>
            <a:spLocks noGrp="1"/>
          </p:cNvSpPr>
          <p:nvPr>
            <p:ph type="sldNum" sz="quarter" idx="12"/>
          </p:nvPr>
        </p:nvSpPr>
        <p:spPr/>
        <p:txBody>
          <a:bodyPr/>
          <a:lstStyle/>
          <a:p>
            <a:pPr>
              <a:defRPr/>
            </a:pPr>
            <a:fld id="{2773305E-21DF-414A-BA77-984B8D0700A1}" type="slidenum">
              <a:rPr lang="en-GB"/>
              <a:pPr>
                <a:defRPr/>
              </a:pPr>
              <a:t>44</a:t>
            </a:fld>
            <a:endParaRPr lang="en-GB"/>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p:cNvSpPr>
          <p:nvPr>
            <p:ph type="title"/>
          </p:nvPr>
        </p:nvSpPr>
        <p:spPr/>
        <p:txBody>
          <a:bodyPr/>
          <a:lstStyle/>
          <a:p>
            <a:r>
              <a:rPr lang="en-GB" smtClean="0"/>
              <a:t>Hype and spin</a:t>
            </a:r>
          </a:p>
        </p:txBody>
      </p:sp>
      <p:sp>
        <p:nvSpPr>
          <p:cNvPr id="59394" name="Rectangle 3"/>
          <p:cNvSpPr>
            <a:spLocks noGrp="1"/>
          </p:cNvSpPr>
          <p:nvPr>
            <p:ph type="body" idx="1"/>
          </p:nvPr>
        </p:nvSpPr>
        <p:spPr>
          <a:xfrm>
            <a:off x="468313" y="1341438"/>
            <a:ext cx="7467600" cy="4525962"/>
          </a:xfrm>
        </p:spPr>
        <p:txBody>
          <a:bodyPr/>
          <a:lstStyle/>
          <a:p>
            <a:pPr>
              <a:lnSpc>
                <a:spcPct val="80000"/>
              </a:lnSpc>
            </a:pPr>
            <a:r>
              <a:rPr lang="en-GB" sz="2600" smtClean="0"/>
              <a:t>The requirement for hype and spin is induced by the larger market of research results (e.g. publishing papers, getting patents)</a:t>
            </a:r>
          </a:p>
          <a:p>
            <a:pPr>
              <a:lnSpc>
                <a:spcPct val="80000"/>
              </a:lnSpc>
            </a:pPr>
            <a:r>
              <a:rPr lang="en-GB" sz="2600" smtClean="0"/>
              <a:t>Ideally hype and spin should be discounted in internal evaluations, but without damaging the enthusiasm of researchers who hype and spin their work</a:t>
            </a:r>
          </a:p>
          <a:p>
            <a:pPr>
              <a:lnSpc>
                <a:spcPct val="80000"/>
              </a:lnSpc>
            </a:pPr>
            <a:r>
              <a:rPr lang="en-GB" sz="2600" smtClean="0"/>
              <a:t>More successful and higher reputation department can afford stricter hype and spin discounting – the negative subjective effects of discounting are compensated by the shared reputation dividend</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GB" dirty="0" smtClean="0"/>
              <a:t>Choice: normal vs. revolutionary science</a:t>
            </a:r>
            <a:endParaRPr lang="en-GB" dirty="0"/>
          </a:p>
        </p:txBody>
      </p:sp>
      <p:sp>
        <p:nvSpPr>
          <p:cNvPr id="60418" name="Content Placeholder 2"/>
          <p:cNvSpPr>
            <a:spLocks noGrp="1"/>
          </p:cNvSpPr>
          <p:nvPr>
            <p:ph idx="1"/>
          </p:nvPr>
        </p:nvSpPr>
        <p:spPr>
          <a:xfrm>
            <a:off x="457200" y="1600200"/>
            <a:ext cx="7972425" cy="4525963"/>
          </a:xfrm>
        </p:spPr>
        <p:txBody>
          <a:bodyPr/>
          <a:lstStyle/>
          <a:p>
            <a:pPr eaLnBrk="1" hangingPunct="1"/>
            <a:r>
              <a:rPr lang="en-GB" smtClean="0"/>
              <a:t>A choice between the extent of the normal and revolutionary science work should be made at all levels (individual, group, department, university)</a:t>
            </a:r>
          </a:p>
          <a:p>
            <a:pPr eaLnBrk="1" hangingPunct="1"/>
            <a:r>
              <a:rPr lang="en-GB" smtClean="0"/>
              <a:t>Early stage: preference should be for normal science to establish reputation</a:t>
            </a:r>
          </a:p>
          <a:p>
            <a:pPr eaLnBrk="1" hangingPunct="1"/>
            <a:r>
              <a:rPr lang="en-GB" smtClean="0"/>
              <a:t>Revolutionary science may be very exciting and challenging, but too much of it may lead to drop in or lack of reputation</a:t>
            </a:r>
          </a:p>
        </p:txBody>
      </p:sp>
      <p:sp>
        <p:nvSpPr>
          <p:cNvPr id="4" name="Slide Number Placeholder 3"/>
          <p:cNvSpPr>
            <a:spLocks noGrp="1"/>
          </p:cNvSpPr>
          <p:nvPr>
            <p:ph type="sldNum" sz="quarter" idx="12"/>
          </p:nvPr>
        </p:nvSpPr>
        <p:spPr/>
        <p:txBody>
          <a:bodyPr/>
          <a:lstStyle/>
          <a:p>
            <a:pPr>
              <a:defRPr/>
            </a:pPr>
            <a:fld id="{E2C33BF5-6F0A-4D84-9AEF-8EACAD126C7C}" type="slidenum">
              <a:rPr lang="en-GB"/>
              <a:pPr>
                <a:defRPr/>
              </a:pPr>
              <a:t>46</a:t>
            </a:fld>
            <a:endParaRPr lang="en-GB"/>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a:xfrm>
            <a:off x="457200" y="274638"/>
            <a:ext cx="8472488" cy="1143000"/>
          </a:xfrm>
        </p:spPr>
        <p:txBody>
          <a:bodyPr/>
          <a:lstStyle/>
          <a:p>
            <a:pPr eaLnBrk="1" hangingPunct="1"/>
            <a:r>
              <a:rPr lang="en-GB" smtClean="0"/>
              <a:t>Funding and impact expectation</a:t>
            </a:r>
          </a:p>
        </p:txBody>
      </p:sp>
      <p:sp>
        <p:nvSpPr>
          <p:cNvPr id="61442" name="Content Placeholder 2"/>
          <p:cNvSpPr>
            <a:spLocks noGrp="1"/>
          </p:cNvSpPr>
          <p:nvPr>
            <p:ph idx="1"/>
          </p:nvPr>
        </p:nvSpPr>
        <p:spPr/>
        <p:txBody>
          <a:bodyPr/>
          <a:lstStyle/>
          <a:p>
            <a:pPr eaLnBrk="1" hangingPunct="1"/>
            <a:r>
              <a:rPr lang="en-GB" smtClean="0"/>
              <a:t>Funding and impact expectation depends on the normal / revolutionary science mix </a:t>
            </a:r>
          </a:p>
          <a:p>
            <a:pPr eaLnBrk="1" hangingPunct="1"/>
            <a:r>
              <a:rPr lang="en-GB" smtClean="0"/>
              <a:t>The normal science part makes more predictable the expectations, and also limits these expectations</a:t>
            </a:r>
          </a:p>
          <a:p>
            <a:pPr eaLnBrk="1" hangingPunct="1"/>
            <a:r>
              <a:rPr lang="en-GB" smtClean="0"/>
              <a:t>The revolutionary science part makes less predictable the expectations, but may also imply very high longer term expectations</a:t>
            </a:r>
          </a:p>
        </p:txBody>
      </p:sp>
      <p:sp>
        <p:nvSpPr>
          <p:cNvPr id="4" name="Slide Number Placeholder 3"/>
          <p:cNvSpPr>
            <a:spLocks noGrp="1"/>
          </p:cNvSpPr>
          <p:nvPr>
            <p:ph type="sldNum" sz="quarter" idx="12"/>
          </p:nvPr>
        </p:nvSpPr>
        <p:spPr/>
        <p:txBody>
          <a:bodyPr/>
          <a:lstStyle/>
          <a:p>
            <a:pPr>
              <a:defRPr/>
            </a:pPr>
            <a:fld id="{08C9438C-76DB-47BA-B4EF-ED8A58DB45DE}" type="slidenum">
              <a:rPr lang="en-GB"/>
              <a:pPr>
                <a:defRPr/>
              </a:pPr>
              <a:t>47</a:t>
            </a:fld>
            <a:endParaRPr lang="en-GB"/>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p:cNvSpPr>
          <p:nvPr>
            <p:ph type="title"/>
          </p:nvPr>
        </p:nvSpPr>
        <p:spPr/>
        <p:txBody>
          <a:bodyPr/>
          <a:lstStyle/>
          <a:p>
            <a:r>
              <a:rPr lang="en-GB" smtClean="0"/>
              <a:t>Unit size – 1 </a:t>
            </a:r>
          </a:p>
        </p:txBody>
      </p:sp>
      <p:sp>
        <p:nvSpPr>
          <p:cNvPr id="62466" name="Rectangle 3"/>
          <p:cNvSpPr>
            <a:spLocks noGrp="1"/>
          </p:cNvSpPr>
          <p:nvPr>
            <p:ph type="body" idx="1"/>
          </p:nvPr>
        </p:nvSpPr>
        <p:spPr>
          <a:xfrm>
            <a:off x="468313" y="1268413"/>
            <a:ext cx="7467600" cy="5040312"/>
          </a:xfrm>
        </p:spPr>
        <p:txBody>
          <a:bodyPr/>
          <a:lstStyle/>
          <a:p>
            <a:pPr>
              <a:lnSpc>
                <a:spcPct val="90000"/>
              </a:lnSpc>
            </a:pPr>
            <a:r>
              <a:rPr lang="en-GB" smtClean="0"/>
              <a:t>Revolutionary science implies high risk</a:t>
            </a:r>
          </a:p>
          <a:p>
            <a:pPr>
              <a:lnSpc>
                <a:spcPct val="90000"/>
              </a:lnSpc>
            </a:pPr>
            <a:r>
              <a:rPr lang="en-GB" smtClean="0"/>
              <a:t>High risk is affordable only if it can be spread sufficiently widely </a:t>
            </a:r>
            <a:r>
              <a:rPr lang="en-GB" smtClean="0">
                <a:sym typeface="Wingdings" pitchFamily="2" charset="2"/>
              </a:rPr>
              <a:t> research department size implication</a:t>
            </a:r>
          </a:p>
          <a:p>
            <a:pPr>
              <a:lnSpc>
                <a:spcPct val="90000"/>
              </a:lnSpc>
            </a:pPr>
            <a:r>
              <a:rPr lang="en-GB" smtClean="0">
                <a:sym typeface="Wingdings" pitchFamily="2" charset="2"/>
              </a:rPr>
              <a:t>Small department may easily disappear by taking too much risk</a:t>
            </a:r>
          </a:p>
          <a:p>
            <a:pPr>
              <a:lnSpc>
                <a:spcPct val="90000"/>
              </a:lnSpc>
            </a:pPr>
            <a:r>
              <a:rPr lang="en-GB" smtClean="0"/>
              <a:t>Doing revolutionary science needs sufficiently large size department that can compensate for the risk by doing sufficient amount of low risk normal science work as well</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p:cNvSpPr>
          <p:nvPr>
            <p:ph type="title"/>
          </p:nvPr>
        </p:nvSpPr>
        <p:spPr/>
        <p:txBody>
          <a:bodyPr/>
          <a:lstStyle/>
          <a:p>
            <a:r>
              <a:rPr lang="en-GB" smtClean="0"/>
              <a:t>Unit size – 2</a:t>
            </a:r>
          </a:p>
        </p:txBody>
      </p:sp>
      <p:sp>
        <p:nvSpPr>
          <p:cNvPr id="63490" name="Rectangle 3"/>
          <p:cNvSpPr>
            <a:spLocks noGrp="1"/>
          </p:cNvSpPr>
          <p:nvPr>
            <p:ph type="body" idx="1"/>
          </p:nvPr>
        </p:nvSpPr>
        <p:spPr/>
        <p:txBody>
          <a:bodyPr/>
          <a:lstStyle/>
          <a:p>
            <a:r>
              <a:rPr lang="en-GB" sz="2600" smtClean="0"/>
              <a:t>Phase transition: revolutionary science needs to be embedded in very large departments doing large amount of normal science as well / departments not doing revolutionary science need to be smaller, otherwise they have too much inefficiency (e.g. unable to provide sufficient career perspective for many members, too much overlap, too much hype-driven competition)</a:t>
            </a:r>
          </a:p>
          <a:p>
            <a:r>
              <a:rPr lang="en-GB" sz="2600" smtClean="0"/>
              <a:t>Transition between the two phases is possible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GB" smtClean="0"/>
              <a:t>Origins of research metrics</a:t>
            </a:r>
          </a:p>
        </p:txBody>
      </p:sp>
      <p:sp>
        <p:nvSpPr>
          <p:cNvPr id="18434" name="Content Placeholder 2"/>
          <p:cNvSpPr>
            <a:spLocks noGrp="1"/>
          </p:cNvSpPr>
          <p:nvPr>
            <p:ph idx="1"/>
          </p:nvPr>
        </p:nvSpPr>
        <p:spPr/>
        <p:txBody>
          <a:bodyPr/>
          <a:lstStyle/>
          <a:p>
            <a:pPr eaLnBrk="1" hangingPunct="1"/>
            <a:r>
              <a:rPr lang="en-GB" smtClean="0"/>
              <a:t>Derek De Solla Price – 1960s</a:t>
            </a:r>
          </a:p>
          <a:p>
            <a:pPr eaLnBrk="1" hangingPunct="1"/>
            <a:r>
              <a:rPr lang="en-GB" smtClean="0"/>
              <a:t>Measuring ‘big’ science – physics </a:t>
            </a:r>
          </a:p>
          <a:p>
            <a:pPr eaLnBrk="1" hangingPunct="1"/>
            <a:r>
              <a:rPr lang="en-GB" smtClean="0"/>
              <a:t>Measuring national science output – papers, citations, patents</a:t>
            </a:r>
          </a:p>
          <a:p>
            <a:pPr eaLnBrk="1" hangingPunct="1"/>
            <a:r>
              <a:rPr lang="en-GB" smtClean="0"/>
              <a:t>Bibliometrics and scientometrics – 1970s – today </a:t>
            </a:r>
          </a:p>
          <a:p>
            <a:pPr eaLnBrk="1" hangingPunct="1"/>
            <a:r>
              <a:rPr lang="en-GB" smtClean="0"/>
              <a:t>Early: counts</a:t>
            </a:r>
          </a:p>
          <a:p>
            <a:pPr eaLnBrk="1" hangingPunct="1"/>
            <a:r>
              <a:rPr lang="en-GB" smtClean="0"/>
              <a:t>Recent: networks, distributions and conditional counts</a:t>
            </a:r>
          </a:p>
        </p:txBody>
      </p:sp>
      <p:sp>
        <p:nvSpPr>
          <p:cNvPr id="4" name="Slide Number Placeholder 3"/>
          <p:cNvSpPr>
            <a:spLocks noGrp="1"/>
          </p:cNvSpPr>
          <p:nvPr>
            <p:ph type="sldNum" sz="quarter" idx="12"/>
          </p:nvPr>
        </p:nvSpPr>
        <p:spPr/>
        <p:txBody>
          <a:bodyPr/>
          <a:lstStyle/>
          <a:p>
            <a:pPr>
              <a:defRPr/>
            </a:pPr>
            <a:fld id="{4783A18A-1CE5-4BBA-B46E-F8DF1AD7B655}" type="slidenum">
              <a:rPr lang="en-GB"/>
              <a:pPr>
                <a:defRPr/>
              </a:pPr>
              <a:t>5</a:t>
            </a:fld>
            <a:endParaRPr lang="en-GB"/>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pPr eaLnBrk="1" hangingPunct="1"/>
            <a:r>
              <a:rPr lang="en-GB" smtClean="0"/>
              <a:t>Managing normal science</a:t>
            </a:r>
          </a:p>
        </p:txBody>
      </p:sp>
      <p:sp>
        <p:nvSpPr>
          <p:cNvPr id="64514" name="Content Placeholder 2"/>
          <p:cNvSpPr>
            <a:spLocks noGrp="1"/>
          </p:cNvSpPr>
          <p:nvPr>
            <p:ph idx="1"/>
          </p:nvPr>
        </p:nvSpPr>
        <p:spPr/>
        <p:txBody>
          <a:bodyPr/>
          <a:lstStyle/>
          <a:p>
            <a:pPr eaLnBrk="1" hangingPunct="1"/>
            <a:r>
              <a:rPr lang="en-GB" smtClean="0"/>
              <a:t>Managing normal science work is possible using metrics</a:t>
            </a:r>
          </a:p>
          <a:p>
            <a:pPr eaLnBrk="1" hangingPunct="1"/>
            <a:r>
              <a:rPr lang="en-GB" smtClean="0"/>
              <a:t>Since most of the well-established sciences contain mostly normal science this means that individuals / groups / departments / universities can use research metrics-based management to a large extent</a:t>
            </a:r>
          </a:p>
        </p:txBody>
      </p:sp>
      <p:sp>
        <p:nvSpPr>
          <p:cNvPr id="4" name="Slide Number Placeholder 3"/>
          <p:cNvSpPr>
            <a:spLocks noGrp="1"/>
          </p:cNvSpPr>
          <p:nvPr>
            <p:ph type="sldNum" sz="quarter" idx="12"/>
          </p:nvPr>
        </p:nvSpPr>
        <p:spPr/>
        <p:txBody>
          <a:bodyPr/>
          <a:lstStyle/>
          <a:p>
            <a:pPr>
              <a:defRPr/>
            </a:pPr>
            <a:fld id="{BA145D3E-29C4-402B-B917-D6A4FD638E8E}" type="slidenum">
              <a:rPr lang="en-GB"/>
              <a:pPr>
                <a:defRPr/>
              </a:pPr>
              <a:t>50</a:t>
            </a:fld>
            <a:endParaRPr lang="en-GB"/>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a:xfrm>
            <a:off x="457200" y="274638"/>
            <a:ext cx="8002588" cy="1143000"/>
          </a:xfrm>
        </p:spPr>
        <p:txBody>
          <a:bodyPr/>
          <a:lstStyle/>
          <a:p>
            <a:pPr eaLnBrk="1" hangingPunct="1"/>
            <a:r>
              <a:rPr lang="en-GB" sz="4100" smtClean="0"/>
              <a:t>Managing revolutionary science – 1 </a:t>
            </a:r>
          </a:p>
        </p:txBody>
      </p:sp>
      <p:sp>
        <p:nvSpPr>
          <p:cNvPr id="65538" name="Content Placeholder 2"/>
          <p:cNvSpPr>
            <a:spLocks noGrp="1"/>
          </p:cNvSpPr>
          <p:nvPr>
            <p:ph idx="1"/>
          </p:nvPr>
        </p:nvSpPr>
        <p:spPr>
          <a:xfrm>
            <a:off x="457200" y="1357313"/>
            <a:ext cx="7467600" cy="4525962"/>
          </a:xfrm>
        </p:spPr>
        <p:txBody>
          <a:bodyPr/>
          <a:lstStyle/>
          <a:p>
            <a:pPr eaLnBrk="1" hangingPunct="1"/>
            <a:r>
              <a:rPr lang="en-GB" sz="2200" smtClean="0"/>
              <a:t>Revolutionary science is very difficult to be measured and can be measured reliably only by assessing its normal science impact over long or very long term</a:t>
            </a:r>
          </a:p>
          <a:p>
            <a:pPr eaLnBrk="1" hangingPunct="1"/>
            <a:r>
              <a:rPr lang="en-GB" sz="2200" smtClean="0"/>
              <a:t>Investment in revolutionary science is very risky, and most of it has no return</a:t>
            </a:r>
          </a:p>
          <a:p>
            <a:pPr eaLnBrk="1" hangingPunct="1"/>
            <a:r>
              <a:rPr lang="en-GB" sz="2200" smtClean="0"/>
              <a:t>Managing revolutionary science work may be possible to some extent on the basis of domain knowledge of established leaders of the domain – they may choose more junior colleagues deemed able and ready to get on the tracks of revolutionary science – this is also a high risk decision for these younger scientists (they may end up with very little and they may realise this only after long time)</a:t>
            </a:r>
          </a:p>
        </p:txBody>
      </p:sp>
      <p:sp>
        <p:nvSpPr>
          <p:cNvPr id="4" name="Slide Number Placeholder 3"/>
          <p:cNvSpPr>
            <a:spLocks noGrp="1"/>
          </p:cNvSpPr>
          <p:nvPr>
            <p:ph type="sldNum" sz="quarter" idx="12"/>
          </p:nvPr>
        </p:nvSpPr>
        <p:spPr/>
        <p:txBody>
          <a:bodyPr/>
          <a:lstStyle/>
          <a:p>
            <a:pPr>
              <a:defRPr/>
            </a:pPr>
            <a:fld id="{D28D3247-E08E-4B85-98BA-EB395ABC31F0}" type="slidenum">
              <a:rPr lang="en-GB"/>
              <a:pPr>
                <a:defRPr/>
              </a:pPr>
              <a:t>51</a:t>
            </a:fld>
            <a:endParaRPr lang="en-GB"/>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p:cNvSpPr>
          <p:nvPr>
            <p:ph type="title"/>
          </p:nvPr>
        </p:nvSpPr>
        <p:spPr>
          <a:xfrm>
            <a:off x="457200" y="274638"/>
            <a:ext cx="8435975" cy="1143000"/>
          </a:xfrm>
        </p:spPr>
        <p:txBody>
          <a:bodyPr/>
          <a:lstStyle/>
          <a:p>
            <a:r>
              <a:rPr lang="en-GB" sz="4100" smtClean="0"/>
              <a:t>Managing revolutionary science – 2</a:t>
            </a:r>
          </a:p>
        </p:txBody>
      </p:sp>
      <p:sp>
        <p:nvSpPr>
          <p:cNvPr id="66562" name="Rectangle 3"/>
          <p:cNvSpPr>
            <a:spLocks noGrp="1"/>
          </p:cNvSpPr>
          <p:nvPr>
            <p:ph type="body" idx="1"/>
          </p:nvPr>
        </p:nvSpPr>
        <p:spPr/>
        <p:txBody>
          <a:bodyPr/>
          <a:lstStyle/>
          <a:p>
            <a:pPr eaLnBrk="1" hangingPunct="1"/>
            <a:r>
              <a:rPr lang="en-GB" sz="2400" smtClean="0"/>
              <a:t>Revolutionary science investment may be based on long-term revolutionary science track record of a department or university, but should be noted that any such track record is not a guarantee of successful continuation – however consecutive generations of revolutionary scientists may indicate that at least the previous generations of them knew how to select their followers</a:t>
            </a:r>
          </a:p>
          <a:p>
            <a:endParaRPr lang="en-GB" sz="240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p:cNvSpPr>
            <a:spLocks noGrp="1"/>
          </p:cNvSpPr>
          <p:nvPr>
            <p:ph type="title"/>
          </p:nvPr>
        </p:nvSpPr>
        <p:spPr>
          <a:xfrm>
            <a:off x="457200" y="274638"/>
            <a:ext cx="8543925" cy="1143000"/>
          </a:xfrm>
        </p:spPr>
        <p:txBody>
          <a:bodyPr/>
          <a:lstStyle/>
          <a:p>
            <a:pPr eaLnBrk="1" hangingPunct="1"/>
            <a:r>
              <a:rPr lang="en-GB" smtClean="0"/>
              <a:t>HR implications – normal science</a:t>
            </a:r>
          </a:p>
        </p:txBody>
      </p:sp>
      <p:sp>
        <p:nvSpPr>
          <p:cNvPr id="67586" name="Content Placeholder 2"/>
          <p:cNvSpPr>
            <a:spLocks noGrp="1"/>
          </p:cNvSpPr>
          <p:nvPr>
            <p:ph idx="1"/>
          </p:nvPr>
        </p:nvSpPr>
        <p:spPr/>
        <p:txBody>
          <a:bodyPr/>
          <a:lstStyle/>
          <a:p>
            <a:pPr eaLnBrk="1" hangingPunct="1"/>
            <a:r>
              <a:rPr lang="en-GB" sz="2000" smtClean="0"/>
              <a:t>Mature science domains with sustained growth potential need many (possibly increasingly many) researchers who deliver results for normal science progress</a:t>
            </a:r>
          </a:p>
          <a:p>
            <a:pPr eaLnBrk="1" hangingPunct="1"/>
            <a:r>
              <a:rPr lang="en-GB" sz="2000" smtClean="0"/>
              <a:t>The ability distribution of the pool of  potential researchers does not change in short time, implying that if more potential researchers find work as scientists, increasing number of less able researchers work on normal science topics, and the average ability of researchers working in the science domain is lowered</a:t>
            </a:r>
          </a:p>
          <a:p>
            <a:pPr eaLnBrk="1" hangingPunct="1"/>
            <a:r>
              <a:rPr lang="en-GB" sz="2000" smtClean="0"/>
              <a:t>The increasing standardisation of normal science research compensates for the average ability drop, making possible to achieve good results for the less able researchers as well</a:t>
            </a:r>
          </a:p>
        </p:txBody>
      </p:sp>
      <p:sp>
        <p:nvSpPr>
          <p:cNvPr id="4" name="Slide Number Placeholder 3"/>
          <p:cNvSpPr>
            <a:spLocks noGrp="1"/>
          </p:cNvSpPr>
          <p:nvPr>
            <p:ph type="sldNum" sz="quarter" idx="12"/>
          </p:nvPr>
        </p:nvSpPr>
        <p:spPr/>
        <p:txBody>
          <a:bodyPr/>
          <a:lstStyle/>
          <a:p>
            <a:pPr>
              <a:defRPr/>
            </a:pPr>
            <a:fld id="{E1219417-4988-4363-B13B-74C0EDEED5C7}" type="slidenum">
              <a:rPr lang="en-GB" smtClean="0"/>
              <a:pPr>
                <a:defRPr/>
              </a:pPr>
              <a:t>53</a:t>
            </a:fld>
            <a:endParaRPr lang="en-GB"/>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p:txBody>
          <a:bodyPr/>
          <a:lstStyle/>
          <a:p>
            <a:pPr eaLnBrk="1" hangingPunct="1"/>
            <a:r>
              <a:rPr lang="en-GB" smtClean="0"/>
              <a:t>HR implications – revolutionary science – 1 </a:t>
            </a:r>
          </a:p>
        </p:txBody>
      </p:sp>
      <p:sp>
        <p:nvSpPr>
          <p:cNvPr id="68610" name="Content Placeholder 2"/>
          <p:cNvSpPr>
            <a:spLocks noGrp="1"/>
          </p:cNvSpPr>
          <p:nvPr>
            <p:ph idx="1"/>
          </p:nvPr>
        </p:nvSpPr>
        <p:spPr/>
        <p:txBody>
          <a:bodyPr/>
          <a:lstStyle/>
          <a:p>
            <a:pPr eaLnBrk="1" hangingPunct="1"/>
            <a:r>
              <a:rPr lang="en-GB" sz="2400" smtClean="0"/>
              <a:t>As the body of normal science grows longer time is required for a researcher to show proficiency in production of normal science, which is required for establishing the reputation</a:t>
            </a:r>
          </a:p>
          <a:p>
            <a:pPr eaLnBrk="1" hangingPunct="1"/>
            <a:r>
              <a:rPr lang="en-GB" sz="2400" smtClean="0"/>
              <a:t>The benefits of doing normal science may attract many who in principle would be able to do more than that in terms of revolutionary science discoveries – as the science grows likelihood of finding such significant discoveries reduces, increasing the chance that the ability to discover revolutionary science will be wasted in the end</a:t>
            </a:r>
          </a:p>
        </p:txBody>
      </p:sp>
      <p:sp>
        <p:nvSpPr>
          <p:cNvPr id="4" name="Slide Number Placeholder 3"/>
          <p:cNvSpPr>
            <a:spLocks noGrp="1"/>
          </p:cNvSpPr>
          <p:nvPr>
            <p:ph type="sldNum" sz="quarter" idx="12"/>
          </p:nvPr>
        </p:nvSpPr>
        <p:spPr/>
        <p:txBody>
          <a:bodyPr/>
          <a:lstStyle/>
          <a:p>
            <a:pPr>
              <a:defRPr/>
            </a:pPr>
            <a:fld id="{2720D54C-3C54-42D3-A064-836546BEC9F2}" type="slidenum">
              <a:rPr lang="en-GB" smtClean="0"/>
              <a:pPr>
                <a:defRPr/>
              </a:pPr>
              <a:t>54</a:t>
            </a:fld>
            <a:endParaRPr lang="en-GB"/>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p:cNvSpPr>
          <p:nvPr>
            <p:ph type="title"/>
          </p:nvPr>
        </p:nvSpPr>
        <p:spPr/>
        <p:txBody>
          <a:bodyPr/>
          <a:lstStyle/>
          <a:p>
            <a:r>
              <a:rPr lang="en-GB" sz="4200" smtClean="0"/>
              <a:t>HR implications –</a:t>
            </a:r>
            <a:br>
              <a:rPr lang="en-GB" sz="4200" smtClean="0"/>
            </a:br>
            <a:r>
              <a:rPr lang="en-GB" sz="4200" smtClean="0"/>
              <a:t>revolutionary science – 2</a:t>
            </a:r>
          </a:p>
        </p:txBody>
      </p:sp>
      <p:sp>
        <p:nvSpPr>
          <p:cNvPr id="69634" name="Rectangle 3"/>
          <p:cNvSpPr>
            <a:spLocks noGrp="1"/>
          </p:cNvSpPr>
          <p:nvPr>
            <p:ph type="body" idx="1"/>
          </p:nvPr>
        </p:nvSpPr>
        <p:spPr/>
        <p:txBody>
          <a:bodyPr/>
          <a:lstStyle/>
          <a:p>
            <a:pPr eaLnBrk="1" hangingPunct="1"/>
            <a:r>
              <a:rPr lang="en-GB" sz="2400" smtClean="0"/>
              <a:t>Researchers working on revolutionary topics may become the funding and impact ballast of groups and departments, which may lead to pressure on them to switch for topics more rewarding in funding and impact terms</a:t>
            </a:r>
          </a:p>
          <a:p>
            <a:pPr eaLnBrk="1" hangingPunct="1"/>
            <a:r>
              <a:rPr lang="en-GB" sz="2400" smtClean="0"/>
              <a:t>Finding the right candidates for doing revolutionary work becomes increasingly difficult as delivering results in normal science becomes easier and the spin-noise of pretended ‘revolutionary’-ness becomes louder</a:t>
            </a:r>
          </a:p>
          <a:p>
            <a:endParaRPr lang="en-GB" sz="2400"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p:txBody>
          <a:bodyPr/>
          <a:lstStyle/>
          <a:p>
            <a:pPr eaLnBrk="1" hangingPunct="1"/>
            <a:r>
              <a:rPr lang="en-GB" smtClean="0"/>
              <a:t>Summary – 1 </a:t>
            </a:r>
          </a:p>
        </p:txBody>
      </p:sp>
      <p:sp>
        <p:nvSpPr>
          <p:cNvPr id="70658" name="Content Placeholder 2"/>
          <p:cNvSpPr>
            <a:spLocks noGrp="1"/>
          </p:cNvSpPr>
          <p:nvPr>
            <p:ph idx="1"/>
          </p:nvPr>
        </p:nvSpPr>
        <p:spPr/>
        <p:txBody>
          <a:bodyPr/>
          <a:lstStyle/>
          <a:p>
            <a:pPr eaLnBrk="1" hangingPunct="1"/>
            <a:r>
              <a:rPr lang="en-GB" sz="2400" smtClean="0"/>
              <a:t>Most of what can be measured to compile research metrics belongs to normal science</a:t>
            </a:r>
          </a:p>
          <a:p>
            <a:pPr eaLnBrk="1" hangingPunct="1"/>
            <a:r>
              <a:rPr lang="en-GB" sz="2400" smtClean="0"/>
              <a:t>Revolutionary science work disappears in the flood of normal science until around the time point, when it starts to turn into normal science</a:t>
            </a:r>
          </a:p>
          <a:p>
            <a:pPr eaLnBrk="1" hangingPunct="1"/>
            <a:r>
              <a:rPr lang="en-GB" sz="2400" smtClean="0"/>
              <a:t>Research metrics can be used to measure quality in the context of normal science performance</a:t>
            </a:r>
          </a:p>
          <a:p>
            <a:pPr eaLnBrk="1" hangingPunct="1"/>
            <a:r>
              <a:rPr lang="en-GB" sz="2400" smtClean="0"/>
              <a:t>In the case of revolutionary science performance the metrics work only in long term and retrospect</a:t>
            </a:r>
          </a:p>
          <a:p>
            <a:pPr eaLnBrk="1" hangingPunct="1"/>
            <a:endParaRPr lang="en-GB" sz="2000" smtClean="0"/>
          </a:p>
        </p:txBody>
      </p:sp>
      <p:sp>
        <p:nvSpPr>
          <p:cNvPr id="4" name="Slide Number Placeholder 3"/>
          <p:cNvSpPr>
            <a:spLocks noGrp="1"/>
          </p:cNvSpPr>
          <p:nvPr>
            <p:ph type="sldNum" sz="quarter" idx="12"/>
          </p:nvPr>
        </p:nvSpPr>
        <p:spPr/>
        <p:txBody>
          <a:bodyPr/>
          <a:lstStyle/>
          <a:p>
            <a:pPr>
              <a:defRPr/>
            </a:pPr>
            <a:fld id="{A6DBF965-C918-4B36-BE1C-65DF8FF9A859}" type="slidenum">
              <a:rPr lang="en-GB" smtClean="0"/>
              <a:pPr>
                <a:defRPr/>
              </a:pPr>
              <a:t>56</a:t>
            </a:fld>
            <a:endParaRPr lang="en-GB"/>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p:txBody>
          <a:bodyPr/>
          <a:lstStyle/>
          <a:p>
            <a:pPr eaLnBrk="1" hangingPunct="1"/>
            <a:r>
              <a:rPr lang="en-GB" smtClean="0"/>
              <a:t>Summary – 2 </a:t>
            </a:r>
          </a:p>
        </p:txBody>
      </p:sp>
      <p:sp>
        <p:nvSpPr>
          <p:cNvPr id="71682" name="Content Placeholder 2"/>
          <p:cNvSpPr>
            <a:spLocks noGrp="1"/>
          </p:cNvSpPr>
          <p:nvPr>
            <p:ph idx="1"/>
          </p:nvPr>
        </p:nvSpPr>
        <p:spPr/>
        <p:txBody>
          <a:bodyPr/>
          <a:lstStyle/>
          <a:p>
            <a:pPr eaLnBrk="1" hangingPunct="1"/>
            <a:r>
              <a:rPr lang="en-GB" sz="2400" smtClean="0"/>
              <a:t>Clarity, predictability, transparency, appropriate hype discounting, and competition are critical for the management of research</a:t>
            </a:r>
          </a:p>
          <a:p>
            <a:pPr eaLnBrk="1" hangingPunct="1"/>
            <a:r>
              <a:rPr lang="en-GB" sz="2400" smtClean="0"/>
              <a:t>Normal science is easier to practice, more researchers are available to do it, its impact and expected funding are more predictable than in the case of revolutionary science</a:t>
            </a:r>
          </a:p>
          <a:p>
            <a:pPr eaLnBrk="1" hangingPunct="1"/>
            <a:r>
              <a:rPr lang="en-GB" sz="2400" smtClean="0"/>
              <a:t>Revolutionary science is increasingly riskier as the body of normal science grows, but its potential impact is also increasingly larger, while finding the right researchers to do it is increasingly difficult</a:t>
            </a:r>
          </a:p>
        </p:txBody>
      </p:sp>
      <p:sp>
        <p:nvSpPr>
          <p:cNvPr id="4" name="Slide Number Placeholder 3"/>
          <p:cNvSpPr>
            <a:spLocks noGrp="1"/>
          </p:cNvSpPr>
          <p:nvPr>
            <p:ph type="sldNum" sz="quarter" idx="12"/>
          </p:nvPr>
        </p:nvSpPr>
        <p:spPr/>
        <p:txBody>
          <a:bodyPr/>
          <a:lstStyle/>
          <a:p>
            <a:pPr>
              <a:defRPr/>
            </a:pPr>
            <a:fld id="{A756C79C-6B60-4CD8-B81A-32AC56CCE06E}" type="slidenum">
              <a:rPr lang="en-GB" smtClean="0"/>
              <a:pPr>
                <a:defRPr/>
              </a:pPr>
              <a:t>57</a:t>
            </a:fld>
            <a:endParaRPr lang="en-GB"/>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p:cNvSpPr>
          <p:nvPr>
            <p:ph type="title"/>
          </p:nvPr>
        </p:nvSpPr>
        <p:spPr/>
        <p:txBody>
          <a:bodyPr/>
          <a:lstStyle/>
          <a:p>
            <a:r>
              <a:rPr lang="en-GB" smtClean="0"/>
              <a:t>Summary – 3 </a:t>
            </a:r>
          </a:p>
        </p:txBody>
      </p:sp>
      <p:sp>
        <p:nvSpPr>
          <p:cNvPr id="72706" name="Rectangle 3"/>
          <p:cNvSpPr>
            <a:spLocks noGrp="1"/>
          </p:cNvSpPr>
          <p:nvPr>
            <p:ph type="body" idx="1"/>
          </p:nvPr>
        </p:nvSpPr>
        <p:spPr/>
        <p:txBody>
          <a:bodyPr/>
          <a:lstStyle/>
          <a:p>
            <a:pPr>
              <a:lnSpc>
                <a:spcPct val="80000"/>
              </a:lnSpc>
            </a:pPr>
            <a:r>
              <a:rPr lang="en-GB" sz="2400" smtClean="0"/>
              <a:t>Normal science research is required in all sciences, and to an increasing extent as the science matures</a:t>
            </a:r>
          </a:p>
          <a:p>
            <a:pPr>
              <a:lnSpc>
                <a:spcPct val="80000"/>
              </a:lnSpc>
            </a:pPr>
            <a:r>
              <a:rPr lang="en-GB" sz="2400" smtClean="0"/>
              <a:t>Having sufficient amount of good quality normal science research provides predictability and safety (in funding, impact and reputation terms) for a research department</a:t>
            </a:r>
          </a:p>
          <a:p>
            <a:pPr>
              <a:lnSpc>
                <a:spcPct val="80000"/>
              </a:lnSpc>
            </a:pPr>
            <a:endParaRPr lang="en-GB" sz="2400"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p:txBody>
          <a:bodyPr/>
          <a:lstStyle/>
          <a:p>
            <a:pPr eaLnBrk="1" hangingPunct="1"/>
            <a:r>
              <a:rPr lang="en-GB" smtClean="0"/>
              <a:t>Summary – 4 </a:t>
            </a:r>
          </a:p>
        </p:txBody>
      </p:sp>
      <p:sp>
        <p:nvSpPr>
          <p:cNvPr id="73730" name="Content Placeholder 2"/>
          <p:cNvSpPr>
            <a:spLocks noGrp="1"/>
          </p:cNvSpPr>
          <p:nvPr>
            <p:ph idx="1"/>
          </p:nvPr>
        </p:nvSpPr>
        <p:spPr/>
        <p:txBody>
          <a:bodyPr/>
          <a:lstStyle/>
          <a:p>
            <a:pPr eaLnBrk="1" hangingPunct="1"/>
            <a:r>
              <a:rPr lang="en-GB" sz="2400" smtClean="0"/>
              <a:t>To cultivate revolutionary science, the management of the institution should make clear long term decisions about getting into such risky venture – size matters</a:t>
            </a:r>
          </a:p>
          <a:p>
            <a:pPr eaLnBrk="1" hangingPunct="1"/>
            <a:r>
              <a:rPr lang="en-GB" sz="2400" smtClean="0"/>
              <a:t>The expectations about impact, funding and personnel should be clear and should be set in realistic time frames (depending on the science domain)</a:t>
            </a:r>
          </a:p>
          <a:p>
            <a:pPr eaLnBrk="1" hangingPunct="1"/>
            <a:r>
              <a:rPr lang="en-GB" sz="2400" smtClean="0"/>
              <a:t>The associated risk of non-delivery, the lack of ability to monitor progress in any close sense, and the autonomous funding requirements should be clear and acceptable for the management</a:t>
            </a:r>
          </a:p>
        </p:txBody>
      </p:sp>
      <p:sp>
        <p:nvSpPr>
          <p:cNvPr id="4" name="Slide Number Placeholder 3"/>
          <p:cNvSpPr>
            <a:spLocks noGrp="1"/>
          </p:cNvSpPr>
          <p:nvPr>
            <p:ph type="sldNum" sz="quarter" idx="12"/>
          </p:nvPr>
        </p:nvSpPr>
        <p:spPr/>
        <p:txBody>
          <a:bodyPr/>
          <a:lstStyle/>
          <a:p>
            <a:pPr>
              <a:defRPr/>
            </a:pPr>
            <a:fld id="{8991B14B-1CD8-4061-AD6B-42BE7513BF5B}" type="slidenum">
              <a:rPr lang="en-GB" smtClean="0"/>
              <a:pPr>
                <a:defRPr/>
              </a:pPr>
              <a:t>59</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r>
              <a:rPr lang="en-GB" smtClean="0"/>
              <a:t>What is measured – 1 </a:t>
            </a:r>
          </a:p>
        </p:txBody>
      </p:sp>
      <p:sp>
        <p:nvSpPr>
          <p:cNvPr id="3" name="Content Placeholder 2"/>
          <p:cNvSpPr>
            <a:spLocks noGrp="1"/>
          </p:cNvSpPr>
          <p:nvPr>
            <p:ph idx="1"/>
          </p:nvPr>
        </p:nvSpPr>
        <p:spPr/>
        <p:txBody>
          <a:bodyPr>
            <a:normAutofit lnSpcReduction="10000"/>
          </a:bodyPr>
          <a:lstStyle/>
          <a:p>
            <a:pPr marL="420624" indent="-384048" eaLnBrk="1" fontAlgn="auto" hangingPunct="1">
              <a:spcAft>
                <a:spcPts val="0"/>
              </a:spcAft>
              <a:buFont typeface="Wingdings 2"/>
              <a:buChar char=""/>
              <a:defRPr/>
            </a:pPr>
            <a:r>
              <a:rPr lang="en-GB" dirty="0" smtClean="0"/>
              <a:t>Publication counts within a time window – at least a year, and usually within a range publication venues (conferences, journals, books)</a:t>
            </a:r>
          </a:p>
          <a:p>
            <a:pPr marL="420624" indent="-384048" eaLnBrk="1" fontAlgn="auto" hangingPunct="1">
              <a:spcAft>
                <a:spcPts val="0"/>
              </a:spcAft>
              <a:buFont typeface="Wingdings 2"/>
              <a:buChar char=""/>
              <a:defRPr/>
            </a:pPr>
            <a:r>
              <a:rPr lang="en-GB" dirty="0" smtClean="0"/>
              <a:t>Citation counts of counted publications – citation counts per year may grow for a while and the shrink to zero through some time</a:t>
            </a:r>
          </a:p>
          <a:p>
            <a:pPr marL="420624" indent="-384048" eaLnBrk="1" fontAlgn="auto" hangingPunct="1">
              <a:spcAft>
                <a:spcPts val="0"/>
              </a:spcAft>
              <a:buFont typeface="Wingdings 2"/>
              <a:buChar char=""/>
              <a:defRPr/>
            </a:pPr>
            <a:r>
              <a:rPr lang="en-GB" dirty="0" smtClean="0"/>
              <a:t>Links – co-authorship, co-citation, citing – Google page rank</a:t>
            </a:r>
          </a:p>
        </p:txBody>
      </p:sp>
      <p:sp>
        <p:nvSpPr>
          <p:cNvPr id="4" name="Slide Number Placeholder 3"/>
          <p:cNvSpPr>
            <a:spLocks noGrp="1"/>
          </p:cNvSpPr>
          <p:nvPr>
            <p:ph type="sldNum" sz="quarter" idx="12"/>
          </p:nvPr>
        </p:nvSpPr>
        <p:spPr/>
        <p:txBody>
          <a:bodyPr/>
          <a:lstStyle/>
          <a:p>
            <a:pPr>
              <a:defRPr/>
            </a:pPr>
            <a:fld id="{075B7147-709B-4C90-B3A5-30A778D7EE2C}" type="slidenum">
              <a:rPr lang="en-GB"/>
              <a:pPr>
                <a:defRPr/>
              </a:pPr>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GB" smtClean="0"/>
              <a:t>What is measured – 2 </a:t>
            </a:r>
          </a:p>
        </p:txBody>
      </p:sp>
      <p:sp>
        <p:nvSpPr>
          <p:cNvPr id="3" name="Content Placeholder 2"/>
          <p:cNvSpPr>
            <a:spLocks noGrp="1"/>
          </p:cNvSpPr>
          <p:nvPr>
            <p:ph idx="1"/>
          </p:nvPr>
        </p:nvSpPr>
        <p:spPr/>
        <p:txBody>
          <a:bodyPr>
            <a:normAutofit fontScale="92500" lnSpcReduction="20000"/>
          </a:bodyPr>
          <a:lstStyle/>
          <a:p>
            <a:pPr marL="420624" indent="-384048" eaLnBrk="1" fontAlgn="auto" hangingPunct="1">
              <a:spcAft>
                <a:spcPts val="0"/>
              </a:spcAft>
              <a:buFont typeface="Wingdings 2"/>
              <a:buChar char=""/>
              <a:defRPr/>
            </a:pPr>
            <a:r>
              <a:rPr lang="en-GB" dirty="0" smtClean="0"/>
              <a:t>Indices: </a:t>
            </a:r>
          </a:p>
          <a:p>
            <a:pPr marL="722376" lvl="1" indent="-274320" eaLnBrk="1" fontAlgn="auto" hangingPunct="1">
              <a:spcAft>
                <a:spcPts val="0"/>
              </a:spcAft>
              <a:buFont typeface="Wingdings 2"/>
              <a:buChar char=""/>
              <a:defRPr/>
            </a:pPr>
            <a:r>
              <a:rPr lang="en-GB" dirty="0" smtClean="0"/>
              <a:t>h-index – n publications, each with at least n citations – max n</a:t>
            </a:r>
          </a:p>
          <a:p>
            <a:pPr marL="722376" lvl="1" indent="-274320" eaLnBrk="1" fontAlgn="auto" hangingPunct="1">
              <a:spcAft>
                <a:spcPts val="0"/>
              </a:spcAft>
              <a:buFont typeface="Wingdings 2"/>
              <a:buChar char=""/>
              <a:defRPr/>
            </a:pPr>
            <a:r>
              <a:rPr lang="en-GB" dirty="0" smtClean="0"/>
              <a:t>g-index – m publications, with m citations in average – max m</a:t>
            </a:r>
          </a:p>
          <a:p>
            <a:pPr marL="420624" indent="-384048" eaLnBrk="1" fontAlgn="auto" hangingPunct="1">
              <a:spcAft>
                <a:spcPts val="0"/>
              </a:spcAft>
              <a:buFont typeface="Wingdings 2"/>
              <a:buChar char=""/>
              <a:defRPr/>
            </a:pPr>
            <a:r>
              <a:rPr lang="en-GB" dirty="0" smtClean="0"/>
              <a:t>Journal metrics: </a:t>
            </a:r>
          </a:p>
          <a:p>
            <a:pPr marL="722376" lvl="1" indent="-274320" eaLnBrk="1" fontAlgn="auto" hangingPunct="1">
              <a:spcAft>
                <a:spcPts val="0"/>
              </a:spcAft>
              <a:buFont typeface="Wingdings 2"/>
              <a:buChar char=""/>
              <a:defRPr/>
            </a:pPr>
            <a:r>
              <a:rPr lang="en-GB" dirty="0" smtClean="0"/>
              <a:t>Impact factor – average (expected) citation per paper for a time window (2 years)</a:t>
            </a:r>
          </a:p>
          <a:p>
            <a:pPr marL="722376" lvl="1" indent="-274320" eaLnBrk="1" fontAlgn="auto" hangingPunct="1">
              <a:spcAft>
                <a:spcPts val="0"/>
              </a:spcAft>
              <a:buFont typeface="Wingdings 2"/>
              <a:buChar char=""/>
              <a:defRPr/>
            </a:pPr>
            <a:r>
              <a:rPr lang="en-GB" dirty="0" smtClean="0"/>
              <a:t>Immediacy index – the ratio of papers in a journal, which are cited within a year</a:t>
            </a:r>
          </a:p>
          <a:p>
            <a:pPr marL="722376" lvl="1" indent="-274320" eaLnBrk="1" fontAlgn="auto" hangingPunct="1">
              <a:spcAft>
                <a:spcPts val="0"/>
              </a:spcAft>
              <a:buFont typeface="Wingdings 2"/>
              <a:buChar char=""/>
              <a:defRPr/>
            </a:pPr>
            <a:r>
              <a:rPr lang="en-GB" dirty="0" smtClean="0"/>
              <a:t>Citation half-life – the median age of papers that are cited currently</a:t>
            </a:r>
          </a:p>
          <a:p>
            <a:pPr marL="722376" lvl="1" indent="-274320" eaLnBrk="1" fontAlgn="auto" hangingPunct="1">
              <a:spcAft>
                <a:spcPts val="0"/>
              </a:spcAft>
              <a:buFont typeface="Wingdings 2"/>
              <a:buChar char=""/>
              <a:defRPr/>
            </a:pPr>
            <a:r>
              <a:rPr lang="en-GB" dirty="0" smtClean="0"/>
              <a:t>Journal h-index</a:t>
            </a:r>
          </a:p>
          <a:p>
            <a:pPr marL="420624" indent="-384048" eaLnBrk="1" fontAlgn="auto" hangingPunct="1">
              <a:spcAft>
                <a:spcPts val="0"/>
              </a:spcAft>
              <a:buFont typeface="Wingdings 2"/>
              <a:buChar char=""/>
              <a:defRPr/>
            </a:pPr>
            <a:endParaRPr lang="en-GB" dirty="0"/>
          </a:p>
        </p:txBody>
      </p:sp>
      <p:sp>
        <p:nvSpPr>
          <p:cNvPr id="4" name="Slide Number Placeholder 3"/>
          <p:cNvSpPr>
            <a:spLocks noGrp="1"/>
          </p:cNvSpPr>
          <p:nvPr>
            <p:ph type="sldNum" sz="quarter" idx="12"/>
          </p:nvPr>
        </p:nvSpPr>
        <p:spPr/>
        <p:txBody>
          <a:bodyPr/>
          <a:lstStyle/>
          <a:p>
            <a:pPr>
              <a:defRPr/>
            </a:pPr>
            <a:fld id="{6FBBAEB0-1803-4696-AA42-AF4C1BA45B0A}" type="slidenum">
              <a:rPr lang="en-GB"/>
              <a:pPr>
                <a:defRPr/>
              </a:pPr>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en-GB" smtClean="0"/>
              <a:t>Metrics</a:t>
            </a:r>
          </a:p>
        </p:txBody>
      </p:sp>
      <p:sp>
        <p:nvSpPr>
          <p:cNvPr id="21506" name="Content Placeholder 2"/>
          <p:cNvSpPr>
            <a:spLocks noGrp="1"/>
          </p:cNvSpPr>
          <p:nvPr>
            <p:ph idx="1"/>
          </p:nvPr>
        </p:nvSpPr>
        <p:spPr/>
        <p:txBody>
          <a:bodyPr/>
          <a:lstStyle/>
          <a:p>
            <a:pPr eaLnBrk="1" hangingPunct="1"/>
            <a:r>
              <a:rPr lang="en-GB" smtClean="0"/>
              <a:t>Metrics in academia:</a:t>
            </a:r>
          </a:p>
          <a:p>
            <a:pPr lvl="1" eaLnBrk="1" hangingPunct="1"/>
            <a:r>
              <a:rPr lang="en-GB" smtClean="0"/>
              <a:t>Individual</a:t>
            </a:r>
          </a:p>
          <a:p>
            <a:pPr lvl="1" eaLnBrk="1" hangingPunct="1"/>
            <a:r>
              <a:rPr lang="en-GB" smtClean="0"/>
              <a:t>Group</a:t>
            </a:r>
          </a:p>
          <a:p>
            <a:pPr lvl="1" eaLnBrk="1" hangingPunct="1"/>
            <a:r>
              <a:rPr lang="en-GB" smtClean="0"/>
              <a:t>Departmental</a:t>
            </a:r>
          </a:p>
          <a:p>
            <a:pPr lvl="1" eaLnBrk="1" hangingPunct="1"/>
            <a:r>
              <a:rPr lang="en-GB" smtClean="0"/>
              <a:t>University level</a:t>
            </a:r>
          </a:p>
          <a:p>
            <a:pPr eaLnBrk="1" hangingPunct="1"/>
            <a:r>
              <a:rPr lang="en-GB" smtClean="0"/>
              <a:t>Larger integration implies more stability and less variability over (shorter) time in the metrics</a:t>
            </a:r>
          </a:p>
        </p:txBody>
      </p:sp>
      <p:sp>
        <p:nvSpPr>
          <p:cNvPr id="4" name="Slide Number Placeholder 3"/>
          <p:cNvSpPr>
            <a:spLocks noGrp="1"/>
          </p:cNvSpPr>
          <p:nvPr>
            <p:ph type="sldNum" sz="quarter" idx="12"/>
          </p:nvPr>
        </p:nvSpPr>
        <p:spPr/>
        <p:txBody>
          <a:bodyPr/>
          <a:lstStyle/>
          <a:p>
            <a:pPr>
              <a:defRPr/>
            </a:pPr>
            <a:fld id="{F287390C-6098-4A97-8944-BC7531DEFD72}" type="slidenum">
              <a:rPr lang="en-GB"/>
              <a:pPr>
                <a:defRPr/>
              </a:pPr>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GB" smtClean="0"/>
              <a:t>Domain comparability</a:t>
            </a:r>
          </a:p>
        </p:txBody>
      </p:sp>
      <p:sp>
        <p:nvSpPr>
          <p:cNvPr id="3" name="Content Placeholder 2"/>
          <p:cNvSpPr>
            <a:spLocks noGrp="1"/>
          </p:cNvSpPr>
          <p:nvPr>
            <p:ph idx="1"/>
          </p:nvPr>
        </p:nvSpPr>
        <p:spPr/>
        <p:txBody>
          <a:bodyPr>
            <a:normAutofit lnSpcReduction="10000"/>
          </a:bodyPr>
          <a:lstStyle/>
          <a:p>
            <a:pPr marL="420624" indent="-384048" eaLnBrk="1" fontAlgn="auto" hangingPunct="1">
              <a:spcAft>
                <a:spcPts val="0"/>
              </a:spcAft>
              <a:buFont typeface="Wingdings 2"/>
              <a:buChar char=""/>
              <a:defRPr/>
            </a:pPr>
            <a:r>
              <a:rPr lang="en-GB" dirty="0" smtClean="0"/>
              <a:t>Different science domains have different practices of doing research, and publishing and discussing research results</a:t>
            </a:r>
          </a:p>
          <a:p>
            <a:pPr marL="420624" indent="-384048" eaLnBrk="1" fontAlgn="auto" hangingPunct="1">
              <a:spcAft>
                <a:spcPts val="0"/>
              </a:spcAft>
              <a:buFont typeface="Wingdings 2"/>
              <a:buChar char=""/>
              <a:defRPr/>
            </a:pPr>
            <a:r>
              <a:rPr lang="en-GB" dirty="0" smtClean="0"/>
              <a:t>E.g. computer science – software engineering and software applications – use predominantly conferences to present new results</a:t>
            </a:r>
          </a:p>
          <a:p>
            <a:pPr marL="420624" indent="-384048" eaLnBrk="1" fontAlgn="auto" hangingPunct="1">
              <a:spcAft>
                <a:spcPts val="0"/>
              </a:spcAft>
              <a:buFont typeface="Wingdings 2"/>
              <a:buChar char=""/>
              <a:defRPr/>
            </a:pPr>
            <a:r>
              <a:rPr lang="en-GB" dirty="0" smtClean="0"/>
              <a:t>E.g. biology – uses predominantly journals to present new results</a:t>
            </a:r>
            <a:endParaRPr lang="en-GB" dirty="0"/>
          </a:p>
        </p:txBody>
      </p:sp>
      <p:sp>
        <p:nvSpPr>
          <p:cNvPr id="4" name="Slide Number Placeholder 3"/>
          <p:cNvSpPr>
            <a:spLocks noGrp="1"/>
          </p:cNvSpPr>
          <p:nvPr>
            <p:ph type="sldNum" sz="quarter" idx="12"/>
          </p:nvPr>
        </p:nvSpPr>
        <p:spPr/>
        <p:txBody>
          <a:bodyPr/>
          <a:lstStyle/>
          <a:p>
            <a:pPr>
              <a:defRPr/>
            </a:pPr>
            <a:fld id="{F56C0380-4A1D-41BF-BE45-51C8C7CE357B}" type="slidenum">
              <a:rPr lang="en-GB"/>
              <a:pPr>
                <a:defRPr/>
              </a:pPr>
              <a:t>9</a:t>
            </a:fld>
            <a:endParaRPr lang="en-GB"/>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3961</TotalTime>
  <Words>3696</Words>
  <Application>Microsoft Office PowerPoint</Application>
  <PresentationFormat>On-screen Show (4:3)</PresentationFormat>
  <Paragraphs>325</Paragraphs>
  <Slides>59</Slides>
  <Notes>0</Notes>
  <HiddenSlides>0</HiddenSlides>
  <MMClips>0</MMClips>
  <ScaleCrop>false</ScaleCrop>
  <HeadingPairs>
    <vt:vector size="6" baseType="variant">
      <vt:variant>
        <vt:lpstr>Fonts Used</vt:lpstr>
      </vt:variant>
      <vt:variant>
        <vt:i4>5</vt:i4>
      </vt:variant>
      <vt:variant>
        <vt:lpstr>Design Template</vt:lpstr>
      </vt:variant>
      <vt:variant>
        <vt:i4>6</vt:i4>
      </vt:variant>
      <vt:variant>
        <vt:lpstr>Slide Titles</vt:lpstr>
      </vt:variant>
      <vt:variant>
        <vt:i4>59</vt:i4>
      </vt:variant>
    </vt:vector>
  </HeadingPairs>
  <TitlesOfParts>
    <vt:vector size="70" baseType="lpstr">
      <vt:lpstr>Arial</vt:lpstr>
      <vt:lpstr>Franklin Gothic Book</vt:lpstr>
      <vt:lpstr>Wingdings 2</vt:lpstr>
      <vt:lpstr>Calibri</vt:lpstr>
      <vt:lpstr>Wingdings</vt:lpstr>
      <vt:lpstr>Technic</vt:lpstr>
      <vt:lpstr>Technic</vt:lpstr>
      <vt:lpstr>Technic</vt:lpstr>
      <vt:lpstr>Technic</vt:lpstr>
      <vt:lpstr>Technic</vt:lpstr>
      <vt:lpstr>Technic</vt:lpstr>
      <vt:lpstr>Slide 1</vt:lpstr>
      <vt:lpstr>Overview</vt:lpstr>
      <vt:lpstr>Introduction – 1 </vt:lpstr>
      <vt:lpstr>Introduction – 2</vt:lpstr>
      <vt:lpstr>Origins of research metrics</vt:lpstr>
      <vt:lpstr>What is measured – 1 </vt:lpstr>
      <vt:lpstr>What is measured – 2 </vt:lpstr>
      <vt:lpstr>Metrics</vt:lpstr>
      <vt:lpstr>Domain comparability</vt:lpstr>
      <vt:lpstr>Normalisation</vt:lpstr>
      <vt:lpstr>Domain nature</vt:lpstr>
      <vt:lpstr>Distortion factors</vt:lpstr>
      <vt:lpstr>Variability and noise</vt:lpstr>
      <vt:lpstr>Common research metrics</vt:lpstr>
      <vt:lpstr>Metrics and quality</vt:lpstr>
      <vt:lpstr>Evolution of science</vt:lpstr>
      <vt:lpstr>Progress in normal science</vt:lpstr>
      <vt:lpstr>Progress in revolutionary science</vt:lpstr>
      <vt:lpstr>Predictability of success – 1 </vt:lpstr>
      <vt:lpstr>Predictability of success – 2 </vt:lpstr>
      <vt:lpstr>Extent of impact</vt:lpstr>
      <vt:lpstr>Domain maturity</vt:lpstr>
      <vt:lpstr>Domain specific progress &amp; impact</vt:lpstr>
      <vt:lpstr>Domain public opinion – 1 </vt:lpstr>
      <vt:lpstr>Domain public opinion – 2</vt:lpstr>
      <vt:lpstr>Measurability of normal science</vt:lpstr>
      <vt:lpstr>Measurability of revolutionary science</vt:lpstr>
      <vt:lpstr>Metrics measure normal science</vt:lpstr>
      <vt:lpstr>Measuring revolutionary science</vt:lpstr>
      <vt:lpstr>Quality and metrics – 1 </vt:lpstr>
      <vt:lpstr>Quality and metrics – 2</vt:lpstr>
      <vt:lpstr>Output and funding</vt:lpstr>
      <vt:lpstr>Metrics for management</vt:lpstr>
      <vt:lpstr>Management objectives</vt:lpstr>
      <vt:lpstr>Measuring progress and achievement – 1 </vt:lpstr>
      <vt:lpstr>Measuring progress and achievement – 2 </vt:lpstr>
      <vt:lpstr>Metrics as a management tool – 1 </vt:lpstr>
      <vt:lpstr>Metrics as a management tool – 2 </vt:lpstr>
      <vt:lpstr>Metrics as a management tool – 3 </vt:lpstr>
      <vt:lpstr>Setting targets</vt:lpstr>
      <vt:lpstr>Domain specific impact</vt:lpstr>
      <vt:lpstr>Clarity and predictability</vt:lpstr>
      <vt:lpstr>Environment</vt:lpstr>
      <vt:lpstr>Competition and transparency</vt:lpstr>
      <vt:lpstr>Hype and spin</vt:lpstr>
      <vt:lpstr>Choice: normal vs. revolutionary science</vt:lpstr>
      <vt:lpstr>Funding and impact expectation</vt:lpstr>
      <vt:lpstr>Unit size – 1 </vt:lpstr>
      <vt:lpstr>Unit size – 2</vt:lpstr>
      <vt:lpstr>Managing normal science</vt:lpstr>
      <vt:lpstr>Managing revolutionary science – 1 </vt:lpstr>
      <vt:lpstr>Managing revolutionary science – 2</vt:lpstr>
      <vt:lpstr>HR implications – normal science</vt:lpstr>
      <vt:lpstr>HR implications – revolutionary science – 1 </vt:lpstr>
      <vt:lpstr>HR implications – revolutionary science – 2</vt:lpstr>
      <vt:lpstr>Summary – 1 </vt:lpstr>
      <vt:lpstr>Summary – 2 </vt:lpstr>
      <vt:lpstr>Summary – 3 </vt:lpstr>
      <vt:lpstr>Summary – 4 </vt:lpstr>
    </vt:vector>
  </TitlesOfParts>
  <Company>Newcastle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metrics, quality, and management</dc:title>
  <dc:creator>Peter Andras</dc:creator>
  <cp:lastModifiedBy>Andras</cp:lastModifiedBy>
  <cp:revision>62</cp:revision>
  <dcterms:created xsi:type="dcterms:W3CDTF">2009-01-15T21:43:00Z</dcterms:created>
  <dcterms:modified xsi:type="dcterms:W3CDTF">2009-04-30T12:36:03Z</dcterms:modified>
</cp:coreProperties>
</file>